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9" r:id="rId1"/>
  </p:sldMasterIdLst>
  <p:notesMasterIdLst>
    <p:notesMasterId r:id="rId36"/>
  </p:notesMasterIdLst>
  <p:handoutMasterIdLst>
    <p:handoutMasterId r:id="rId37"/>
  </p:handoutMasterIdLst>
  <p:sldIdLst>
    <p:sldId id="256" r:id="rId2"/>
    <p:sldId id="296" r:id="rId3"/>
    <p:sldId id="336" r:id="rId4"/>
    <p:sldId id="300" r:id="rId5"/>
    <p:sldId id="297" r:id="rId6"/>
    <p:sldId id="332" r:id="rId7"/>
    <p:sldId id="304" r:id="rId8"/>
    <p:sldId id="328" r:id="rId9"/>
    <p:sldId id="320" r:id="rId10"/>
    <p:sldId id="302" r:id="rId11"/>
    <p:sldId id="339" r:id="rId12"/>
    <p:sldId id="322" r:id="rId13"/>
    <p:sldId id="321" r:id="rId14"/>
    <p:sldId id="343" r:id="rId15"/>
    <p:sldId id="327" r:id="rId16"/>
    <p:sldId id="309" r:id="rId17"/>
    <p:sldId id="308" r:id="rId18"/>
    <p:sldId id="323" r:id="rId19"/>
    <p:sldId id="316" r:id="rId20"/>
    <p:sldId id="329" r:id="rId21"/>
    <p:sldId id="331" r:id="rId22"/>
    <p:sldId id="326" r:id="rId23"/>
    <p:sldId id="324" r:id="rId24"/>
    <p:sldId id="337" r:id="rId25"/>
    <p:sldId id="307" r:id="rId26"/>
    <p:sldId id="317" r:id="rId27"/>
    <p:sldId id="315" r:id="rId28"/>
    <p:sldId id="345" r:id="rId29"/>
    <p:sldId id="344" r:id="rId30"/>
    <p:sldId id="342" r:id="rId31"/>
    <p:sldId id="310" r:id="rId32"/>
    <p:sldId id="341" r:id="rId33"/>
    <p:sldId id="311" r:id="rId34"/>
    <p:sldId id="319" r:id="rId35"/>
  </p:sldIdLst>
  <p:sldSz cx="9144000" cy="6858000" type="screen4x3"/>
  <p:notesSz cx="6858000" cy="9144000"/>
  <p:defaultTextStyle>
    <a:defPPr>
      <a:defRPr lang="en-US"/>
    </a:defPPr>
    <a:lvl1pPr algn="l" defTabSz="457200" rtl="0" eaLnBrk="0" fontAlgn="base" hangingPunct="0">
      <a:spcBef>
        <a:spcPct val="0"/>
      </a:spcBef>
      <a:spcAft>
        <a:spcPct val="0"/>
      </a:spcAft>
      <a:defRPr sz="3200" kern="1200">
        <a:solidFill>
          <a:schemeClr val="tx1"/>
        </a:solidFill>
        <a:latin typeface="Arial" panose="020B0604020202020204" pitchFamily="34" charset="0"/>
        <a:ea typeface="+mn-ea"/>
        <a:cs typeface="Arial" panose="020B0604020202020204" pitchFamily="34" charset="0"/>
      </a:defRPr>
    </a:lvl1pPr>
    <a:lvl2pPr marL="457200" algn="l" defTabSz="457200" rtl="0" eaLnBrk="0" fontAlgn="base" hangingPunct="0">
      <a:spcBef>
        <a:spcPct val="0"/>
      </a:spcBef>
      <a:spcAft>
        <a:spcPct val="0"/>
      </a:spcAft>
      <a:defRPr sz="3200" kern="1200">
        <a:solidFill>
          <a:schemeClr val="tx1"/>
        </a:solidFill>
        <a:latin typeface="Arial" panose="020B0604020202020204" pitchFamily="34" charset="0"/>
        <a:ea typeface="+mn-ea"/>
        <a:cs typeface="Arial" panose="020B0604020202020204" pitchFamily="34" charset="0"/>
      </a:defRPr>
    </a:lvl2pPr>
    <a:lvl3pPr marL="914400" algn="l" defTabSz="457200" rtl="0" eaLnBrk="0" fontAlgn="base" hangingPunct="0">
      <a:spcBef>
        <a:spcPct val="0"/>
      </a:spcBef>
      <a:spcAft>
        <a:spcPct val="0"/>
      </a:spcAft>
      <a:defRPr sz="3200" kern="1200">
        <a:solidFill>
          <a:schemeClr val="tx1"/>
        </a:solidFill>
        <a:latin typeface="Arial" panose="020B0604020202020204" pitchFamily="34" charset="0"/>
        <a:ea typeface="+mn-ea"/>
        <a:cs typeface="Arial" panose="020B0604020202020204" pitchFamily="34" charset="0"/>
      </a:defRPr>
    </a:lvl3pPr>
    <a:lvl4pPr marL="1371600" algn="l" defTabSz="457200" rtl="0" eaLnBrk="0" fontAlgn="base" hangingPunct="0">
      <a:spcBef>
        <a:spcPct val="0"/>
      </a:spcBef>
      <a:spcAft>
        <a:spcPct val="0"/>
      </a:spcAft>
      <a:defRPr sz="3200" kern="1200">
        <a:solidFill>
          <a:schemeClr val="tx1"/>
        </a:solidFill>
        <a:latin typeface="Arial" panose="020B0604020202020204" pitchFamily="34" charset="0"/>
        <a:ea typeface="+mn-ea"/>
        <a:cs typeface="Arial" panose="020B0604020202020204" pitchFamily="34" charset="0"/>
      </a:defRPr>
    </a:lvl4pPr>
    <a:lvl5pPr marL="1828800" algn="l" defTabSz="457200" rtl="0" eaLnBrk="0" fontAlgn="base" hangingPunct="0">
      <a:spcBef>
        <a:spcPct val="0"/>
      </a:spcBef>
      <a:spcAft>
        <a:spcPct val="0"/>
      </a:spcAft>
      <a:defRPr sz="3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32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32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32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32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808">
          <p15:clr>
            <a:srgbClr val="A4A3A4"/>
          </p15:clr>
        </p15:guide>
        <p15:guide id="2" pos="2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lora Matheson" initials="FM" lastIdx="30" clrIdx="0">
    <p:extLst/>
  </p:cmAuthor>
  <p:cmAuthor id="2" name="ZCV" initials="Z" lastIdx="5"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60AF"/>
    <a:srgbClr val="FF0000"/>
    <a:srgbClr val="DAEDEE"/>
    <a:srgbClr val="CCFFCC"/>
    <a:srgbClr val="DAD6BE"/>
    <a:srgbClr val="72C7E7"/>
    <a:srgbClr val="3DB7E4"/>
    <a:srgbClr val="7277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0" autoAdjust="0"/>
    <p:restoredTop sz="60145" autoAdjust="0"/>
  </p:normalViewPr>
  <p:slideViewPr>
    <p:cSldViewPr snapToGrid="0" snapToObjects="1">
      <p:cViewPr varScale="1">
        <p:scale>
          <a:sx n="69" d="100"/>
          <a:sy n="69" d="100"/>
        </p:scale>
        <p:origin x="-224" y="-104"/>
      </p:cViewPr>
      <p:guideLst>
        <p:guide orient="horz" pos="808"/>
        <p:guide pos="280"/>
      </p:guideLst>
    </p:cSldViewPr>
  </p:slideViewPr>
  <p:outlineViewPr>
    <p:cViewPr>
      <p:scale>
        <a:sx n="100" d="100"/>
        <a:sy n="100" d="100"/>
      </p:scale>
      <p:origin x="0" y="-15619"/>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handoutMaster" Target="handoutMasters/handoutMaster1.xml"/><Relationship Id="rId38" Type="http://schemas.openxmlformats.org/officeDocument/2006/relationships/printerSettings" Target="printerSettings/printerSettings1.bin"/><Relationship Id="rId39" Type="http://schemas.openxmlformats.org/officeDocument/2006/relationships/commentAuthors" Target="commentAuthors.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Arial" charset="0"/>
                <a:cs typeface="Arial" charset="0"/>
              </a:defRPr>
            </a:lvl1pPr>
          </a:lstStyle>
          <a:p>
            <a:pPr>
              <a:defRPr/>
            </a:pPr>
            <a:endParaRPr lang="en-US"/>
          </a:p>
        </p:txBody>
      </p:sp>
      <p:sp>
        <p:nvSpPr>
          <p:cNvPr id="5632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fld id="{7BADAE32-BA38-4CC1-A30B-5AAA3C9964FF}" type="datetime1">
              <a:rPr lang="en-US"/>
              <a:pPr>
                <a:defRPr/>
              </a:pPr>
              <a:t>2/1/18</a:t>
            </a:fld>
            <a:endParaRPr lang="en-US"/>
          </a:p>
        </p:txBody>
      </p:sp>
      <p:sp>
        <p:nvSpPr>
          <p:cNvPr id="5632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Arial" charset="0"/>
                <a:cs typeface="Arial" charset="0"/>
              </a:defRPr>
            </a:lvl1pPr>
          </a:lstStyle>
          <a:p>
            <a:pPr>
              <a:defRPr/>
            </a:pPr>
            <a:endParaRPr lang="en-US"/>
          </a:p>
        </p:txBody>
      </p:sp>
      <p:sp>
        <p:nvSpPr>
          <p:cNvPr id="5632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74990ECD-861F-4F81-ABAD-EF1A656929FD}" type="slidenum">
              <a:rPr lang="en-US" altLang="en-US"/>
              <a:pPr>
                <a:defRPr/>
              </a:pPr>
              <a:t>‹#›</a:t>
            </a:fld>
            <a:endParaRPr lang="en-US" altLang="en-US"/>
          </a:p>
        </p:txBody>
      </p:sp>
    </p:spTree>
    <p:extLst>
      <p:ext uri="{BB962C8B-B14F-4D97-AF65-F5344CB8AC3E}">
        <p14:creationId xmlns:p14="http://schemas.microsoft.com/office/powerpoint/2010/main" val="42850423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Arial" charset="0"/>
                <a:cs typeface="Arial" charset="0"/>
              </a:defRPr>
            </a:lvl1pPr>
          </a:lstStyle>
          <a:p>
            <a:pPr>
              <a:defRPr/>
            </a:pPr>
            <a:endParaRPr lang="en-US"/>
          </a:p>
        </p:txBody>
      </p:sp>
      <p:sp>
        <p:nvSpPr>
          <p:cNvPr id="5734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fld id="{9CD2B5B6-811B-40BA-92DF-DC15CEC6F43E}" type="datetime1">
              <a:rPr lang="en-US"/>
              <a:pPr>
                <a:defRPr/>
              </a:pPr>
              <a:t>2/1/18</a:t>
            </a:fld>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735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Arial" charset="0"/>
                <a:cs typeface="Arial" charset="0"/>
              </a:defRPr>
            </a:lvl1pPr>
          </a:lstStyle>
          <a:p>
            <a:pPr>
              <a:defRPr/>
            </a:pPr>
            <a:endParaRPr lang="en-US"/>
          </a:p>
        </p:txBody>
      </p:sp>
      <p:sp>
        <p:nvSpPr>
          <p:cNvPr id="5735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378D1570-8A01-4051-BBD6-F375AA73B05B}" type="slidenum">
              <a:rPr lang="en-US" altLang="en-US"/>
              <a:pPr>
                <a:defRPr/>
              </a:pPr>
              <a:t>‹#›</a:t>
            </a:fld>
            <a:endParaRPr lang="en-US" altLang="en-US"/>
          </a:p>
        </p:txBody>
      </p:sp>
    </p:spTree>
    <p:extLst>
      <p:ext uri="{BB962C8B-B14F-4D97-AF65-F5344CB8AC3E}">
        <p14:creationId xmlns:p14="http://schemas.microsoft.com/office/powerpoint/2010/main" val="3179954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Calibri" charset="0"/>
        <a:ea typeface="ＭＳ Ｐゴシック" charset="-128"/>
        <a:cs typeface="ＭＳ Ｐゴシック" charset="-128"/>
      </a:defRPr>
    </a:lvl2pPr>
    <a:lvl3pPr marL="914400" algn="l" rtl="0" eaLnBrk="0" fontAlgn="base" hangingPunct="0">
      <a:spcBef>
        <a:spcPct val="30000"/>
      </a:spcBef>
      <a:spcAft>
        <a:spcPct val="0"/>
      </a:spcAft>
      <a:defRPr sz="1200" kern="1200">
        <a:solidFill>
          <a:schemeClr val="tx1"/>
        </a:solidFill>
        <a:latin typeface="Calibri" charset="0"/>
        <a:ea typeface="ＭＳ Ｐゴシック" charset="-128"/>
        <a:cs typeface="ＭＳ Ｐゴシック" charset="-128"/>
      </a:defRPr>
    </a:lvl3pPr>
    <a:lvl4pPr marL="1371600" algn="l" rtl="0" eaLnBrk="0" fontAlgn="base" hangingPunct="0">
      <a:spcBef>
        <a:spcPct val="30000"/>
      </a:spcBef>
      <a:spcAft>
        <a:spcPct val="0"/>
      </a:spcAft>
      <a:defRPr sz="1200" kern="1200">
        <a:solidFill>
          <a:schemeClr val="tx1"/>
        </a:solidFill>
        <a:latin typeface="Calibri" charset="0"/>
        <a:ea typeface="ＭＳ Ｐゴシック" charset="-128"/>
        <a:cs typeface="ＭＳ Ｐゴシック" charset="-128"/>
      </a:defRPr>
    </a:lvl4pPr>
    <a:lvl5pPr marL="1828800" algn="l" rtl="0" eaLnBrk="0" fontAlgn="base" hangingPunct="0">
      <a:spcBef>
        <a:spcPct val="30000"/>
      </a:spcBef>
      <a:spcAft>
        <a:spcPct val="0"/>
      </a:spcAft>
      <a:defRPr sz="1200" kern="1200">
        <a:solidFill>
          <a:schemeClr val="tx1"/>
        </a:solidFill>
        <a:latin typeface="Calibri" charset="0"/>
        <a:ea typeface="ＭＳ Ｐゴシック" charset="-128"/>
        <a:cs typeface="ＭＳ Ｐゴシック"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 Id="rId3" Type="http://schemas.openxmlformats.org/officeDocument/2006/relationships/hyperlink" Target="https://youtu.be/BF5SzIN63w8"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 Id="rId3" Type="http://schemas.openxmlformats.org/officeDocument/2006/relationships/hyperlink" Target="https://www.youtube.com/watch?v=VlyqCn-OpmE&amp;list=PLsnJJTyXnkJ-UHqZzlsUL6Ip8TDA98gA2&amp;index=2"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youtu.be/BF5SzIN63w8" TargetMode="External"/><Relationship Id="rId4" Type="http://schemas.openxmlformats.org/officeDocument/2006/relationships/hyperlink" Target="https://www.youtube.com/watch?v=VlyqCn-OpmE&amp;list=PLsnJJTyXnkJ-UHqZzlsUL6Ip8TDA98gA2&amp;index=2" TargetMode="External"/><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endParaRPr lang="en-US" altLang="en-US" dirty="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935945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a:ln/>
        </p:spPr>
      </p:sp>
      <p:sp>
        <p:nvSpPr>
          <p:cNvPr id="81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a:lnSpc>
                <a:spcPct val="130000"/>
              </a:lnSpc>
              <a:spcBef>
                <a:spcPts val="400"/>
              </a:spcBef>
              <a:spcAft>
                <a:spcPts val="0"/>
              </a:spcAft>
            </a:pPr>
            <a:r>
              <a:rPr lang="en-US" sz="800" dirty="0" smtClean="0">
                <a:solidFill>
                  <a:srgbClr val="353744"/>
                </a:solidFill>
                <a:effectLst/>
                <a:latin typeface="Proxima Nova"/>
                <a:ea typeface="Proxima Nova"/>
                <a:cs typeface="Proxima Nova"/>
              </a:rPr>
              <a:t>Today I will be speaking about the relationship between problem gambling and poverty. The goal of today’s module will be to enhance your knowledge and skills so that you’re able to work more effectively with low income and homeless adults who are experiencing problem gambling. </a:t>
            </a:r>
          </a:p>
          <a:p>
            <a:pPr marL="0" marR="0">
              <a:lnSpc>
                <a:spcPct val="130000"/>
              </a:lnSpc>
              <a:spcBef>
                <a:spcPts val="400"/>
              </a:spcBef>
              <a:spcAft>
                <a:spcPts val="0"/>
              </a:spcAft>
            </a:pPr>
            <a:r>
              <a:rPr lang="en-US" sz="800" dirty="0" smtClean="0">
                <a:solidFill>
                  <a:srgbClr val="353744"/>
                </a:solidFill>
                <a:effectLst/>
                <a:latin typeface="Proxima Nova"/>
                <a:ea typeface="Proxima Nova"/>
                <a:cs typeface="Proxima Nova"/>
              </a:rPr>
              <a:t>During this module we will be discussing tips for having conversations with clients experiencing problem gambling, and I will explain ways to identify clients who are experiencing problem gambling. Finally we’ll talk about ways to support clients in their attempts to cut down or quit gambling. </a:t>
            </a:r>
          </a:p>
          <a:p>
            <a:pPr marL="0" marR="0">
              <a:lnSpc>
                <a:spcPct val="130000"/>
              </a:lnSpc>
              <a:spcBef>
                <a:spcPts val="400"/>
              </a:spcBef>
              <a:spcAft>
                <a:spcPts val="0"/>
              </a:spcAft>
            </a:pPr>
            <a:r>
              <a:rPr lang="en-US" sz="800" dirty="0" smtClean="0">
                <a:solidFill>
                  <a:srgbClr val="353744"/>
                </a:solidFill>
                <a:effectLst/>
                <a:latin typeface="Proxima Nova"/>
                <a:ea typeface="Proxima Nova"/>
                <a:cs typeface="Proxima Nova"/>
              </a:rPr>
              <a:t>PROBLEM GAMBLING: A Guide for Helping People Experiencing Poverty is meant to supplement this module. Throughout the module I’m going to point to some tools that will be useful in your interactions. Please write thoughts in the workbook provided. </a:t>
            </a:r>
          </a:p>
          <a:p>
            <a:pPr marL="0" marR="0">
              <a:lnSpc>
                <a:spcPct val="130000"/>
              </a:lnSpc>
              <a:spcBef>
                <a:spcPts val="400"/>
              </a:spcBef>
              <a:spcAft>
                <a:spcPts val="0"/>
              </a:spcAft>
            </a:pPr>
            <a:endParaRPr lang="en-US" sz="800" dirty="0" smtClean="0">
              <a:solidFill>
                <a:srgbClr val="353744"/>
              </a:solidFill>
              <a:effectLst/>
              <a:latin typeface="Proxima Nova"/>
              <a:ea typeface="Proxima Nova"/>
              <a:cs typeface="Proxima Nova"/>
            </a:endParaRPr>
          </a:p>
          <a:p>
            <a:pPr marL="0" marR="0">
              <a:lnSpc>
                <a:spcPct val="130000"/>
              </a:lnSpc>
              <a:spcBef>
                <a:spcPts val="1000"/>
              </a:spcBef>
              <a:spcAft>
                <a:spcPts val="0"/>
              </a:spcAft>
            </a:pPr>
            <a:r>
              <a:rPr lang="en-US" sz="800" dirty="0" smtClean="0">
                <a:solidFill>
                  <a:srgbClr val="353744"/>
                </a:solidFill>
                <a:effectLst/>
                <a:latin typeface="Proxima Nova"/>
                <a:ea typeface="Proxima Nova"/>
                <a:cs typeface="Proxima Nova"/>
              </a:rPr>
              <a:t>Once you have completed this module, you will:</a:t>
            </a:r>
          </a:p>
          <a:p>
            <a:pPr marL="342900" lvl="0" indent="-342900">
              <a:buFont typeface="Arial"/>
              <a:buChar char="●"/>
            </a:pPr>
            <a:r>
              <a:rPr lang="en-US" sz="800" u="none" strike="noStrike" dirty="0" smtClean="0">
                <a:effectLst/>
              </a:rPr>
              <a:t>Understand the relationship between problem gambling and poverty.</a:t>
            </a:r>
          </a:p>
          <a:p>
            <a:pPr marL="342900" lvl="0" indent="-342900">
              <a:buFont typeface="Arial"/>
              <a:buChar char="●"/>
            </a:pPr>
            <a:r>
              <a:rPr lang="en-US" sz="800" u="none" strike="noStrike" dirty="0" smtClean="0">
                <a:effectLst/>
              </a:rPr>
              <a:t>Discover ways to have conversations with clients experiencing problem gambling.</a:t>
            </a:r>
          </a:p>
          <a:p>
            <a:pPr marL="342900" lvl="0" indent="-342900">
              <a:buFont typeface="Arial"/>
              <a:buChar char="●"/>
            </a:pPr>
            <a:r>
              <a:rPr lang="en-US" sz="800" u="none" strike="noStrike" dirty="0" smtClean="0">
                <a:effectLst/>
              </a:rPr>
              <a:t>Know how to screen clients experiencing problem gambling.</a:t>
            </a:r>
          </a:p>
          <a:p>
            <a:pPr marL="342900" lvl="0" indent="-342900">
              <a:buFont typeface="Arial"/>
              <a:buChar char="●"/>
            </a:pPr>
            <a:r>
              <a:rPr lang="en-US" sz="800" u="none" strike="noStrike" dirty="0" smtClean="0">
                <a:effectLst/>
              </a:rPr>
              <a:t>Be better prepared to provide support to clients to reduce gambling-related harms (e.g., cut down or quit gambling).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CA" sz="100" kern="1200" dirty="0" smtClean="0">
              <a:solidFill>
                <a:schemeClr val="tx1"/>
              </a:solidFill>
              <a:effectLst/>
              <a:latin typeface="Calibri" charset="0"/>
              <a:ea typeface="ＭＳ Ｐゴシック" charset="-128"/>
              <a:cs typeface="ＭＳ Ｐゴシック" charset="-128"/>
            </a:endParaRPr>
          </a:p>
        </p:txBody>
      </p:sp>
      <p:sp>
        <p:nvSpPr>
          <p:cNvPr id="81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fld id="{4A595BAE-144F-48C5-BA86-5C49E8EA61C2}" type="slidenum">
              <a:rPr lang="en-US" altLang="en-US" sz="1200" smtClean="0"/>
              <a:pPr/>
              <a:t>2</a:t>
            </a:fld>
            <a:endParaRPr lang="en-US" altLang="en-US" sz="1200"/>
          </a:p>
        </p:txBody>
      </p:sp>
    </p:spTree>
    <p:extLst>
      <p:ext uri="{BB962C8B-B14F-4D97-AF65-F5344CB8AC3E}">
        <p14:creationId xmlns:p14="http://schemas.microsoft.com/office/powerpoint/2010/main" val="28070794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dirty="0" smtClean="0">
                <a:solidFill>
                  <a:schemeClr val="tx1"/>
                </a:solidFill>
                <a:effectLst/>
                <a:latin typeface="Calibri" charset="0"/>
                <a:ea typeface="ＭＳ Ｐゴシック" charset="-128"/>
                <a:cs typeface="ＭＳ Ｐゴシック" charset="-128"/>
              </a:rPr>
              <a:t>In this module you will be asked to participate in several interactive exercises. Each workbook in front of you includes a description of each interactive exercise so that you can follow along and space for writing your thoughts. Some interactive exercise include a discussion component so that each participant can share their thoughts with the entire group or in smaller more intimate groups. The first interactive exercise asks you to begin thinking about the challenges your clients face so that you can reflect on them as you are completing the module. Write down your thoughts in the space provided and consider these questions as the module progresses:</a:t>
            </a:r>
          </a:p>
          <a:p>
            <a:pPr marL="171450" lvl="0" indent="-171450">
              <a:buFont typeface="Arial"/>
              <a:buChar char="•"/>
            </a:pPr>
            <a:r>
              <a:rPr lang="en-US" u="sng" strike="noStrike" dirty="0" smtClean="0">
                <a:effectLst/>
              </a:rPr>
              <a:t>What challenges do your clients face? </a:t>
            </a:r>
            <a:endParaRPr lang="en-US" u="none" strike="noStrike" dirty="0" smtClean="0">
              <a:effectLst/>
            </a:endParaRPr>
          </a:p>
          <a:p>
            <a:pPr marL="171450" lvl="0" indent="-171450">
              <a:buFont typeface="Arial"/>
              <a:buChar char="•"/>
            </a:pPr>
            <a:r>
              <a:rPr lang="en-US" u="sng" strike="noStrike" dirty="0" smtClean="0">
                <a:effectLst/>
              </a:rPr>
              <a:t>What types of strategies do you use to help your clients cope with and overcome their challenges?</a:t>
            </a:r>
            <a:endParaRPr lang="en-US" u="none" strike="noStrike" dirty="0" smtClean="0">
              <a:effectLst/>
            </a:endParaRPr>
          </a:p>
          <a:p>
            <a:pPr marL="171450" lvl="0" indent="-171450">
              <a:buFont typeface="Arial"/>
              <a:buChar char="•"/>
            </a:pPr>
            <a:r>
              <a:rPr lang="en-US" u="sng" strike="noStrike" dirty="0" smtClean="0">
                <a:effectLst/>
              </a:rPr>
              <a:t>Have any of your clients talked to you about gambling concerns? If yes, how did you come to know about their gambling and how did you address it?</a:t>
            </a:r>
            <a:endParaRPr lang="en-US" u="none" strike="noStrike" dirty="0" smtClean="0">
              <a:effectLst/>
            </a:endParaRPr>
          </a:p>
          <a:p>
            <a:endParaRPr lang="en-CA" altLang="en-US" dirty="0">
              <a:latin typeface="Calibri" panose="020F0502020204030204" pitchFamily="34" charset="0"/>
              <a:ea typeface="ＭＳ Ｐゴシック" panose="020B0600070205080204" pitchFamily="34" charset="-128"/>
            </a:endParaRPr>
          </a:p>
          <a:p>
            <a:endParaRPr lang="en-US" altLang="en-US" dirty="0">
              <a:latin typeface="Calibri" panose="020F0502020204030204" pitchFamily="34" charset="0"/>
              <a:ea typeface="ＭＳ Ｐゴシック" panose="020B0600070205080204" pitchFamily="34" charset="-128"/>
            </a:endParaRPr>
          </a:p>
        </p:txBody>
      </p:sp>
      <p:sp>
        <p:nvSpPr>
          <p:cNvPr id="102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fld id="{AAF9F984-1E73-4EBE-99CF-31E9BE9941DF}" type="slidenum">
              <a:rPr lang="en-US" altLang="en-US" sz="1200" smtClean="0"/>
              <a:pPr/>
              <a:t>3</a:t>
            </a:fld>
            <a:endParaRPr lang="en-US" altLang="en-US" sz="1200"/>
          </a:p>
        </p:txBody>
      </p:sp>
    </p:spTree>
    <p:extLst>
      <p:ext uri="{BB962C8B-B14F-4D97-AF65-F5344CB8AC3E}">
        <p14:creationId xmlns:p14="http://schemas.microsoft.com/office/powerpoint/2010/main" val="2442077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dirty="0" smtClean="0">
                <a:solidFill>
                  <a:schemeClr val="tx1"/>
                </a:solidFill>
                <a:effectLst/>
                <a:latin typeface="Calibri" charset="0"/>
                <a:ea typeface="ＭＳ Ｐゴシック" charset="-128"/>
                <a:cs typeface="ＭＳ Ｐゴシック" charset="-128"/>
              </a:rPr>
              <a:t>Although many forms of gambling are similar, research suggests that individuals who play slot machines have a higher propensity to develop disordered gambling than any other form of gambling.  Other common types of gambling include:</a:t>
            </a:r>
          </a:p>
          <a:p>
            <a:pPr marL="171450" lvl="0" indent="-171450">
              <a:buFont typeface="Arial"/>
              <a:buChar char="•"/>
            </a:pPr>
            <a:r>
              <a:rPr lang="en-US" u="none" strike="noStrike" dirty="0" smtClean="0">
                <a:effectLst/>
              </a:rPr>
              <a:t>Cards</a:t>
            </a:r>
          </a:p>
          <a:p>
            <a:pPr marL="171450" lvl="0" indent="-171450">
              <a:buFont typeface="Arial"/>
              <a:buChar char="•"/>
            </a:pPr>
            <a:r>
              <a:rPr lang="en-US" u="none" strike="noStrike" dirty="0" smtClean="0">
                <a:effectLst/>
              </a:rPr>
              <a:t>Dice games</a:t>
            </a:r>
          </a:p>
          <a:p>
            <a:pPr marL="171450" lvl="0" indent="-171450">
              <a:buFont typeface="Arial"/>
              <a:buChar char="•"/>
            </a:pPr>
            <a:r>
              <a:rPr lang="en-US" u="none" strike="noStrike" dirty="0" smtClean="0">
                <a:effectLst/>
              </a:rPr>
              <a:t>Horse, dog, or car races</a:t>
            </a:r>
          </a:p>
          <a:p>
            <a:pPr marL="171450" lvl="0" indent="-171450">
              <a:buFont typeface="Arial"/>
              <a:buChar char="•"/>
            </a:pPr>
            <a:r>
              <a:rPr lang="en-US" u="none" strike="noStrike" dirty="0" smtClean="0">
                <a:effectLst/>
              </a:rPr>
              <a:t>Bingo</a:t>
            </a:r>
          </a:p>
          <a:p>
            <a:pPr marL="171450" lvl="0" indent="-171450">
              <a:buFont typeface="Arial"/>
              <a:buChar char="•"/>
            </a:pPr>
            <a:r>
              <a:rPr lang="en-US" u="none" strike="noStrike" dirty="0" smtClean="0">
                <a:effectLst/>
              </a:rPr>
              <a:t>Raffles</a:t>
            </a:r>
          </a:p>
          <a:p>
            <a:pPr marL="171450" lvl="0" indent="-171450">
              <a:buFont typeface="Arial"/>
              <a:buChar char="•"/>
            </a:pPr>
            <a:r>
              <a:rPr lang="en-US" u="none" strike="noStrike" dirty="0" smtClean="0">
                <a:effectLst/>
              </a:rPr>
              <a:t>Lottery or scratch-off tickets</a:t>
            </a:r>
          </a:p>
          <a:p>
            <a:pPr marL="171450" lvl="0" indent="-171450">
              <a:buFont typeface="Arial"/>
              <a:buChar char="•"/>
            </a:pPr>
            <a:r>
              <a:rPr lang="en-US" u="none" strike="noStrike" dirty="0" smtClean="0">
                <a:effectLst/>
              </a:rPr>
              <a:t>Slot or Video Lottery Terminal machines</a:t>
            </a:r>
          </a:p>
          <a:p>
            <a:pPr marL="171450" lvl="0" indent="-171450">
              <a:buFont typeface="Arial"/>
              <a:buChar char="•"/>
            </a:pPr>
            <a:r>
              <a:rPr lang="en-US" u="none" strike="noStrike" dirty="0" smtClean="0">
                <a:effectLst/>
              </a:rPr>
              <a:t>Sports betting</a:t>
            </a:r>
          </a:p>
          <a:p>
            <a:pPr marL="171450" lvl="0" indent="-171450">
              <a:buFont typeface="Arial"/>
              <a:buChar char="•"/>
            </a:pPr>
            <a:r>
              <a:rPr lang="en-US" u="none" strike="noStrike" dirty="0" smtClean="0">
                <a:effectLst/>
              </a:rPr>
              <a:t>Betting on games of skill (chess, mahjong, darts, pool, </a:t>
            </a:r>
            <a:r>
              <a:rPr lang="en-US" u="none" strike="noStrike" dirty="0" err="1" smtClean="0">
                <a:effectLst/>
              </a:rPr>
              <a:t>etc</a:t>
            </a:r>
            <a:r>
              <a:rPr lang="en-US" u="none" strike="noStrike" dirty="0" smtClean="0">
                <a:effectLst/>
              </a:rPr>
              <a:t>)</a:t>
            </a:r>
          </a:p>
          <a:p>
            <a:pPr marL="171450" lvl="0" indent="-171450">
              <a:buFont typeface="Arial"/>
              <a:buChar char="•"/>
            </a:pPr>
            <a:r>
              <a:rPr lang="en-US" u="none" strike="noStrike" dirty="0" smtClean="0">
                <a:effectLst/>
              </a:rPr>
              <a:t>Online betting </a:t>
            </a:r>
          </a:p>
          <a:p>
            <a:pPr marL="0" lvl="0" indent="0">
              <a:buFont typeface="Arial"/>
              <a:buNone/>
            </a:pPr>
            <a:endParaRPr lang="en-US" u="none" strike="noStrike" dirty="0" smtClean="0">
              <a:effectLst/>
            </a:endParaRPr>
          </a:p>
          <a:p>
            <a:r>
              <a:rPr lang="en-US" sz="1200" kern="1200" dirty="0" smtClean="0">
                <a:solidFill>
                  <a:schemeClr val="tx1"/>
                </a:solidFill>
                <a:effectLst/>
                <a:latin typeface="Calibri" charset="0"/>
                <a:ea typeface="ＭＳ Ｐゴシック" charset="-128"/>
                <a:cs typeface="ＭＳ Ｐゴシック" charset="-128"/>
              </a:rPr>
              <a:t>Nontraditional forms of gambling like online gambling are problematic for a number of reasons: Online gaming sites lack any regulation which may make them particularly risky. It is also easily accessible, and can be conducted virtually anywhere hidden from others. Finally, online gambling can be thought of as “just a game”, especially if virtual credit is used, causing people to underestimate the amount of harm online gambling is capable of. </a:t>
            </a:r>
          </a:p>
          <a:p>
            <a:endParaRPr lang="en-US" sz="1200" kern="1200" dirty="0" smtClean="0">
              <a:solidFill>
                <a:schemeClr val="tx1"/>
              </a:solidFill>
              <a:effectLst/>
              <a:latin typeface="Calibri" charset="0"/>
              <a:ea typeface="ＭＳ Ｐゴシック" charset="-128"/>
              <a:cs typeface="ＭＳ Ｐゴシック" charset="-128"/>
            </a:endParaRPr>
          </a:p>
          <a:p>
            <a:r>
              <a:rPr lang="en-US" sz="1200" i="1" kern="1200" dirty="0" smtClean="0">
                <a:solidFill>
                  <a:schemeClr val="tx1"/>
                </a:solidFill>
                <a:effectLst/>
                <a:latin typeface="Calibri" charset="0"/>
                <a:ea typeface="ＭＳ Ｐゴシック" charset="-128"/>
                <a:cs typeface="ＭＳ Ｐゴシック" charset="-128"/>
              </a:rPr>
              <a:t>This is especially relevant for youth who have easy access to online forms of gambling. Young brains are less equipped to make long term, rational decisions in comparison to more developed brains. Starting unhealthy behaviors such as compulsive gambling at young age can cause addiction problems later on. </a:t>
            </a:r>
            <a:r>
              <a:rPr lang="en-US" sz="1200" kern="1200" dirty="0" smtClean="0">
                <a:solidFill>
                  <a:schemeClr val="tx1"/>
                </a:solidFill>
                <a:effectLst/>
                <a:latin typeface="Calibri" charset="0"/>
                <a:ea typeface="ＭＳ Ｐゴシック" charset="-128"/>
                <a:cs typeface="ＭＳ Ｐゴシック" charset="-128"/>
              </a:rPr>
              <a:t>Although many forms of gambling are similar, research suggests that individuals who play slot machines have a higher propensity to develop disordered gambling than any other form of gambling.  Other common types of gambling include:</a:t>
            </a:r>
          </a:p>
          <a:p>
            <a:pPr lvl="0"/>
            <a:r>
              <a:rPr lang="en-US" u="none" strike="noStrike" dirty="0" smtClean="0">
                <a:effectLst/>
              </a:rPr>
              <a:t>Cards</a:t>
            </a:r>
          </a:p>
          <a:p>
            <a:pPr lvl="0"/>
            <a:r>
              <a:rPr lang="en-US" u="none" strike="noStrike" dirty="0" smtClean="0">
                <a:effectLst/>
              </a:rPr>
              <a:t>Dice games</a:t>
            </a:r>
          </a:p>
          <a:p>
            <a:pPr lvl="0"/>
            <a:r>
              <a:rPr lang="en-US" u="none" strike="noStrike" dirty="0" smtClean="0">
                <a:effectLst/>
              </a:rPr>
              <a:t>Horse, dog, or car races</a:t>
            </a:r>
          </a:p>
          <a:p>
            <a:pPr lvl="0"/>
            <a:r>
              <a:rPr lang="en-US" u="none" strike="noStrike" dirty="0" smtClean="0">
                <a:effectLst/>
              </a:rPr>
              <a:t>Bingo</a:t>
            </a:r>
          </a:p>
          <a:p>
            <a:pPr lvl="0"/>
            <a:r>
              <a:rPr lang="en-US" u="none" strike="noStrike" dirty="0" smtClean="0">
                <a:effectLst/>
              </a:rPr>
              <a:t>Raffles</a:t>
            </a:r>
          </a:p>
          <a:p>
            <a:pPr lvl="0"/>
            <a:r>
              <a:rPr lang="en-US" u="none" strike="noStrike" dirty="0" smtClean="0">
                <a:effectLst/>
              </a:rPr>
              <a:t>Lottery or scratch-off tickets</a:t>
            </a:r>
          </a:p>
          <a:p>
            <a:pPr lvl="0"/>
            <a:r>
              <a:rPr lang="en-US" u="none" strike="noStrike" dirty="0" smtClean="0">
                <a:effectLst/>
              </a:rPr>
              <a:t>Slot or Video Lottery Terminal machines</a:t>
            </a:r>
          </a:p>
          <a:p>
            <a:pPr lvl="0"/>
            <a:r>
              <a:rPr lang="en-US" u="none" strike="noStrike" dirty="0" smtClean="0">
                <a:effectLst/>
              </a:rPr>
              <a:t>Sports betting</a:t>
            </a:r>
          </a:p>
          <a:p>
            <a:pPr lvl="0"/>
            <a:r>
              <a:rPr lang="en-US" u="none" strike="noStrike" dirty="0" smtClean="0">
                <a:effectLst/>
              </a:rPr>
              <a:t>Betting on games of skill (chess, mahjong, darts, pool, </a:t>
            </a:r>
            <a:r>
              <a:rPr lang="en-US" u="none" strike="noStrike" dirty="0" err="1" smtClean="0">
                <a:effectLst/>
              </a:rPr>
              <a:t>etc</a:t>
            </a:r>
            <a:r>
              <a:rPr lang="en-US" u="none" strike="noStrike" dirty="0" smtClean="0">
                <a:effectLst/>
              </a:rPr>
              <a:t>)</a:t>
            </a:r>
          </a:p>
          <a:p>
            <a:pPr lvl="0"/>
            <a:r>
              <a:rPr lang="en-US" u="none" strike="noStrike" dirty="0" smtClean="0">
                <a:effectLst/>
              </a:rPr>
              <a:t>Online betting </a:t>
            </a:r>
          </a:p>
          <a:p>
            <a:r>
              <a:rPr lang="en-US" sz="1200" kern="1200" dirty="0" smtClean="0">
                <a:solidFill>
                  <a:schemeClr val="tx1"/>
                </a:solidFill>
                <a:effectLst/>
                <a:latin typeface="Calibri" charset="0"/>
                <a:ea typeface="ＭＳ Ｐゴシック" charset="-128"/>
                <a:cs typeface="ＭＳ Ｐゴシック" charset="-128"/>
              </a:rPr>
              <a:t>Nontraditional forms of gambling like online gambling are problematic for a number of reasons: Online gaming sites lack any regulation which may make them particularly risky. It is also easily accessible, and can be conducted virtually anywhere hidden from others. Finally, online gambling can be thought of as “just a game”, especially if virtual credit is used, causing people to underestimate the amount of harm online gambling is capable of. </a:t>
            </a:r>
          </a:p>
          <a:p>
            <a:r>
              <a:rPr lang="en-US" sz="1200" i="1" kern="1200" dirty="0" smtClean="0">
                <a:solidFill>
                  <a:schemeClr val="tx1"/>
                </a:solidFill>
                <a:effectLst/>
                <a:latin typeface="Calibri" charset="0"/>
                <a:ea typeface="ＭＳ Ｐゴシック" charset="-128"/>
                <a:cs typeface="ＭＳ Ｐゴシック" charset="-128"/>
              </a:rPr>
              <a:t>This is especially relevant for youth who have easy access to online forms of gambling. Young brains are less equipped to make long term, rational decisions in comparison to more developed brains. Starting unhealthy behaviors such as compulsive gambling at young age can cause addiction problems later on. </a:t>
            </a:r>
            <a:r>
              <a:rPr lang="en-US" sz="1200" kern="1200" dirty="0" smtClean="0">
                <a:solidFill>
                  <a:schemeClr val="tx1"/>
                </a:solidFill>
                <a:effectLst/>
                <a:latin typeface="Calibri" charset="0"/>
                <a:ea typeface="ＭＳ Ｐゴシック" charset="-128"/>
                <a:cs typeface="ＭＳ Ｐゴシック" charset="-128"/>
              </a:rPr>
              <a:t>Although many forms of gambling are similar, research suggests that individuals who play slot machines have a higher propensity to develop disordered gambling than any other form of gambling.  Other common types of gambling include:</a:t>
            </a:r>
          </a:p>
          <a:p>
            <a:pPr lvl="0"/>
            <a:r>
              <a:rPr lang="en-US" u="none" strike="noStrike" dirty="0" smtClean="0">
                <a:effectLst/>
              </a:rPr>
              <a:t>Cards</a:t>
            </a:r>
          </a:p>
          <a:p>
            <a:pPr lvl="0"/>
            <a:r>
              <a:rPr lang="en-US" u="none" strike="noStrike" dirty="0" smtClean="0">
                <a:effectLst/>
              </a:rPr>
              <a:t>Dice games</a:t>
            </a:r>
          </a:p>
          <a:p>
            <a:pPr lvl="0"/>
            <a:r>
              <a:rPr lang="en-US" u="none" strike="noStrike" dirty="0" smtClean="0">
                <a:effectLst/>
              </a:rPr>
              <a:t>Horse, dog, or car races</a:t>
            </a:r>
          </a:p>
          <a:p>
            <a:pPr lvl="0"/>
            <a:r>
              <a:rPr lang="en-US" u="none" strike="noStrike" dirty="0" smtClean="0">
                <a:effectLst/>
              </a:rPr>
              <a:t>Bingo</a:t>
            </a:r>
          </a:p>
          <a:p>
            <a:pPr lvl="0"/>
            <a:r>
              <a:rPr lang="en-US" u="none" strike="noStrike" dirty="0" smtClean="0">
                <a:effectLst/>
              </a:rPr>
              <a:t>Raffles</a:t>
            </a:r>
          </a:p>
          <a:p>
            <a:pPr lvl="0"/>
            <a:r>
              <a:rPr lang="en-US" u="none" strike="noStrike" dirty="0" smtClean="0">
                <a:effectLst/>
              </a:rPr>
              <a:t>Lottery or scratch-off tickets</a:t>
            </a:r>
          </a:p>
          <a:p>
            <a:pPr lvl="0"/>
            <a:r>
              <a:rPr lang="en-US" u="none" strike="noStrike" dirty="0" smtClean="0">
                <a:effectLst/>
              </a:rPr>
              <a:t>Slot or Video Lottery Terminal machines</a:t>
            </a:r>
          </a:p>
          <a:p>
            <a:pPr lvl="0"/>
            <a:r>
              <a:rPr lang="en-US" u="none" strike="noStrike" dirty="0" smtClean="0">
                <a:effectLst/>
              </a:rPr>
              <a:t>Sports betting</a:t>
            </a:r>
          </a:p>
          <a:p>
            <a:pPr lvl="0"/>
            <a:r>
              <a:rPr lang="en-US" u="none" strike="noStrike" dirty="0" smtClean="0">
                <a:effectLst/>
              </a:rPr>
              <a:t>Betting on games of skill (chess, mahjong, darts, pool, </a:t>
            </a:r>
            <a:r>
              <a:rPr lang="en-US" u="none" strike="noStrike" dirty="0" err="1" smtClean="0">
                <a:effectLst/>
              </a:rPr>
              <a:t>etc</a:t>
            </a:r>
            <a:r>
              <a:rPr lang="en-US" u="none" strike="noStrike" dirty="0" smtClean="0">
                <a:effectLst/>
              </a:rPr>
              <a:t>)</a:t>
            </a:r>
          </a:p>
          <a:p>
            <a:pPr lvl="0"/>
            <a:r>
              <a:rPr lang="en-US" u="none" strike="noStrike" dirty="0" smtClean="0">
                <a:effectLst/>
              </a:rPr>
              <a:t>Online betting </a:t>
            </a:r>
          </a:p>
          <a:p>
            <a:r>
              <a:rPr lang="en-US" sz="1200" kern="1200" dirty="0" smtClean="0">
                <a:solidFill>
                  <a:schemeClr val="tx1"/>
                </a:solidFill>
                <a:effectLst/>
                <a:latin typeface="Calibri" charset="0"/>
                <a:ea typeface="ＭＳ Ｐゴシック" charset="-128"/>
                <a:cs typeface="ＭＳ Ｐゴシック" charset="-128"/>
              </a:rPr>
              <a:t>Nontraditional forms of gambling like online gambling are problematic for a number of reasons: Online gaming sites lack any regulation which may make them particularly risky. It is also easily accessible, and can be conducted virtually anywhere hidden from others. Finally, online gambling can be thought of as “just a game”, especially if virtual credit is used, causing people to underestimate the amount of harm online gambling is capable of. </a:t>
            </a:r>
          </a:p>
          <a:p>
            <a:r>
              <a:rPr lang="en-US" sz="1200" i="1" kern="1200" dirty="0" smtClean="0">
                <a:solidFill>
                  <a:schemeClr val="tx1"/>
                </a:solidFill>
                <a:effectLst/>
                <a:latin typeface="Calibri" charset="0"/>
                <a:ea typeface="ＭＳ Ｐゴシック" charset="-128"/>
                <a:cs typeface="ＭＳ Ｐゴシック" charset="-128"/>
              </a:rPr>
              <a:t>This is especially relevant for youth who have easy access to online forms of gambling. Young brains are less equipped to make long term, rational decisions in comparison to more developed brains. Starting unhealthy behaviors such as compulsive gambling at young age can cause addiction problems later on. </a:t>
            </a:r>
            <a:endParaRPr lang="en-US" altLang="en-US" dirty="0">
              <a:latin typeface="Calibri" panose="020F0502020204030204" pitchFamily="34" charset="0"/>
              <a:ea typeface="ＭＳ Ｐゴシック" panose="020B0600070205080204" pitchFamily="34" charset="-128"/>
            </a:endParaRPr>
          </a:p>
        </p:txBody>
      </p:sp>
      <p:sp>
        <p:nvSpPr>
          <p:cNvPr id="122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3256C175-81B3-4517-AFA1-1EDA1D618D7A}" type="slidenum">
              <a:rPr lang="en-US" altLang="en-US" smtClean="0">
                <a:latin typeface="Arial" panose="020B0604020202020204" pitchFamily="34" charset="0"/>
              </a:rPr>
              <a:pPr>
                <a:spcBef>
                  <a:spcPct val="0"/>
                </a:spcBef>
              </a:pPr>
              <a:t>4</a:t>
            </a:fld>
            <a:endParaRPr lang="en-US" altLang="en-US">
              <a:latin typeface="Arial" panose="020B0604020202020204" pitchFamily="34" charset="0"/>
            </a:endParaRPr>
          </a:p>
        </p:txBody>
      </p:sp>
    </p:spTree>
    <p:extLst>
      <p:ext uri="{BB962C8B-B14F-4D97-AF65-F5344CB8AC3E}">
        <p14:creationId xmlns:p14="http://schemas.microsoft.com/office/powerpoint/2010/main" val="3482067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Calibri" charset="0"/>
                <a:ea typeface="ＭＳ Ｐゴシック" charset="-128"/>
                <a:cs typeface="ＭＳ Ｐゴシック" charset="-128"/>
              </a:rPr>
              <a:t>People are gambling whenever they risk money or something of value on events that have an element of chance. People may use gambling as a way to generate money for basic needs, to socialize, to cope with negative feelings such as depression, grief, boredom, loneliness, or to escape from their difficulties. They may use gambling to distract them from thinking about previous gambling related losses. Sometimes people gamble because they enjoy it. When someone has a gambling problem they often continue to gamble in an attempt to win back lost money. This is called “chasing losses” and is extremely common among people experiencing gambling problems. For them, gambling is the problem, but it also appears to be the solution. </a:t>
            </a:r>
            <a:br>
              <a:rPr lang="en-US" sz="1200" kern="1200" dirty="0" smtClean="0">
                <a:solidFill>
                  <a:schemeClr val="tx1"/>
                </a:solidFill>
                <a:effectLst/>
                <a:latin typeface="Calibri" charset="0"/>
                <a:ea typeface="ＭＳ Ｐゴシック" charset="-128"/>
                <a:cs typeface="ＭＳ Ｐゴシック" charset="-128"/>
              </a:rPr>
            </a:br>
            <a:endParaRPr lang="en-US" sz="1200" kern="1200" dirty="0" smtClean="0">
              <a:solidFill>
                <a:schemeClr val="tx1"/>
              </a:solidFill>
              <a:effectLst/>
              <a:latin typeface="Calibri" charset="0"/>
              <a:ea typeface="ＭＳ Ｐゴシック" charset="-128"/>
              <a:cs typeface="ＭＳ Ｐゴシック" charset="-128"/>
            </a:endParaRPr>
          </a:p>
          <a:p>
            <a:r>
              <a:rPr lang="en-US" sz="1200" kern="1200" dirty="0" smtClean="0">
                <a:solidFill>
                  <a:schemeClr val="tx1"/>
                </a:solidFill>
                <a:effectLst/>
                <a:latin typeface="Calibri" charset="0"/>
                <a:ea typeface="ＭＳ Ｐゴシック" charset="-128"/>
                <a:cs typeface="ＭＳ Ｐゴシック" charset="-128"/>
              </a:rPr>
              <a:t>For an activity to be considered gambling, the following elements need to be in place:</a:t>
            </a:r>
          </a:p>
          <a:p>
            <a:pPr marL="171450" lvl="0" indent="-171450">
              <a:buFont typeface="Arial"/>
              <a:buChar char="•"/>
            </a:pPr>
            <a:r>
              <a:rPr lang="en-US" u="none" strike="noStrike" dirty="0" smtClean="0">
                <a:effectLst/>
              </a:rPr>
              <a:t>A person puts up money or something else of value.</a:t>
            </a:r>
          </a:p>
          <a:p>
            <a:pPr marL="171450" lvl="0" indent="-171450">
              <a:buFont typeface="Arial"/>
              <a:buChar char="•"/>
            </a:pPr>
            <a:r>
              <a:rPr lang="en-US" u="none" strike="noStrike" dirty="0" smtClean="0">
                <a:effectLst/>
              </a:rPr>
              <a:t>The outcome is in some way beyond the person’s control.</a:t>
            </a:r>
          </a:p>
          <a:p>
            <a:pPr marL="171450" indent="-171450">
              <a:buFont typeface="Arial"/>
              <a:buChar char="•"/>
            </a:pPr>
            <a:r>
              <a:rPr lang="en-US" sz="1200" kern="1200" dirty="0" smtClean="0">
                <a:solidFill>
                  <a:schemeClr val="tx1"/>
                </a:solidFill>
                <a:effectLst/>
                <a:latin typeface="Calibri" charset="0"/>
                <a:ea typeface="ＭＳ Ｐゴシック" charset="-128"/>
                <a:cs typeface="ＭＳ Ｐゴシック" charset="-128"/>
              </a:rPr>
              <a:t>Once the bet is made, it is irreversible</a:t>
            </a:r>
            <a:r>
              <a:rPr lang="en-US" dirty="0" smtClean="0">
                <a:effectLst/>
              </a:rPr>
              <a:t> </a:t>
            </a:r>
            <a:endParaRPr lang="en-US" dirty="0"/>
          </a:p>
        </p:txBody>
      </p:sp>
      <p:sp>
        <p:nvSpPr>
          <p:cNvPr id="143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F91479E1-F67D-4F2A-8F17-50E7F7525B22}" type="slidenum">
              <a:rPr lang="en-US" altLang="en-US" smtClean="0">
                <a:latin typeface="Arial" panose="020B0604020202020204" pitchFamily="34" charset="0"/>
              </a:rPr>
              <a:pPr>
                <a:spcBef>
                  <a:spcPct val="0"/>
                </a:spcBef>
              </a:pPr>
              <a:t>5</a:t>
            </a:fld>
            <a:endParaRPr lang="en-US" altLang="en-US">
              <a:latin typeface="Arial" panose="020B0604020202020204" pitchFamily="34" charset="0"/>
            </a:endParaRPr>
          </a:p>
        </p:txBody>
      </p:sp>
    </p:spTree>
    <p:extLst>
      <p:ext uri="{BB962C8B-B14F-4D97-AF65-F5344CB8AC3E}">
        <p14:creationId xmlns:p14="http://schemas.microsoft.com/office/powerpoint/2010/main" val="14825685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6386" name="Shape 64"/>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p>
            <a:r>
              <a:rPr lang="en-US" sz="1200" kern="1200" dirty="0" smtClean="0">
                <a:solidFill>
                  <a:schemeClr val="tx1"/>
                </a:solidFill>
                <a:effectLst/>
                <a:latin typeface="Calibri" charset="0"/>
                <a:ea typeface="ＭＳ Ｐゴシック" charset="-128"/>
                <a:cs typeface="ＭＳ Ｐゴシック" charset="-128"/>
              </a:rPr>
              <a:t>People experiencing poverty and homelessness are much more likely to have a history of gambling problems than the general population. These people may have experienced multiple losses in their lives, including their job, housing, family, or health. Gambling may be used as a way to cope with or distract them from thinking about these losses. Additionally, people living in poverty are more vulnerable to experiencing further losses because of a limited financial safety net. Some people may even gamble as a way to generate income. </a:t>
            </a:r>
          </a:p>
          <a:p>
            <a:endParaRPr lang="en-US" sz="1200" kern="1200" dirty="0" smtClean="0">
              <a:solidFill>
                <a:schemeClr val="tx1"/>
              </a:solidFill>
              <a:effectLst/>
              <a:latin typeface="Calibri" charset="0"/>
              <a:ea typeface="ＭＳ Ｐゴシック" charset="-128"/>
              <a:cs typeface="ＭＳ Ｐゴシック" charset="-128"/>
            </a:endParaRPr>
          </a:p>
          <a:p>
            <a:r>
              <a:rPr lang="en-US" sz="1200" i="1" kern="1200" dirty="0" smtClean="0">
                <a:solidFill>
                  <a:schemeClr val="tx1"/>
                </a:solidFill>
                <a:effectLst/>
                <a:latin typeface="Calibri" charset="0"/>
                <a:ea typeface="ＭＳ Ｐゴシック" charset="-128"/>
                <a:cs typeface="ＭＳ Ｐゴシック" charset="-128"/>
              </a:rPr>
              <a:t>Recent studies found that rates of problem and/or pathological gambling among adults experiencing complex vulnerabilities such as homelessness and poverty are much higher than the general population, up to as high as 35% for pathological and problem gambling combined compared to 5-8% for the general population.</a:t>
            </a:r>
            <a:r>
              <a:rPr lang="en-US" dirty="0" smtClean="0">
                <a:effectLst/>
              </a:rPr>
              <a:t> </a:t>
            </a:r>
            <a:endParaRPr lang="en-CA" altLang="en-US" dirty="0" smtClean="0">
              <a:latin typeface="Calibri" panose="020F0502020204030204" pitchFamily="34" charset="0"/>
              <a:ea typeface="ＭＳ Ｐゴシック" panose="020B0600070205080204" pitchFamily="34" charset="-128"/>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altLang="en-US" sz="1200" kern="1200" dirty="0" smtClean="0">
              <a:solidFill>
                <a:schemeClr val="tx1"/>
              </a:solidFill>
              <a:latin typeface="Calibri" charset="0"/>
              <a:ea typeface="ＭＳ Ｐゴシック" panose="020B0600070205080204" pitchFamily="34" charset="-128"/>
              <a:cs typeface="ＭＳ Ｐゴシック" charset="-128"/>
            </a:endParaRPr>
          </a:p>
          <a:p>
            <a:pPr>
              <a:spcBef>
                <a:spcPct val="0"/>
              </a:spcBef>
            </a:pPr>
            <a:endParaRPr lang="en-US" altLang="en-US" dirty="0">
              <a:latin typeface="Calibri" panose="020F0502020204030204" pitchFamily="34" charset="0"/>
              <a:ea typeface="ＭＳ Ｐゴシック" panose="020B0600070205080204" pitchFamily="34" charset="-128"/>
            </a:endParaRPr>
          </a:p>
        </p:txBody>
      </p:sp>
      <p:sp>
        <p:nvSpPr>
          <p:cNvPr id="16387" name="Shape 65"/>
          <p:cNvSpPr>
            <a:spLocks noGrp="1" noRot="1" noChangeAspect="1" noTextEdit="1"/>
          </p:cNvSpPr>
          <p:nvPr>
            <p:ph type="sldImg" idx="2"/>
          </p:nvPr>
        </p:nvSpPr>
        <p:spPr>
          <a:custGeom>
            <a:avLst/>
            <a:gdLst>
              <a:gd name="T0" fmla="*/ 0 w 120000"/>
              <a:gd name="T1" fmla="*/ 0 h 120000"/>
              <a:gd name="T2" fmla="*/ 4572000 w 120000"/>
              <a:gd name="T3" fmla="*/ 0 h 120000"/>
              <a:gd name="T4" fmla="*/ 4572000 w 120000"/>
              <a:gd name="T5" fmla="*/ 3429000 h 120000"/>
              <a:gd name="T6" fmla="*/ 0 w 120000"/>
              <a:gd name="T7" fmla="*/ 3429000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round/>
          </a:ln>
        </p:spPr>
      </p:sp>
    </p:spTree>
    <p:extLst>
      <p:ext uri="{BB962C8B-B14F-4D97-AF65-F5344CB8AC3E}">
        <p14:creationId xmlns:p14="http://schemas.microsoft.com/office/powerpoint/2010/main" val="1641951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Calibri" charset="0"/>
                <a:ea typeface="ＭＳ Ｐゴシック" charset="-128"/>
                <a:cs typeface="ＭＳ Ｐゴシック" charset="-128"/>
              </a:rPr>
              <a:t>You may be more familiar with general risk factors for addiction such as experiences of trauma, depression, or loss. There are, however, risk factors specific to problem gambling in addition to those listed above. The more factors that apply, the more likely a person is to develop a gambling problem. These factors may include:</a:t>
            </a:r>
          </a:p>
          <a:p>
            <a:pPr marL="171450" lvl="0" indent="-171450">
              <a:buFont typeface="Arial"/>
              <a:buChar char="•"/>
            </a:pPr>
            <a:r>
              <a:rPr lang="en-US" u="none" strike="noStrike" dirty="0" smtClean="0">
                <a:effectLst/>
              </a:rPr>
              <a:t>An early win in their gambling experience.</a:t>
            </a:r>
          </a:p>
          <a:p>
            <a:pPr marL="171450" lvl="0" indent="-171450">
              <a:buFont typeface="Arial"/>
              <a:buChar char="•"/>
            </a:pPr>
            <a:r>
              <a:rPr lang="en-US" u="none" strike="noStrike" dirty="0" smtClean="0">
                <a:effectLst/>
              </a:rPr>
              <a:t>Easy access to their preferred form of gambling (e.g., the corner store). </a:t>
            </a:r>
          </a:p>
          <a:p>
            <a:pPr marL="171450" lvl="0" indent="-171450">
              <a:buFont typeface="Arial"/>
              <a:buChar char="•"/>
            </a:pPr>
            <a:r>
              <a:rPr lang="en-US" u="none" strike="noStrike" dirty="0" smtClean="0">
                <a:effectLst/>
              </a:rPr>
              <a:t>Problems with alcohol or other drugs, especially if they gamble while under the influence. </a:t>
            </a:r>
          </a:p>
          <a:p>
            <a:pPr marL="171450" lvl="0" indent="-171450">
              <a:buFont typeface="Arial"/>
              <a:buChar char="•"/>
            </a:pPr>
            <a:r>
              <a:rPr lang="en-US" u="none" strike="noStrike" dirty="0" smtClean="0">
                <a:effectLst/>
              </a:rPr>
              <a:t>Self-esteem is attached to gambling wins or losses.</a:t>
            </a:r>
          </a:p>
          <a:p>
            <a:pPr marL="171450" lvl="0" indent="-171450">
              <a:buFont typeface="Arial"/>
              <a:buChar char="•"/>
            </a:pPr>
            <a:r>
              <a:rPr lang="en-US" u="none" strike="noStrike" dirty="0" smtClean="0">
                <a:effectLst/>
              </a:rPr>
              <a:t>Mistaken beliefs about the games.</a:t>
            </a:r>
          </a:p>
          <a:p>
            <a:pPr marL="171450" lvl="0" indent="-171450">
              <a:buFont typeface="Arial"/>
              <a:buChar char="•"/>
            </a:pPr>
            <a:r>
              <a:rPr lang="en-US" u="none" strike="noStrike" dirty="0" smtClean="0">
                <a:effectLst/>
              </a:rPr>
              <a:t>Wins and losses are not tracked.</a:t>
            </a:r>
          </a:p>
          <a:p>
            <a:pPr marL="171450" lvl="0" indent="-171450">
              <a:buFont typeface="Arial"/>
              <a:buChar char="•"/>
            </a:pPr>
            <a:r>
              <a:rPr lang="en-US" u="none" strike="noStrike" dirty="0" smtClean="0">
                <a:effectLst/>
              </a:rPr>
              <a:t>A family history of gambling.</a:t>
            </a:r>
            <a:endParaRPr lang="en-US" u="none" strike="noStrike" dirty="0">
              <a:effectLst/>
            </a:endParaRPr>
          </a:p>
        </p:txBody>
      </p:sp>
      <p:sp>
        <p:nvSpPr>
          <p:cNvPr id="204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FCF9950-79B9-4136-B28A-357804650FE8}" type="slidenum">
              <a:rPr lang="en-US" altLang="en-US" smtClean="0">
                <a:latin typeface="Arial" panose="020B0604020202020204" pitchFamily="34" charset="0"/>
              </a:rPr>
              <a:pPr>
                <a:spcBef>
                  <a:spcPct val="0"/>
                </a:spcBef>
              </a:pPr>
              <a:t>7</a:t>
            </a:fld>
            <a:endParaRPr lang="en-US" altLang="en-US">
              <a:latin typeface="Arial" panose="020B0604020202020204" pitchFamily="34" charset="0"/>
            </a:endParaRPr>
          </a:p>
        </p:txBody>
      </p:sp>
    </p:spTree>
    <p:extLst>
      <p:ext uri="{BB962C8B-B14F-4D97-AF65-F5344CB8AC3E}">
        <p14:creationId xmlns:p14="http://schemas.microsoft.com/office/powerpoint/2010/main" val="40512235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err="1">
                <a:latin typeface="Calibri" panose="020F0502020204030204" pitchFamily="34" charset="0"/>
                <a:ea typeface="ＭＳ Ｐゴシック" panose="020B0600070205080204" pitchFamily="34" charset="-128"/>
              </a:rPr>
              <a:t>Youtube</a:t>
            </a:r>
            <a:r>
              <a:rPr lang="en-US" altLang="en-US" dirty="0">
                <a:latin typeface="Calibri" panose="020F0502020204030204" pitchFamily="34" charset="0"/>
                <a:ea typeface="ＭＳ Ｐゴシック" panose="020B0600070205080204" pitchFamily="34" charset="-128"/>
              </a:rPr>
              <a:t> video: Inside the brain of a gambling addict - BBC (3:42)</a:t>
            </a:r>
          </a:p>
          <a:p>
            <a:r>
              <a:rPr lang="en-US" altLang="en-US" u="sng" dirty="0">
                <a:latin typeface="Calibri" panose="020F0502020204030204" pitchFamily="34" charset="0"/>
                <a:ea typeface="ＭＳ Ｐゴシック" panose="020B0600070205080204" pitchFamily="34" charset="-128"/>
                <a:hlinkClick r:id="rId3"/>
              </a:rPr>
              <a:t>https://youtu.be/BF5SzIN63w8</a:t>
            </a:r>
            <a:endParaRPr lang="en-US" altLang="en-US" dirty="0">
              <a:latin typeface="Calibri" panose="020F0502020204030204" pitchFamily="34" charset="0"/>
              <a:ea typeface="ＭＳ Ｐゴシック" panose="020B0600070205080204" pitchFamily="34" charset="-128"/>
            </a:endParaRPr>
          </a:p>
          <a:p>
            <a:endParaRPr lang="en-US" altLang="en-US" dirty="0">
              <a:latin typeface="Calibri" panose="020F0502020204030204" pitchFamily="34" charset="0"/>
              <a:ea typeface="ＭＳ Ｐゴシック" panose="020B0600070205080204" pitchFamily="34" charset="-128"/>
            </a:endParaRPr>
          </a:p>
          <a:p>
            <a:r>
              <a:rPr lang="en-US" altLang="en-US" dirty="0">
                <a:latin typeface="Calibri" panose="020F0502020204030204" pitchFamily="34" charset="0"/>
                <a:ea typeface="ＭＳ Ｐゴシック" panose="020B0600070205080204" pitchFamily="34" charset="-128"/>
              </a:rPr>
              <a:t>Problem gambling is referred to as a </a:t>
            </a:r>
            <a:r>
              <a:rPr lang="en-US" altLang="en-US" dirty="0" err="1">
                <a:latin typeface="Calibri" panose="020F0502020204030204" pitchFamily="34" charset="0"/>
                <a:ea typeface="ＭＳ Ｐゴシック" panose="020B0600070205080204" pitchFamily="34" charset="-128"/>
              </a:rPr>
              <a:t>behavioural</a:t>
            </a:r>
            <a:r>
              <a:rPr lang="en-US" altLang="en-US" dirty="0">
                <a:latin typeface="Calibri" panose="020F0502020204030204" pitchFamily="34" charset="0"/>
                <a:ea typeface="ＭＳ Ｐゴシック" panose="020B0600070205080204" pitchFamily="34" charset="-128"/>
              </a:rPr>
              <a:t> addiction and it has a lot in common with substance use and other addictions. Studies have shown that gambling can increase levels of dopamine in the brain. Dopamine is a neurotransmitter that is responsible for feelings of pleasure and reward. The person gambling gets a reward when dopamine levels increase in their brain. These increased feelings of pleasure can happen even in anticipation of gambling and contribute to the desire to keep playing despite the negative consequences.</a:t>
            </a:r>
          </a:p>
        </p:txBody>
      </p:sp>
      <p:sp>
        <p:nvSpPr>
          <p:cNvPr id="225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E7226C22-CE2F-40B7-BCFC-713DC17084AB}" type="slidenum">
              <a:rPr lang="en-US" altLang="en-US" smtClean="0">
                <a:latin typeface="Arial" panose="020B0604020202020204" pitchFamily="34" charset="0"/>
              </a:rPr>
              <a:pPr>
                <a:spcBef>
                  <a:spcPct val="0"/>
                </a:spcBef>
              </a:pPr>
              <a:t>8</a:t>
            </a:fld>
            <a:endParaRPr lang="en-US" altLang="en-US">
              <a:latin typeface="Arial" panose="020B0604020202020204" pitchFamily="34" charset="0"/>
            </a:endParaRPr>
          </a:p>
        </p:txBody>
      </p:sp>
    </p:spTree>
    <p:extLst>
      <p:ext uri="{BB962C8B-B14F-4D97-AF65-F5344CB8AC3E}">
        <p14:creationId xmlns:p14="http://schemas.microsoft.com/office/powerpoint/2010/main" val="18340354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Calibri" charset="0"/>
                <a:ea typeface="ＭＳ Ｐゴシック" charset="-128"/>
                <a:cs typeface="ＭＳ Ｐゴシック" charset="-128"/>
              </a:rPr>
              <a:t>Gambling is a problem when it:</a:t>
            </a:r>
          </a:p>
          <a:p>
            <a:pPr marL="171450" lvl="0" indent="-171450">
              <a:buFont typeface="Arial"/>
              <a:buChar char="•"/>
            </a:pPr>
            <a:r>
              <a:rPr lang="en-US" u="none" strike="noStrike" dirty="0" smtClean="0">
                <a:effectLst/>
              </a:rPr>
              <a:t>Causes or worsens financial problems.</a:t>
            </a:r>
          </a:p>
          <a:p>
            <a:pPr marL="171450" lvl="0" indent="-171450">
              <a:buFont typeface="Arial"/>
              <a:buChar char="•"/>
            </a:pPr>
            <a:r>
              <a:rPr lang="en-US" u="none" strike="noStrike" dirty="0" smtClean="0">
                <a:effectLst/>
              </a:rPr>
              <a:t>Impacts housing stability or employment.</a:t>
            </a:r>
          </a:p>
          <a:p>
            <a:pPr marL="171450" lvl="0" indent="-171450">
              <a:buFont typeface="Arial"/>
              <a:buChar char="•"/>
            </a:pPr>
            <a:r>
              <a:rPr lang="en-US" u="none" strike="noStrike" dirty="0" smtClean="0">
                <a:effectLst/>
              </a:rPr>
              <a:t>Causes harms in relationships.</a:t>
            </a:r>
          </a:p>
          <a:p>
            <a:pPr marL="171450" lvl="0" indent="-171450">
              <a:buFont typeface="Arial"/>
              <a:buChar char="•"/>
            </a:pPr>
            <a:r>
              <a:rPr lang="en-US" u="none" strike="noStrike" dirty="0" smtClean="0">
                <a:effectLst/>
              </a:rPr>
              <a:t>Continues despite the negative consequences.</a:t>
            </a:r>
          </a:p>
          <a:p>
            <a:r>
              <a:rPr lang="en-US" sz="1200" kern="1200" dirty="0" smtClean="0">
                <a:solidFill>
                  <a:schemeClr val="tx1"/>
                </a:solidFill>
                <a:effectLst/>
                <a:latin typeface="Calibri" charset="0"/>
                <a:ea typeface="ＭＳ Ｐゴシック" charset="-128"/>
                <a:cs typeface="ＭＳ Ｐゴシック" charset="-128"/>
              </a:rPr>
              <a:t>Problem gambling is a pattern of </a:t>
            </a:r>
            <a:r>
              <a:rPr lang="en-US" sz="1200" kern="1200" dirty="0" err="1" smtClean="0">
                <a:solidFill>
                  <a:schemeClr val="tx1"/>
                </a:solidFill>
                <a:effectLst/>
                <a:latin typeface="Calibri" charset="0"/>
                <a:ea typeface="ＭＳ Ｐゴシック" charset="-128"/>
                <a:cs typeface="ＭＳ Ｐゴシック" charset="-128"/>
              </a:rPr>
              <a:t>behaviour</a:t>
            </a:r>
            <a:r>
              <a:rPr lang="en-US" sz="1200" kern="1200" dirty="0" smtClean="0">
                <a:solidFill>
                  <a:schemeClr val="tx1"/>
                </a:solidFill>
                <a:effectLst/>
                <a:latin typeface="Calibri" charset="0"/>
                <a:ea typeface="ＭＳ Ｐゴシック" charset="-128"/>
                <a:cs typeface="ＭＳ Ｐゴシック" charset="-128"/>
              </a:rPr>
              <a:t> and people experience these harms repeatedly over time. Problem gambling can affect a person’s life beyond just losing money. Sometimes, gambling problems come to light when a person is at risk of losing their housing due to non-payment of rent. When their situation is examined, it appears as though nothing has changed financially. The situation can seem like a mystery to a service provider: Why is the client suddenly not able to pay their rent and doesn’t seem to have enough money to manage when they were previously able to? This is a red flag that is often hidden and missed. It is important to address problem gambling and homelessness concurrently due to the high rates of problem gambling among this vulnerable population.</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
            </a:r>
            <a:br>
              <a:rPr lang="en-US" sz="1200" kern="1200" dirty="0" smtClean="0">
                <a:solidFill>
                  <a:schemeClr val="tx1"/>
                </a:solidFill>
                <a:effectLst/>
                <a:latin typeface="Calibri" charset="0"/>
                <a:ea typeface="ＭＳ Ｐゴシック" charset="-128"/>
                <a:cs typeface="ＭＳ Ｐゴシック" charset="-128"/>
              </a:rPr>
            </a:br>
            <a:r>
              <a:rPr lang="en-US" sz="1200" i="1" kern="1200" dirty="0" smtClean="0">
                <a:solidFill>
                  <a:schemeClr val="tx1"/>
                </a:solidFill>
                <a:effectLst/>
                <a:latin typeface="Calibri" charset="0"/>
                <a:ea typeface="ＭＳ Ｐゴシック" charset="-128"/>
                <a:cs typeface="ＭＳ Ｐゴシック" charset="-128"/>
              </a:rPr>
              <a:t>On a more severe scale, pathological gambling refers to a mental disorder characterized by a chronic and irresistible impulse to gamble. Persons with problem gambling are at risk for other comorbidities such as depression, anxiety disorders and suicidal ideation, as well as substance use problems. Similarly, people who experience persistent financial instability are high risk for both substance abuse and problem gambling. It is important to address problem gambling and homelessness concurrently due to the high rates of problem gambling among this vulnerable population</a:t>
            </a:r>
            <a:r>
              <a:rPr lang="en-US" sz="1200" i="0" kern="1200" dirty="0" smtClean="0">
                <a:solidFill>
                  <a:schemeClr val="tx1"/>
                </a:solidFill>
                <a:effectLst/>
                <a:latin typeface="Calibri" charset="0"/>
                <a:ea typeface="ＭＳ Ｐゴシック" charset="-128"/>
                <a:cs typeface="ＭＳ Ｐゴシック" charset="-128"/>
              </a:rPr>
              <a:t>.</a:t>
            </a:r>
            <a:endParaRPr lang="en-US" dirty="0"/>
          </a:p>
        </p:txBody>
      </p:sp>
      <p:sp>
        <p:nvSpPr>
          <p:cNvPr id="24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4501C31-CCBD-4132-B834-BEB3A663822A}" type="slidenum">
              <a:rPr lang="en-US" altLang="en-US" smtClean="0">
                <a:latin typeface="Arial" panose="020B0604020202020204" pitchFamily="34" charset="0"/>
              </a:rPr>
              <a:pPr>
                <a:spcBef>
                  <a:spcPct val="0"/>
                </a:spcBef>
              </a:pPr>
              <a:t>9</a:t>
            </a:fld>
            <a:endParaRPr lang="en-US" altLang="en-US">
              <a:latin typeface="Arial" panose="020B0604020202020204" pitchFamily="34" charset="0"/>
            </a:endParaRPr>
          </a:p>
        </p:txBody>
      </p:sp>
    </p:spTree>
    <p:extLst>
      <p:ext uri="{BB962C8B-B14F-4D97-AF65-F5344CB8AC3E}">
        <p14:creationId xmlns:p14="http://schemas.microsoft.com/office/powerpoint/2010/main" val="8028796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u="sng" kern="1200" dirty="0" smtClean="0">
                <a:solidFill>
                  <a:schemeClr val="tx1"/>
                </a:solidFill>
                <a:effectLst/>
                <a:latin typeface="Calibri" charset="0"/>
                <a:ea typeface="ＭＳ Ｐゴシック" charset="-128"/>
                <a:cs typeface="ＭＳ Ｐゴシック" charset="-128"/>
              </a:rPr>
              <a:t>What do you think are some signs that your client may be developing, or has developed, a gambling problem?</a:t>
            </a:r>
            <a:r>
              <a:rPr lang="en-US" sz="1200" kern="1200" dirty="0" smtClean="0">
                <a:solidFill>
                  <a:schemeClr val="tx1"/>
                </a:solidFill>
                <a:effectLst/>
                <a:latin typeface="Calibri" charset="0"/>
                <a:ea typeface="ＭＳ Ｐゴシック" charset="-128"/>
                <a:cs typeface="ＭＳ Ｐゴシック" charset="-128"/>
              </a:rPr>
              <a:t> </a:t>
            </a:r>
          </a:p>
          <a:p>
            <a:r>
              <a:rPr lang="en-US" sz="1200" kern="1200" dirty="0" smtClean="0">
                <a:solidFill>
                  <a:schemeClr val="tx1"/>
                </a:solidFill>
                <a:effectLst/>
                <a:latin typeface="Calibri" charset="0"/>
                <a:ea typeface="ＭＳ Ｐゴシック" charset="-128"/>
                <a:cs typeface="ＭＳ Ｐゴシック" charset="-128"/>
              </a:rPr>
              <a:t>Gambling problems may not always be obvious. Remember, problem gambling is not just about the loss of money, but how it can affect someone’s whole life.</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Some of the common signs of problem gambling you may see in your clients are :</a:t>
            </a:r>
          </a:p>
          <a:p>
            <a:pPr marL="171450" lvl="0" indent="-171450">
              <a:buFont typeface="Arial"/>
              <a:buChar char="•"/>
            </a:pPr>
            <a:r>
              <a:rPr lang="en-US" u="none" strike="noStrike" dirty="0" smtClean="0">
                <a:effectLst/>
              </a:rPr>
              <a:t>Frequently borrows money or asks for advances.</a:t>
            </a:r>
          </a:p>
          <a:p>
            <a:pPr marL="171450" lvl="0" indent="-171450">
              <a:buFont typeface="Arial"/>
              <a:buChar char="•"/>
            </a:pPr>
            <a:r>
              <a:rPr lang="en-US" u="none" strike="noStrike" dirty="0" smtClean="0">
                <a:effectLst/>
              </a:rPr>
              <a:t>Alternates between being broke and having money.</a:t>
            </a:r>
          </a:p>
          <a:p>
            <a:pPr marL="171450" lvl="0" indent="-171450">
              <a:buFont typeface="Arial"/>
              <a:buChar char="•"/>
            </a:pPr>
            <a:r>
              <a:rPr lang="en-US" u="none" strike="noStrike" dirty="0" smtClean="0">
                <a:effectLst/>
              </a:rPr>
              <a:t>Thinks and talks about gambling all the time.</a:t>
            </a:r>
          </a:p>
          <a:p>
            <a:pPr marL="171450" lvl="0" indent="-171450">
              <a:buFont typeface="Arial"/>
              <a:buChar char="•"/>
            </a:pPr>
            <a:r>
              <a:rPr lang="en-US" u="none" strike="noStrike" dirty="0" smtClean="0">
                <a:effectLst/>
              </a:rPr>
              <a:t>Neglects personal responsibilities.</a:t>
            </a:r>
          </a:p>
          <a:p>
            <a:pPr marL="171450" lvl="0" indent="-171450">
              <a:buFont typeface="Arial"/>
              <a:buChar char="•"/>
            </a:pPr>
            <a:r>
              <a:rPr lang="en-US" u="none" strike="noStrike" dirty="0" smtClean="0">
                <a:effectLst/>
              </a:rPr>
              <a:t>Demonstrates a pattern of returning to gambling in order to recover. or “win back” losses.</a:t>
            </a:r>
          </a:p>
          <a:p>
            <a:pPr marL="171450" lvl="0" indent="-171450">
              <a:buFont typeface="Arial"/>
              <a:buChar char="•"/>
            </a:pPr>
            <a:r>
              <a:rPr lang="en-US" u="none" strike="noStrike" dirty="0" smtClean="0">
                <a:effectLst/>
              </a:rPr>
              <a:t>Being irritated or restless when not able to gamble.</a:t>
            </a:r>
          </a:p>
          <a:p>
            <a:pPr lvl="0"/>
            <a:endParaRPr lang="en-US" u="none" strike="noStrike" dirty="0" smtClean="0">
              <a:effectLst/>
            </a:endParaRPr>
          </a:p>
          <a:p>
            <a:r>
              <a:rPr lang="en-US" sz="1200" i="1" kern="1200" dirty="0" smtClean="0">
                <a:solidFill>
                  <a:schemeClr val="tx1"/>
                </a:solidFill>
                <a:effectLst/>
                <a:latin typeface="Calibri" charset="0"/>
                <a:ea typeface="ＭＳ Ｐゴシック" charset="-128"/>
                <a:cs typeface="ＭＳ Ｐゴシック" charset="-128"/>
              </a:rPr>
              <a:t>After gambling, client expresses:</a:t>
            </a:r>
            <a:endParaRPr lang="en-US" sz="1200" kern="1200" dirty="0" smtClean="0">
              <a:solidFill>
                <a:schemeClr val="tx1"/>
              </a:solidFill>
              <a:effectLst/>
              <a:latin typeface="Calibri" charset="0"/>
              <a:ea typeface="ＭＳ Ｐゴシック" charset="-128"/>
              <a:cs typeface="ＭＳ Ｐゴシック" charset="-128"/>
            </a:endParaRPr>
          </a:p>
          <a:p>
            <a:pPr marL="171450" lvl="0" indent="-171450">
              <a:buFont typeface="Arial"/>
              <a:buChar char="•"/>
            </a:pPr>
            <a:r>
              <a:rPr lang="en-US" sz="1200" i="1" u="none" strike="noStrike" kern="1200" dirty="0" smtClean="0">
                <a:solidFill>
                  <a:schemeClr val="tx1"/>
                </a:solidFill>
                <a:effectLst/>
                <a:latin typeface="Calibri" charset="0"/>
                <a:ea typeface="ＭＳ Ｐゴシック" charset="-128"/>
                <a:cs typeface="ＭＳ Ｐゴシック" charset="-128"/>
              </a:rPr>
              <a:t>Remorse.</a:t>
            </a:r>
            <a:endParaRPr lang="en-US" u="none" strike="noStrike" dirty="0" smtClean="0">
              <a:effectLst/>
            </a:endParaRPr>
          </a:p>
          <a:p>
            <a:pPr marL="171450" lvl="0" indent="-171450">
              <a:buFont typeface="Arial"/>
              <a:buChar char="•"/>
            </a:pPr>
            <a:r>
              <a:rPr lang="en-US" sz="1200" i="1" u="none" strike="noStrike" kern="1200" dirty="0" smtClean="0">
                <a:solidFill>
                  <a:schemeClr val="tx1"/>
                </a:solidFill>
                <a:effectLst/>
                <a:latin typeface="Calibri" charset="0"/>
                <a:ea typeface="ＭＳ Ｐゴシック" charset="-128"/>
                <a:cs typeface="ＭＳ Ｐゴシック" charset="-128"/>
              </a:rPr>
              <a:t>Guilt.</a:t>
            </a:r>
            <a:endParaRPr lang="en-US" u="none" strike="noStrike" dirty="0" smtClean="0">
              <a:effectLst/>
            </a:endParaRPr>
          </a:p>
          <a:p>
            <a:pPr marL="171450" lvl="0" indent="-171450">
              <a:buFont typeface="Arial"/>
              <a:buChar char="•"/>
            </a:pPr>
            <a:r>
              <a:rPr lang="en-US" sz="1200" i="1" u="none" strike="noStrike" kern="1200" dirty="0" smtClean="0">
                <a:solidFill>
                  <a:schemeClr val="tx1"/>
                </a:solidFill>
                <a:effectLst/>
                <a:latin typeface="Calibri" charset="0"/>
                <a:ea typeface="ＭＳ Ｐゴシック" charset="-128"/>
                <a:cs typeface="ＭＳ Ｐゴシック" charset="-128"/>
              </a:rPr>
              <a:t>Depressed feelings.</a:t>
            </a:r>
            <a:endParaRPr lang="en-US" u="none" strike="noStrike" dirty="0" smtClean="0">
              <a:effectLst/>
            </a:endParaRPr>
          </a:p>
          <a:p>
            <a:pPr marL="171450" lvl="0" indent="-171450">
              <a:buFont typeface="Arial"/>
              <a:buChar char="•"/>
            </a:pPr>
            <a:r>
              <a:rPr lang="en-US" sz="1200" i="1" u="none" strike="noStrike" kern="1200" dirty="0" smtClean="0">
                <a:solidFill>
                  <a:schemeClr val="tx1"/>
                </a:solidFill>
                <a:effectLst/>
                <a:latin typeface="Calibri" charset="0"/>
                <a:ea typeface="ＭＳ Ｐゴシック" charset="-128"/>
                <a:cs typeface="ＭＳ Ｐゴシック" charset="-128"/>
              </a:rPr>
              <a:t>Hopelessness.</a:t>
            </a:r>
            <a:endParaRPr lang="en-US" u="none" strike="noStrike" dirty="0" smtClean="0">
              <a:effectLst/>
            </a:endParaRPr>
          </a:p>
          <a:p>
            <a:pPr marL="171450" lvl="0" indent="-171450">
              <a:buFont typeface="Arial"/>
              <a:buChar char="•"/>
            </a:pPr>
            <a:r>
              <a:rPr lang="en-US" sz="1200" i="1" u="none" strike="noStrike" kern="1200" dirty="0" smtClean="0">
                <a:solidFill>
                  <a:schemeClr val="tx1"/>
                </a:solidFill>
                <a:effectLst/>
                <a:latin typeface="Calibri" charset="0"/>
                <a:ea typeface="ＭＳ Ｐゴシック" charset="-128"/>
                <a:cs typeface="ＭＳ Ｐゴシック" charset="-128"/>
              </a:rPr>
              <a:t>Fear of others finding out.</a:t>
            </a:r>
            <a:endParaRPr lang="en-US" u="none" strike="noStrike" dirty="0" smtClean="0">
              <a:effectLst/>
            </a:endParaRPr>
          </a:p>
          <a:p>
            <a:pPr marL="171450" lvl="0" indent="-171450">
              <a:buFont typeface="Arial"/>
              <a:buChar char="•"/>
            </a:pPr>
            <a:r>
              <a:rPr lang="en-US" sz="1200" i="1" u="none" strike="noStrike" kern="1200" dirty="0" smtClean="0">
                <a:solidFill>
                  <a:schemeClr val="tx1"/>
                </a:solidFill>
                <a:effectLst/>
                <a:latin typeface="Calibri" charset="0"/>
                <a:ea typeface="ＭＳ Ｐゴシック" charset="-128"/>
                <a:cs typeface="ＭＳ Ｐゴシック" charset="-128"/>
              </a:rPr>
              <a:t>Worry over where they will get money to cover living expenses.</a:t>
            </a:r>
            <a:endParaRPr lang="en-US" u="none" strike="noStrike" dirty="0" smtClean="0">
              <a:effectLst/>
            </a:endParaRPr>
          </a:p>
          <a:p>
            <a:pPr marL="171450" indent="-171450">
              <a:buFont typeface="Arial"/>
              <a:buChar char="•"/>
            </a:pPr>
            <a:r>
              <a:rPr lang="en-US" sz="1200" i="1" kern="1200" dirty="0" smtClean="0">
                <a:solidFill>
                  <a:schemeClr val="tx1"/>
                </a:solidFill>
                <a:effectLst/>
                <a:latin typeface="Calibri" charset="0"/>
                <a:ea typeface="ＭＳ Ｐゴシック" charset="-128"/>
                <a:cs typeface="ＭＳ Ｐゴシック" charset="-128"/>
              </a:rPr>
              <a:t>Anger towards themselves, or family and friends.</a:t>
            </a:r>
            <a:r>
              <a:rPr lang="en-US" dirty="0" smtClean="0">
                <a:effectLst/>
              </a:rPr>
              <a:t> </a:t>
            </a:r>
            <a:endParaRPr lang="en-US" altLang="en-US" dirty="0">
              <a:latin typeface="Calibri" panose="020F0502020204030204" pitchFamily="34" charset="0"/>
              <a:ea typeface="ＭＳ Ｐゴシック" panose="020B0600070205080204" pitchFamily="34" charset="-128"/>
            </a:endParaRPr>
          </a:p>
        </p:txBody>
      </p:sp>
      <p:sp>
        <p:nvSpPr>
          <p:cNvPr id="26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F2C64F0-3D20-439E-AFA7-89C45D34FF77}" type="slidenum">
              <a:rPr lang="en-US" altLang="en-US" smtClean="0">
                <a:latin typeface="Arial" panose="020B0604020202020204" pitchFamily="34" charset="0"/>
              </a:rPr>
              <a:pPr>
                <a:spcBef>
                  <a:spcPct val="0"/>
                </a:spcBef>
              </a:pPr>
              <a:t>10</a:t>
            </a:fld>
            <a:endParaRPr lang="en-US" altLang="en-US">
              <a:latin typeface="Arial" panose="020B0604020202020204" pitchFamily="34" charset="0"/>
            </a:endParaRPr>
          </a:p>
        </p:txBody>
      </p:sp>
    </p:spTree>
    <p:extLst>
      <p:ext uri="{BB962C8B-B14F-4D97-AF65-F5344CB8AC3E}">
        <p14:creationId xmlns:p14="http://schemas.microsoft.com/office/powerpoint/2010/main" val="1405290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u="sng" dirty="0" smtClean="0">
                <a:latin typeface="Calibri" panose="020F0502020204030204" pitchFamily="34" charset="0"/>
                <a:ea typeface="ＭＳ Ｐゴシック" panose="020B0600070205080204" pitchFamily="34" charset="-128"/>
              </a:rPr>
              <a:t>Play</a:t>
            </a:r>
            <a:r>
              <a:rPr lang="en-US" altLang="en-US" u="sng" baseline="0" dirty="0" smtClean="0">
                <a:latin typeface="Calibri" panose="020F0502020204030204" pitchFamily="34" charset="0"/>
                <a:ea typeface="ＭＳ Ｐゴシック" panose="020B0600070205080204" pitchFamily="34" charset="-128"/>
              </a:rPr>
              <a:t> video from 0:00 </a:t>
            </a:r>
            <a:r>
              <a:rPr lang="mr-IN" altLang="en-US" u="sng" baseline="0" dirty="0" smtClean="0">
                <a:latin typeface="Calibri" panose="020F0502020204030204" pitchFamily="34" charset="0"/>
                <a:ea typeface="ＭＳ Ｐゴシック" panose="020B0600070205080204" pitchFamily="34" charset="-128"/>
              </a:rPr>
              <a:t>–</a:t>
            </a:r>
            <a:r>
              <a:rPr lang="en-US" altLang="en-US" u="sng" baseline="0" dirty="0" smtClean="0">
                <a:latin typeface="Calibri" panose="020F0502020204030204" pitchFamily="34" charset="0"/>
                <a:ea typeface="ＭＳ Ｐゴシック" panose="020B0600070205080204" pitchFamily="34" charset="-128"/>
              </a:rPr>
              <a:t> 0:00</a:t>
            </a:r>
            <a:endParaRPr lang="en-US" altLang="en-US" u="sng" dirty="0" smtClean="0">
              <a:latin typeface="Calibri" panose="020F0502020204030204" pitchFamily="34" charset="0"/>
              <a:ea typeface="ＭＳ Ｐゴシック" panose="020B0600070205080204" pitchFamily="34" charset="-128"/>
            </a:endParaRPr>
          </a:p>
          <a:p>
            <a:endParaRPr lang="en-US" altLang="en-US" dirty="0">
              <a:latin typeface="Calibri" panose="020F0502020204030204" pitchFamily="34" charset="0"/>
              <a:ea typeface="ＭＳ Ｐゴシック" panose="020B0600070205080204" pitchFamily="34" charset="-128"/>
            </a:endParaRPr>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5888496-0F9C-4919-8C03-4E0836201F83}" type="slidenum">
              <a:rPr lang="en-US" altLang="en-US" smtClean="0">
                <a:latin typeface="Arial" panose="020B0604020202020204" pitchFamily="34" charset="0"/>
              </a:rPr>
              <a:pPr>
                <a:spcBef>
                  <a:spcPct val="0"/>
                </a:spcBef>
              </a:pPr>
              <a:t>11</a:t>
            </a:fld>
            <a:endParaRPr lang="en-US" altLang="en-US">
              <a:latin typeface="Arial" panose="020B0604020202020204" pitchFamily="34" charset="0"/>
            </a:endParaRPr>
          </a:p>
        </p:txBody>
      </p:sp>
    </p:spTree>
    <p:extLst>
      <p:ext uri="{BB962C8B-B14F-4D97-AF65-F5344CB8AC3E}">
        <p14:creationId xmlns:p14="http://schemas.microsoft.com/office/powerpoint/2010/main" val="20821473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defRPr/>
            </a:pPr>
            <a:r>
              <a:rPr lang="en-US" sz="1200" dirty="0" smtClean="0"/>
              <a:t>People </a:t>
            </a:r>
            <a:r>
              <a:rPr lang="en-US" sz="1200" dirty="0"/>
              <a:t>with limited income may lose small amounts of money and still experience negative </a:t>
            </a:r>
            <a:r>
              <a:rPr lang="en-US" sz="1200" dirty="0" smtClean="0"/>
              <a:t>consequences of gambling. They may:</a:t>
            </a:r>
            <a:endParaRPr lang="en-US" sz="1200" strike="sngStrike" dirty="0"/>
          </a:p>
          <a:p>
            <a:pPr>
              <a:defRPr/>
            </a:pPr>
            <a:endParaRPr lang="en-US" sz="1200" dirty="0"/>
          </a:p>
          <a:p>
            <a:pPr marL="342900" indent="-342900">
              <a:buFont typeface="Arial" panose="020B0604020202020204" pitchFamily="34" charset="0"/>
              <a:buChar char="•"/>
              <a:defRPr/>
            </a:pPr>
            <a:r>
              <a:rPr lang="en-US" sz="1200" dirty="0"/>
              <a:t>Owe people money.</a:t>
            </a:r>
          </a:p>
          <a:p>
            <a:pPr marL="342900" indent="-342900">
              <a:buFont typeface="Arial" panose="020B0604020202020204" pitchFamily="34" charset="0"/>
              <a:buChar char="•"/>
              <a:defRPr/>
            </a:pPr>
            <a:r>
              <a:rPr lang="en-US" sz="1200" dirty="0"/>
              <a:t>Lose money they need to pay rent or buy food (basis necessities).</a:t>
            </a:r>
          </a:p>
          <a:p>
            <a:pPr marL="342900" indent="-342900">
              <a:buFont typeface="Arial" panose="020B0604020202020204" pitchFamily="34" charset="0"/>
              <a:buChar char="•"/>
              <a:defRPr/>
            </a:pPr>
            <a:r>
              <a:rPr lang="en-US" sz="1200" dirty="0"/>
              <a:t>Turn to risky activities, such as crime or involvement in sex work, to get money to pay off gambling-related debts.</a:t>
            </a:r>
          </a:p>
          <a:p>
            <a:pPr marL="342900" indent="-342900">
              <a:buFont typeface="Arial" panose="020B0604020202020204" pitchFamily="34" charset="0"/>
              <a:buChar char="•"/>
              <a:defRPr/>
            </a:pPr>
            <a:r>
              <a:rPr lang="en-US" sz="1200" dirty="0"/>
              <a:t>Be unable to maintain stable housing</a:t>
            </a:r>
            <a:r>
              <a:rPr lang="en-US" sz="1200" dirty="0" smtClean="0"/>
              <a:t>.</a:t>
            </a:r>
            <a:endParaRPr lang="en-US" sz="1200" dirty="0"/>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E132049-435E-43D6-9E4D-6334BB27091B}" type="slidenum">
              <a:rPr lang="en-US" altLang="en-US" smtClean="0">
                <a:latin typeface="Arial" panose="020B0604020202020204" pitchFamily="34" charset="0"/>
              </a:rPr>
              <a:pPr>
                <a:spcBef>
                  <a:spcPct val="0"/>
                </a:spcBef>
              </a:pPr>
              <a:t>12</a:t>
            </a:fld>
            <a:endParaRPr lang="en-US" altLang="en-US">
              <a:latin typeface="Arial" panose="020B0604020202020204" pitchFamily="34" charset="0"/>
            </a:endParaRPr>
          </a:p>
        </p:txBody>
      </p:sp>
    </p:spTree>
    <p:extLst>
      <p:ext uri="{BB962C8B-B14F-4D97-AF65-F5344CB8AC3E}">
        <p14:creationId xmlns:p14="http://schemas.microsoft.com/office/powerpoint/2010/main" val="27342192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dirty="0" smtClean="0">
                <a:solidFill>
                  <a:schemeClr val="tx1"/>
                </a:solidFill>
                <a:effectLst/>
                <a:latin typeface="Calibri" charset="0"/>
                <a:ea typeface="ＭＳ Ｐゴシック" charset="-128"/>
                <a:cs typeface="ＭＳ Ｐゴシック" charset="-128"/>
              </a:rPr>
              <a:t>People may not recognize they have a problem with gambling. You can, however, “plant a seed” and hope that they will think about it.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It is a good idea to ease into conversations about problem gambling by first asking your client how they spend their leisure time, and what their budget looks like before questioning them about gambling.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By having brief conversations with your clients, you can support them to see and understand their gambling </a:t>
            </a:r>
            <a:r>
              <a:rPr lang="en-US" sz="1200" kern="1200" dirty="0" err="1" smtClean="0">
                <a:solidFill>
                  <a:schemeClr val="tx1"/>
                </a:solidFill>
                <a:effectLst/>
                <a:latin typeface="Calibri" charset="0"/>
                <a:ea typeface="ＭＳ Ｐゴシック" charset="-128"/>
                <a:cs typeface="ＭＳ Ｐゴシック" charset="-128"/>
              </a:rPr>
              <a:t>behaviours</a:t>
            </a:r>
            <a:r>
              <a:rPr lang="en-US" sz="1200" kern="1200" dirty="0" smtClean="0">
                <a:solidFill>
                  <a:schemeClr val="tx1"/>
                </a:solidFill>
                <a:effectLst/>
                <a:latin typeface="Calibri" charset="0"/>
                <a:ea typeface="ＭＳ Ｐゴシック" charset="-128"/>
                <a:cs typeface="ＭＳ Ｐゴシック" charset="-128"/>
              </a:rPr>
              <a:t> differently. If they do not think it is a problem, then you can help by opening a dialogue and providing information. It is important to recognize that gambling may not in fact be a problem for them.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People also may have mixed feelings about gambling. They may recognize that it is causing problems. They may feel anxious, depressed, angry or ashamed, but they enjoy the ritual of gambling and the hope and excitement that it offers. Some people who are dealing with poverty or homelessness may enjoy gambling because it provides a distraction and gives them hope that a win will solve their problems. They may not see gambling as a problem and may have no desire to change their </a:t>
            </a:r>
            <a:r>
              <a:rPr lang="en-US" sz="1200" kern="1200" dirty="0" err="1" smtClean="0">
                <a:solidFill>
                  <a:schemeClr val="tx1"/>
                </a:solidFill>
                <a:effectLst/>
                <a:latin typeface="Calibri" charset="0"/>
                <a:ea typeface="ＭＳ Ｐゴシック" charset="-128"/>
                <a:cs typeface="ＭＳ Ｐゴシック" charset="-128"/>
              </a:rPr>
              <a:t>behaviour</a:t>
            </a:r>
            <a:r>
              <a:rPr lang="en-US" sz="1200" kern="1200" dirty="0" smtClean="0">
                <a:solidFill>
                  <a:schemeClr val="tx1"/>
                </a:solidFill>
                <a:effectLst/>
                <a:latin typeface="Calibri" charset="0"/>
                <a:ea typeface="ＭＳ Ｐゴシック" charset="-128"/>
                <a:cs typeface="ＭＳ Ｐゴシック" charset="-128"/>
              </a:rPr>
              <a:t>. </a:t>
            </a:r>
            <a:endParaRPr lang="en-US" altLang="en-US" dirty="0">
              <a:latin typeface="Calibri" panose="020F0502020204030204" pitchFamily="34" charset="0"/>
              <a:ea typeface="ＭＳ Ｐゴシック" panose="020B0600070205080204"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B604BE7-6377-457D-A2E3-FFB77AF7473D}" type="slidenum">
              <a:rPr lang="en-US" altLang="en-US" smtClean="0">
                <a:latin typeface="Arial" panose="020B0604020202020204" pitchFamily="34" charset="0"/>
              </a:rPr>
              <a:pPr>
                <a:spcBef>
                  <a:spcPct val="0"/>
                </a:spcBef>
              </a:pPr>
              <a:t>13</a:t>
            </a:fld>
            <a:endParaRPr lang="en-US" altLang="en-US">
              <a:latin typeface="Arial" panose="020B0604020202020204" pitchFamily="34" charset="0"/>
            </a:endParaRPr>
          </a:p>
        </p:txBody>
      </p:sp>
    </p:spTree>
    <p:extLst>
      <p:ext uri="{BB962C8B-B14F-4D97-AF65-F5344CB8AC3E}">
        <p14:creationId xmlns:p14="http://schemas.microsoft.com/office/powerpoint/2010/main" val="21699293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dirty="0" smtClean="0">
                <a:solidFill>
                  <a:schemeClr val="tx1"/>
                </a:solidFill>
                <a:effectLst/>
                <a:latin typeface="Calibri" charset="0"/>
                <a:ea typeface="ＭＳ Ｐゴシック" charset="-128"/>
                <a:cs typeface="ＭＳ Ｐゴシック" charset="-128"/>
              </a:rPr>
              <a:t>The ratio of men to women among problem gamblers has been estimated at between 2:1 and 3:1. With changes in the availability and legal status of many gambling activities, it would seem that the number of women with problem gambling is on the rise. </a:t>
            </a:r>
            <a:br>
              <a:rPr lang="en-US" sz="1200" kern="1200" dirty="0" smtClean="0">
                <a:solidFill>
                  <a:schemeClr val="tx1"/>
                </a:solidFill>
                <a:effectLst/>
                <a:latin typeface="Calibri" charset="0"/>
                <a:ea typeface="ＭＳ Ｐゴシック" charset="-128"/>
                <a:cs typeface="ＭＳ Ｐゴシック" charset="-128"/>
              </a:rPr>
            </a:br>
            <a:endParaRPr lang="en-US" sz="1200" kern="1200" dirty="0" smtClean="0">
              <a:solidFill>
                <a:schemeClr val="tx1"/>
              </a:solidFill>
              <a:effectLst/>
              <a:latin typeface="Calibri" charset="0"/>
              <a:ea typeface="ＭＳ Ｐゴシック" charset="-128"/>
              <a:cs typeface="ＭＳ Ｐゴシック" charset="-128"/>
            </a:endParaRPr>
          </a:p>
          <a:p>
            <a:r>
              <a:rPr lang="en-US" sz="1200" kern="1200" dirty="0" smtClean="0">
                <a:solidFill>
                  <a:schemeClr val="tx1"/>
                </a:solidFill>
                <a:effectLst/>
                <a:latin typeface="Calibri" charset="0"/>
                <a:ea typeface="ＭＳ Ｐゴシック" charset="-128"/>
                <a:cs typeface="ＭＳ Ｐゴシック" charset="-128"/>
              </a:rPr>
              <a:t>While men are more likely to participate in a wider variety of gambling activities, and are drawn to games that are competitive and esteem building such as poker and blackjack, women are more likely to play non-competitive, continuous games such as slots, lottery, instant win and bingo. </a:t>
            </a:r>
          </a:p>
          <a:p>
            <a:r>
              <a:rPr lang="en-US" sz="1200" kern="1200" dirty="0" smtClean="0">
                <a:solidFill>
                  <a:schemeClr val="tx1"/>
                </a:solidFill>
                <a:effectLst/>
                <a:latin typeface="Calibri" charset="0"/>
                <a:ea typeface="ＭＳ Ｐゴシック" charset="-128"/>
                <a:cs typeface="ＭＳ Ｐゴシック" charset="-128"/>
              </a:rPr>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Young women who gamble are more likely to report gambling as an escape from difficulties rather than as a competitive activity. Older women who gamble are more likely to report gambling as a distraction, to escape loneliness and as a way to “get out of the house”. It is important to remember that gambling among women can telescope into a serious problem quickly because women may have less access to money because their finances are controlled by a partner.</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
            </a:r>
            <a:br>
              <a:rPr lang="en-US" sz="1200" kern="1200" dirty="0" smtClean="0">
                <a:solidFill>
                  <a:schemeClr val="tx1"/>
                </a:solidFill>
                <a:effectLst/>
                <a:latin typeface="Calibri" charset="0"/>
                <a:ea typeface="ＭＳ Ｐゴシック" charset="-128"/>
                <a:cs typeface="ＭＳ Ｐゴシック" charset="-128"/>
              </a:rPr>
            </a:br>
            <a:r>
              <a:rPr lang="en-US" sz="1200" i="1" kern="1200" dirty="0" smtClean="0">
                <a:solidFill>
                  <a:schemeClr val="tx1"/>
                </a:solidFill>
                <a:effectLst/>
                <a:latin typeface="Calibri" charset="0"/>
                <a:ea typeface="ＭＳ Ｐゴシック" charset="-128"/>
                <a:cs typeface="ＭＳ Ｐゴシック" charset="-128"/>
              </a:rPr>
              <a:t>When asked to describe the negative consequences and positive aspects of gambling and how this related to seeking help for, and recovery from, problem gambling, men reported that the emotional response to the addiction (the shame, anxiety, sense of failure, depression, and anger) was a major obstacle to recovery, while for women it was the seductiveness of the gambling environment (potential to resolve financial problems, acquire large sums of money quickly, and receive perks from casinos). </a:t>
            </a:r>
            <a:endParaRPr lang="en-US" altLang="en-US" dirty="0">
              <a:latin typeface="Calibri" panose="020F0502020204030204" pitchFamily="34" charset="0"/>
              <a:ea typeface="ＭＳ Ｐゴシック" panose="020B0600070205080204" pitchFamily="34" charset="-128"/>
            </a:endParaRPr>
          </a:p>
          <a:p>
            <a:endParaRPr lang="en-US" altLang="en-US" dirty="0">
              <a:latin typeface="Calibri" panose="020F0502020204030204" pitchFamily="34" charset="0"/>
              <a:ea typeface="ＭＳ Ｐゴシック" panose="020B0600070205080204"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B604BE7-6377-457D-A2E3-FFB77AF7473D}" type="slidenum">
              <a:rPr lang="en-US" altLang="en-US" smtClean="0">
                <a:latin typeface="Arial" panose="020B0604020202020204" pitchFamily="34" charset="0"/>
              </a:rPr>
              <a:pPr>
                <a:spcBef>
                  <a:spcPct val="0"/>
                </a:spcBef>
              </a:pPr>
              <a:t>14</a:t>
            </a:fld>
            <a:endParaRPr lang="en-US" altLang="en-US">
              <a:latin typeface="Arial" panose="020B0604020202020204" pitchFamily="34" charset="0"/>
            </a:endParaRPr>
          </a:p>
        </p:txBody>
      </p:sp>
    </p:spTree>
    <p:extLst>
      <p:ext uri="{BB962C8B-B14F-4D97-AF65-F5344CB8AC3E}">
        <p14:creationId xmlns:p14="http://schemas.microsoft.com/office/powerpoint/2010/main" val="129135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u="sng" dirty="0">
                <a:latin typeface="Calibri" panose="020F0502020204030204" pitchFamily="34" charset="0"/>
                <a:ea typeface="ＭＳ Ｐゴシック" panose="020B0600070205080204" pitchFamily="34" charset="-128"/>
                <a:hlinkClick r:id="rId3"/>
              </a:rPr>
              <a:t>https://www.youtube.com/watch?v=VlyqCn-OpmE&amp;list=PLsnJJTyXnkJ-UHqZzlsUL6Ip8TDA98gA2&amp;index=2</a:t>
            </a:r>
            <a:r>
              <a:rPr lang="en-US" altLang="en-US" dirty="0">
                <a:latin typeface="Calibri" panose="020F0502020204030204" pitchFamily="34" charset="0"/>
                <a:ea typeface="ＭＳ Ｐゴシック" panose="020B0600070205080204" pitchFamily="34" charset="-128"/>
              </a:rPr>
              <a:t> </a:t>
            </a:r>
            <a:r>
              <a:rPr lang="en-US" altLang="en-US" b="1" dirty="0">
                <a:latin typeface="Calibri" panose="020F0502020204030204" pitchFamily="34" charset="0"/>
                <a:ea typeface="ＭＳ Ｐゴシック" panose="020B0600070205080204" pitchFamily="34" charset="-128"/>
              </a:rPr>
              <a:t>YGAP - PG Stigma (John)</a:t>
            </a:r>
          </a:p>
          <a:p>
            <a:endParaRPr lang="en-US" altLang="en-US" dirty="0">
              <a:latin typeface="Calibri" panose="020F0502020204030204" pitchFamily="34" charset="0"/>
              <a:ea typeface="ＭＳ Ｐゴシック" panose="020B0600070205080204"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1E6EC1F5-CC4F-46B4-8E13-780EFB865CAD}" type="slidenum">
              <a:rPr lang="en-US" altLang="en-US" smtClean="0">
                <a:latin typeface="Arial" panose="020B0604020202020204" pitchFamily="34" charset="0"/>
              </a:rPr>
              <a:pPr>
                <a:spcBef>
                  <a:spcPct val="0"/>
                </a:spcBef>
              </a:pPr>
              <a:t>15</a:t>
            </a:fld>
            <a:endParaRPr lang="en-US" altLang="en-US">
              <a:latin typeface="Arial" panose="020B0604020202020204" pitchFamily="34" charset="0"/>
            </a:endParaRPr>
          </a:p>
        </p:txBody>
      </p:sp>
    </p:spTree>
    <p:extLst>
      <p:ext uri="{BB962C8B-B14F-4D97-AF65-F5344CB8AC3E}">
        <p14:creationId xmlns:p14="http://schemas.microsoft.com/office/powerpoint/2010/main" val="18526388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marL="171450" indent="-171450">
              <a:buFont typeface="Arial"/>
              <a:buChar char="•"/>
              <a:defRPr/>
            </a:pPr>
            <a:r>
              <a:rPr lang="en-US" sz="1200" u="sng" kern="1200" dirty="0" smtClean="0">
                <a:solidFill>
                  <a:schemeClr val="tx1"/>
                </a:solidFill>
                <a:effectLst/>
                <a:latin typeface="Calibri" charset="0"/>
                <a:ea typeface="ＭＳ Ｐゴシック" charset="-128"/>
                <a:cs typeface="ＭＳ Ｐゴシック" charset="-128"/>
              </a:rPr>
              <a:t>How would you have a conversation about gambling with one of your clients?</a:t>
            </a:r>
          </a:p>
          <a:p>
            <a:pPr marL="171450" indent="-171450">
              <a:buFont typeface="Arial"/>
              <a:buChar char="•"/>
              <a:defRPr/>
            </a:pPr>
            <a:r>
              <a:rPr lang="en-US" sz="1200" u="sng" kern="1200" dirty="0" smtClean="0">
                <a:solidFill>
                  <a:schemeClr val="tx1"/>
                </a:solidFill>
                <a:effectLst/>
                <a:latin typeface="Calibri" charset="0"/>
                <a:ea typeface="ＭＳ Ｐゴシック" charset="-128"/>
                <a:cs typeface="ＭＳ Ｐゴシック" charset="-128"/>
              </a:rPr>
              <a:t>What types of questions would you ask your client if you wanted to learn more about their gambling concerns? </a:t>
            </a:r>
            <a:endParaRPr lang="en-US" dirty="0"/>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CBEF40D9-36B9-435F-B055-2AE64C04F807}" type="slidenum">
              <a:rPr lang="en-US" altLang="en-US" smtClean="0">
                <a:latin typeface="Arial" panose="020B0604020202020204" pitchFamily="34" charset="0"/>
              </a:rPr>
              <a:pPr>
                <a:spcBef>
                  <a:spcPct val="0"/>
                </a:spcBef>
              </a:pPr>
              <a:t>16</a:t>
            </a:fld>
            <a:endParaRPr lang="en-US" altLang="en-US">
              <a:latin typeface="Arial" panose="020B0604020202020204" pitchFamily="34" charset="0"/>
            </a:endParaRPr>
          </a:p>
        </p:txBody>
      </p:sp>
    </p:spTree>
    <p:extLst>
      <p:ext uri="{BB962C8B-B14F-4D97-AF65-F5344CB8AC3E}">
        <p14:creationId xmlns:p14="http://schemas.microsoft.com/office/powerpoint/2010/main" val="20964364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Calibri" charset="0"/>
                <a:ea typeface="ＭＳ Ｐゴシック" charset="-128"/>
                <a:cs typeface="ＭＳ Ｐゴシック" charset="-128"/>
              </a:rPr>
              <a:t>Talking about gambling and its potential harms with your clients is very similar to discussing any other harmful </a:t>
            </a:r>
            <a:r>
              <a:rPr lang="en-US" sz="1200" kern="1200" dirty="0" err="1" smtClean="0">
                <a:solidFill>
                  <a:schemeClr val="tx1"/>
                </a:solidFill>
                <a:effectLst/>
                <a:latin typeface="Calibri" charset="0"/>
                <a:ea typeface="ＭＳ Ｐゴシック" charset="-128"/>
                <a:cs typeface="ＭＳ Ｐゴシック" charset="-128"/>
              </a:rPr>
              <a:t>behaviour</a:t>
            </a:r>
            <a:r>
              <a:rPr lang="en-US" sz="1200" kern="1200" dirty="0" smtClean="0">
                <a:solidFill>
                  <a:schemeClr val="tx1"/>
                </a:solidFill>
                <a:effectLst/>
                <a:latin typeface="Calibri" charset="0"/>
                <a:ea typeface="ＭＳ Ｐゴシック" charset="-128"/>
                <a:cs typeface="ＭＳ Ｐゴシック" charset="-128"/>
              </a:rPr>
              <a:t> that someone may be engaging in. The skills you have and the rapport you have developed with your clients can help you to address this issue just like any other.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Asking about gambling regularly will help to normalize those conversations so that this becomes one of the topics your clients expect to talk about.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When you ask a client about gambling, you are letting them know that it is something that is okay to talk about. They may not respond the first time, but hopefully, the more you talk about gambling, the more familiar and comfortable it will be-come for your clients to talk about. </a:t>
            </a:r>
            <a:br>
              <a:rPr lang="en-US" sz="1200" kern="1200" dirty="0" smtClean="0">
                <a:solidFill>
                  <a:schemeClr val="tx1"/>
                </a:solidFill>
                <a:effectLst/>
                <a:latin typeface="Calibri" charset="0"/>
                <a:ea typeface="ＭＳ Ｐゴシック" charset="-128"/>
                <a:cs typeface="ＭＳ Ｐゴシック" charset="-128"/>
              </a:rPr>
            </a:br>
            <a:endParaRPr lang="en-US" sz="1200" kern="1200" dirty="0" smtClean="0">
              <a:solidFill>
                <a:schemeClr val="tx1"/>
              </a:solidFill>
              <a:effectLst/>
              <a:latin typeface="Calibri" charset="0"/>
              <a:ea typeface="ＭＳ Ｐゴシック" charset="-128"/>
              <a:cs typeface="ＭＳ Ｐゴシック" charset="-128"/>
            </a:endParaRPr>
          </a:p>
          <a:p>
            <a:r>
              <a:rPr lang="en-US" sz="1200" kern="1200" dirty="0" smtClean="0">
                <a:solidFill>
                  <a:schemeClr val="tx1"/>
                </a:solidFill>
                <a:effectLst/>
                <a:latin typeface="Calibri" charset="0"/>
                <a:ea typeface="ＭＳ Ｐゴシック" charset="-128"/>
                <a:cs typeface="ＭＳ Ｐゴシック" charset="-128"/>
              </a:rPr>
              <a:t>Clients may keep their gambling concerns secret because they feel ashamed, embarrassed, or concerned about the repercussions of revealing this information. Therefore, it is essential to create a safe and supportive environment and engage your client with compassion and empathy.</a:t>
            </a:r>
            <a:r>
              <a:rPr lang="en-US" dirty="0" smtClean="0">
                <a:effectLst/>
              </a:rPr>
              <a:t> </a:t>
            </a:r>
            <a:endParaRPr lang="en-US" dirty="0"/>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4B965C7-FE63-4823-BC17-D75650A4B5A9}" type="slidenum">
              <a:rPr lang="en-US" altLang="en-US" smtClean="0">
                <a:latin typeface="Arial" panose="020B0604020202020204" pitchFamily="34" charset="0"/>
              </a:rPr>
              <a:pPr>
                <a:spcBef>
                  <a:spcPct val="0"/>
                </a:spcBef>
              </a:pPr>
              <a:t>17</a:t>
            </a:fld>
            <a:endParaRPr lang="en-US" altLang="en-US">
              <a:latin typeface="Arial" panose="020B0604020202020204" pitchFamily="34" charset="0"/>
            </a:endParaRPr>
          </a:p>
        </p:txBody>
      </p:sp>
    </p:spTree>
    <p:extLst>
      <p:ext uri="{BB962C8B-B14F-4D97-AF65-F5344CB8AC3E}">
        <p14:creationId xmlns:p14="http://schemas.microsoft.com/office/powerpoint/2010/main" val="16355453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dirty="0" smtClean="0">
                <a:solidFill>
                  <a:schemeClr val="tx1"/>
                </a:solidFill>
                <a:effectLst/>
                <a:latin typeface="Calibri" charset="0"/>
                <a:ea typeface="ＭＳ Ｐゴシック" charset="-128"/>
                <a:cs typeface="ＭＳ Ｐゴシック" charset="-128"/>
              </a:rPr>
              <a:t>When talking to clients about gambling, it is helpful to name the specific games that are available. A client may, for example, tell you that they buy scratch tickets. This gives you an opportunity to show interest and talk with them about their play without assuming that it is problematic. </a:t>
            </a:r>
          </a:p>
          <a:p>
            <a:r>
              <a:rPr lang="en-US" sz="1200" kern="1200" dirty="0" smtClean="0">
                <a:solidFill>
                  <a:schemeClr val="tx1"/>
                </a:solidFill>
                <a:effectLst/>
                <a:latin typeface="Calibri" charset="0"/>
                <a:ea typeface="ＭＳ Ｐゴシック" charset="-128"/>
                <a:cs typeface="ＭＳ Ｐゴシック" charset="-128"/>
              </a:rPr>
              <a:t>Showing curiosity and asking about gambling activities creates an opportunity to provide information about the odds or safer gambling strategies. Ask questions like:</a:t>
            </a:r>
          </a:p>
          <a:p>
            <a:pPr marL="171450" lvl="0" indent="-171450">
              <a:buFont typeface="Arial"/>
              <a:buChar char="•"/>
            </a:pPr>
            <a:r>
              <a:rPr lang="en-US" u="none" strike="noStrike" dirty="0" smtClean="0">
                <a:effectLst/>
              </a:rPr>
              <a:t>Which games do you play?</a:t>
            </a:r>
          </a:p>
          <a:p>
            <a:pPr marL="171450" lvl="0" indent="-171450">
              <a:buFont typeface="Arial"/>
              <a:buChar char="•"/>
            </a:pPr>
            <a:r>
              <a:rPr lang="en-US" u="none" strike="noStrike" dirty="0" smtClean="0">
                <a:effectLst/>
              </a:rPr>
              <a:t>How does it work?</a:t>
            </a:r>
          </a:p>
          <a:p>
            <a:pPr marL="171450" lvl="0" indent="-171450">
              <a:buFont typeface="Arial"/>
              <a:buChar char="•"/>
            </a:pPr>
            <a:r>
              <a:rPr lang="en-US" u="none" strike="noStrike" dirty="0" smtClean="0">
                <a:effectLst/>
              </a:rPr>
              <a:t>How often do you play?</a:t>
            </a:r>
          </a:p>
          <a:p>
            <a:pPr marL="171450" lvl="0" indent="-171450">
              <a:buFont typeface="Arial"/>
              <a:buChar char="•"/>
            </a:pPr>
            <a:r>
              <a:rPr lang="en-US" u="none" strike="noStrike" dirty="0" smtClean="0">
                <a:effectLst/>
              </a:rPr>
              <a:t>Do you win?</a:t>
            </a:r>
          </a:p>
          <a:p>
            <a:pPr marL="171450" lvl="0" indent="-171450">
              <a:buFont typeface="Arial"/>
              <a:buChar char="•"/>
            </a:pPr>
            <a:r>
              <a:rPr lang="en-US" u="none" strike="noStrike" dirty="0" smtClean="0">
                <a:effectLst/>
              </a:rPr>
              <a:t>Ask about their finances – do they have enough money to make it to the end of the month? OR were they short of money to pay their rent or to buy food?</a:t>
            </a:r>
          </a:p>
          <a:p>
            <a:r>
              <a:rPr lang="en-US" sz="1200" kern="1200" dirty="0" smtClean="0">
                <a:solidFill>
                  <a:schemeClr val="tx1"/>
                </a:solidFill>
                <a:effectLst/>
                <a:latin typeface="Calibri" charset="0"/>
                <a:ea typeface="ＭＳ Ｐゴシック" charset="-128"/>
                <a:cs typeface="ＭＳ Ｐゴシック" charset="-128"/>
              </a:rPr>
              <a:t>Asking general questions such as “How much do you gamble?” may cause clients to respond that they don’t gamble at all.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It is also important to focus on the negative consequences a client experiences as a result of their gambling because some clients may struggle to see the consequences of their gambling outside of financial difficulties. They will often tell you that their gambling “isn’t hurting anyone”, and later mention how being in withdrawal from gambling causes them to feel anxious, depressed, irritable, and unsettled. </a:t>
            </a:r>
            <a:endParaRPr lang="en-US" sz="1200" kern="1200" dirty="0">
              <a:solidFill>
                <a:schemeClr val="tx1"/>
              </a:solidFill>
              <a:effectLst/>
              <a:latin typeface="Calibri" charset="0"/>
              <a:ea typeface="ＭＳ Ｐゴシック" charset="-128"/>
              <a:cs typeface="ＭＳ Ｐゴシック" charset="-128"/>
            </a:endParaRP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E31F0A24-B486-4A52-9D3C-0B0C1EB64EE6}" type="slidenum">
              <a:rPr lang="en-US" altLang="en-US" smtClean="0">
                <a:latin typeface="Arial" panose="020B0604020202020204" pitchFamily="34" charset="0"/>
              </a:rPr>
              <a:pPr>
                <a:spcBef>
                  <a:spcPct val="0"/>
                </a:spcBef>
              </a:pPr>
              <a:t>18</a:t>
            </a:fld>
            <a:endParaRPr lang="en-US" altLang="en-US">
              <a:latin typeface="Arial" panose="020B0604020202020204" pitchFamily="34" charset="0"/>
            </a:endParaRPr>
          </a:p>
        </p:txBody>
      </p:sp>
    </p:spTree>
    <p:extLst>
      <p:ext uri="{BB962C8B-B14F-4D97-AF65-F5344CB8AC3E}">
        <p14:creationId xmlns:p14="http://schemas.microsoft.com/office/powerpoint/2010/main" val="3466286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Calibri" charset="0"/>
                <a:ea typeface="ＭＳ Ｐゴシック" charset="-128"/>
                <a:cs typeface="ＭＳ Ｐゴシック" charset="-128"/>
              </a:rPr>
              <a:t>Many people who gamble have mistaken beliefs about how games work or about their ability to influence the outcome of a game. They often overestimate their odds of winning. These beliefs can cause them to make poor decisions and can contribute to gambling problems.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You can respond to mistaken beliefs by dispelling myths and providing accurate information about how the games work. Clients may not necessarily want to hear what you have to say, however, demonstrating a willingness to talk about gambling but not forcing the issue allows for further conversations later on.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When you are responding to mistaken beliefs: </a:t>
            </a:r>
          </a:p>
          <a:p>
            <a:pPr marL="171450" lvl="0" indent="-171450">
              <a:buFont typeface="Arial"/>
              <a:buChar char="•"/>
            </a:pPr>
            <a:r>
              <a:rPr lang="en-US" u="none" strike="noStrike" dirty="0" smtClean="0">
                <a:effectLst/>
              </a:rPr>
              <a:t>Gently ask people to consider information that dispels gambling myths. If necessary, offer to discuss it at a later time.</a:t>
            </a:r>
          </a:p>
          <a:p>
            <a:pPr marL="171450" indent="-171450">
              <a:buFont typeface="Arial"/>
              <a:buChar char="•"/>
            </a:pPr>
            <a:r>
              <a:rPr lang="en-US" sz="1200" kern="1200" dirty="0" smtClean="0">
                <a:solidFill>
                  <a:schemeClr val="tx1"/>
                </a:solidFill>
                <a:effectLst/>
                <a:latin typeface="Calibri" charset="0"/>
                <a:ea typeface="ＭＳ Ｐゴシック" charset="-128"/>
                <a:cs typeface="ＭＳ Ｐゴシック" charset="-128"/>
              </a:rPr>
              <a:t>Do not expect them to change right away.</a:t>
            </a:r>
            <a:r>
              <a:rPr lang="en-US" dirty="0" smtClean="0">
                <a:effectLst/>
              </a:rPr>
              <a:t> </a:t>
            </a:r>
            <a:endParaRPr lang="en-US" dirty="0"/>
          </a:p>
          <a:p>
            <a:pPr marL="171450" indent="-171450">
              <a:buFont typeface="Arial" panose="020B0604020202020204" pitchFamily="34" charset="0"/>
              <a:buChar char="•"/>
              <a:defRPr/>
            </a:pPr>
            <a:endParaRPr lang="en-US" dirty="0"/>
          </a:p>
          <a:p>
            <a:pPr>
              <a:defRPr/>
            </a:pPr>
            <a:endParaRPr lang="en-US" dirty="0"/>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C0C2B351-3480-4707-B252-2058EE8C9452}" type="slidenum">
              <a:rPr lang="en-US" altLang="en-US" smtClean="0">
                <a:latin typeface="Arial" panose="020B0604020202020204" pitchFamily="34" charset="0"/>
              </a:rPr>
              <a:pPr>
                <a:spcBef>
                  <a:spcPct val="0"/>
                </a:spcBef>
              </a:pPr>
              <a:t>19</a:t>
            </a:fld>
            <a:endParaRPr lang="en-US" altLang="en-US">
              <a:latin typeface="Arial" panose="020B0604020202020204" pitchFamily="34" charset="0"/>
            </a:endParaRPr>
          </a:p>
        </p:txBody>
      </p:sp>
    </p:spTree>
    <p:extLst>
      <p:ext uri="{BB962C8B-B14F-4D97-AF65-F5344CB8AC3E}">
        <p14:creationId xmlns:p14="http://schemas.microsoft.com/office/powerpoint/2010/main" val="35583739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defRPr/>
            </a:pPr>
            <a:r>
              <a:rPr lang="en-US" dirty="0"/>
              <a:t>It may be useful to dispel myths surrounding gambling games:</a:t>
            </a:r>
          </a:p>
          <a:p>
            <a:pPr>
              <a:defRPr/>
            </a:pPr>
            <a:r>
              <a:rPr lang="en-US" b="1" dirty="0"/>
              <a:t>https://youtu.be/9TL0D5119DU</a:t>
            </a:r>
          </a:p>
          <a:p>
            <a:pPr>
              <a:defRPr/>
            </a:pPr>
            <a:r>
              <a:rPr lang="en-US" dirty="0"/>
              <a:t>Understanding Poker – </a:t>
            </a:r>
            <a:r>
              <a:rPr lang="en-US" dirty="0" err="1"/>
              <a:t>Loto</a:t>
            </a:r>
            <a:r>
              <a:rPr lang="en-US" dirty="0"/>
              <a:t> Quebec</a:t>
            </a:r>
          </a:p>
          <a:p>
            <a:pPr>
              <a:defRPr/>
            </a:pPr>
            <a:r>
              <a:rPr lang="en-US" b="1" dirty="0"/>
              <a:t>https://youtu.be/ZxMKhUMF-EE</a:t>
            </a:r>
          </a:p>
          <a:p>
            <a:pPr>
              <a:defRPr/>
            </a:pPr>
            <a:r>
              <a:rPr lang="en-US" dirty="0"/>
              <a:t>Understanding how Video Lottery Terminals work – </a:t>
            </a:r>
            <a:r>
              <a:rPr lang="en-US" dirty="0" err="1"/>
              <a:t>Loto</a:t>
            </a:r>
            <a:r>
              <a:rPr lang="en-US" dirty="0"/>
              <a:t> Quebec </a:t>
            </a:r>
          </a:p>
          <a:p>
            <a:pPr>
              <a:defRPr/>
            </a:pPr>
            <a:endParaRPr lang="en-US" dirty="0"/>
          </a:p>
          <a:p>
            <a:pPr>
              <a:defRPr/>
            </a:pPr>
            <a:endParaRPr lang="en-US" dirty="0"/>
          </a:p>
          <a:p>
            <a:pPr marL="171450" indent="-171450">
              <a:buFont typeface="Arial" panose="020B0604020202020204" pitchFamily="34" charset="0"/>
              <a:buChar char="•"/>
              <a:defRPr/>
            </a:pPr>
            <a:endParaRPr lang="en-US" dirty="0"/>
          </a:p>
          <a:p>
            <a:pPr>
              <a:defRPr/>
            </a:pPr>
            <a:endParaRPr lang="en-US" dirty="0"/>
          </a:p>
        </p:txBody>
      </p:sp>
      <p:sp>
        <p:nvSpPr>
          <p:cNvPr id="450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F5129C84-119B-44AE-AB1A-6EA0BC8188E1}" type="slidenum">
              <a:rPr lang="en-US" altLang="en-US" smtClean="0">
                <a:latin typeface="Arial" panose="020B0604020202020204" pitchFamily="34" charset="0"/>
              </a:rPr>
              <a:pPr>
                <a:spcBef>
                  <a:spcPct val="0"/>
                </a:spcBef>
              </a:pPr>
              <a:t>20</a:t>
            </a:fld>
            <a:endParaRPr lang="en-US" altLang="en-US">
              <a:latin typeface="Arial" panose="020B0604020202020204" pitchFamily="34" charset="0"/>
            </a:endParaRPr>
          </a:p>
        </p:txBody>
      </p:sp>
    </p:spTree>
    <p:extLst>
      <p:ext uri="{BB962C8B-B14F-4D97-AF65-F5344CB8AC3E}">
        <p14:creationId xmlns:p14="http://schemas.microsoft.com/office/powerpoint/2010/main" val="19402817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u="sng" kern="1200" dirty="0" smtClean="0">
                <a:solidFill>
                  <a:schemeClr val="tx1"/>
                </a:solidFill>
                <a:effectLst/>
                <a:latin typeface="Calibri" charset="0"/>
                <a:ea typeface="ＭＳ Ｐゴシック" charset="-128"/>
                <a:cs typeface="ＭＳ Ｐゴシック" charset="-128"/>
              </a:rPr>
              <a:t>What was effective about Melinda and Andrew’s demonstration? Is there anything else they could have done?</a:t>
            </a:r>
            <a:r>
              <a:rPr lang="en-US" dirty="0" smtClean="0">
                <a:effectLst/>
              </a:rPr>
              <a:t> </a:t>
            </a:r>
            <a:endParaRPr lang="en-US" altLang="en-US" u="sng" dirty="0">
              <a:latin typeface="Calibri" panose="020F0502020204030204" pitchFamily="34" charset="0"/>
              <a:ea typeface="ＭＳ Ｐゴシック" panose="020B0600070205080204" pitchFamily="34" charset="-128"/>
            </a:endParaRPr>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1B94B03A-529D-47BF-8ACD-773DCDF0A1DE}" type="slidenum">
              <a:rPr lang="en-US" altLang="en-US" smtClean="0">
                <a:latin typeface="Arial" panose="020B0604020202020204" pitchFamily="34" charset="0"/>
              </a:rPr>
              <a:pPr>
                <a:spcBef>
                  <a:spcPct val="0"/>
                </a:spcBef>
              </a:pPr>
              <a:t>21</a:t>
            </a:fld>
            <a:endParaRPr lang="en-US" altLang="en-US">
              <a:latin typeface="Arial" panose="020B0604020202020204" pitchFamily="34" charset="0"/>
            </a:endParaRPr>
          </a:p>
        </p:txBody>
      </p:sp>
    </p:spTree>
    <p:extLst>
      <p:ext uri="{BB962C8B-B14F-4D97-AF65-F5344CB8AC3E}">
        <p14:creationId xmlns:p14="http://schemas.microsoft.com/office/powerpoint/2010/main" val="5753877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Calibri" charset="0"/>
                <a:ea typeface="ＭＳ Ｐゴシック" charset="-128"/>
                <a:cs typeface="ＭＳ Ｐゴシック" charset="-128"/>
              </a:rPr>
              <a:t>Does your agency screen for gambling? If not there are screening tools available that may be useful to integrate into your agency’s intake screening process. Be mindful that the client may not present problem gambling at screening. Clients may disclose problem gambling </a:t>
            </a:r>
            <a:r>
              <a:rPr lang="en-US" sz="1200" kern="1200" dirty="0" err="1" smtClean="0">
                <a:solidFill>
                  <a:schemeClr val="tx1"/>
                </a:solidFill>
                <a:effectLst/>
                <a:latin typeface="Calibri" charset="0"/>
                <a:ea typeface="ＭＳ Ｐゴシック" charset="-128"/>
                <a:cs typeface="ＭＳ Ｐゴシック" charset="-128"/>
              </a:rPr>
              <a:t>behaviours</a:t>
            </a:r>
            <a:r>
              <a:rPr lang="en-US" sz="1200" kern="1200" dirty="0" smtClean="0">
                <a:solidFill>
                  <a:schemeClr val="tx1"/>
                </a:solidFill>
                <a:effectLst/>
                <a:latin typeface="Calibri" charset="0"/>
                <a:ea typeface="ＭＳ Ｐゴシック" charset="-128"/>
                <a:cs typeface="ＭＳ Ｐゴシック" charset="-128"/>
              </a:rPr>
              <a:t> at a later time after he/she feels more comfortable.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There are a number of screening tools that you can use to screen clients for gambling concerns. We are going to talk about two today: One is a very short screener called the NODS-</a:t>
            </a:r>
            <a:r>
              <a:rPr lang="en-US" sz="1200" kern="1200" dirty="0" err="1" smtClean="0">
                <a:solidFill>
                  <a:schemeClr val="tx1"/>
                </a:solidFill>
                <a:effectLst/>
                <a:latin typeface="Calibri" charset="0"/>
                <a:ea typeface="ＭＳ Ｐゴシック" charset="-128"/>
                <a:cs typeface="ＭＳ Ｐゴシック" charset="-128"/>
              </a:rPr>
              <a:t>CLiP</a:t>
            </a:r>
            <a:r>
              <a:rPr lang="en-US" sz="1200" kern="1200" dirty="0" smtClean="0">
                <a:solidFill>
                  <a:schemeClr val="tx1"/>
                </a:solidFill>
                <a:effectLst/>
                <a:latin typeface="Calibri" charset="0"/>
                <a:ea typeface="ＭＳ Ｐゴシック" charset="-128"/>
                <a:cs typeface="ＭＳ Ｐゴシック" charset="-128"/>
              </a:rPr>
              <a:t>, and the other is a screening tool developed in Canada called the Problem Gambling Severity Index. Both tools can be integrated with any standard screening already being done at your community agency.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A formal screening tool will help you and your client to get a better picture of their gambling.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The first screening tool is called the NODS-</a:t>
            </a:r>
            <a:r>
              <a:rPr lang="en-US" sz="1200" kern="1200" dirty="0" err="1" smtClean="0">
                <a:solidFill>
                  <a:schemeClr val="tx1"/>
                </a:solidFill>
                <a:effectLst/>
                <a:latin typeface="Calibri" charset="0"/>
                <a:ea typeface="ＭＳ Ｐゴシック" charset="-128"/>
                <a:cs typeface="ＭＳ Ｐゴシック" charset="-128"/>
              </a:rPr>
              <a:t>CLiP</a:t>
            </a:r>
            <a:r>
              <a:rPr lang="en-US" sz="1200" kern="1200" dirty="0" smtClean="0">
                <a:solidFill>
                  <a:schemeClr val="tx1"/>
                </a:solidFill>
                <a:effectLst/>
                <a:latin typeface="Calibri" charset="0"/>
                <a:ea typeface="ＭＳ Ｐゴシック" charset="-128"/>
                <a:cs typeface="ＭＳ Ｐゴシック" charset="-128"/>
              </a:rPr>
              <a:t> and it is a three-question screening instrument derived from the Diagnostic and Statistical Manual of Mental Disorders (DSM-IV). It is very effective in identifying people who may have gambling problems. You can ask the questions without using the tool as part of a conversation to determine if further screening or exploration of gambling is needed. If one or more of the three questions is answered with a yes, the person may have a problem with gambling. You can then explore their gambling further or consider using the second tool we are recommending, called the Problem Gambling Severity Index or PGSI.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The NODS-</a:t>
            </a:r>
            <a:r>
              <a:rPr lang="en-US" sz="1200" kern="1200" dirty="0" err="1" smtClean="0">
                <a:solidFill>
                  <a:schemeClr val="tx1"/>
                </a:solidFill>
                <a:effectLst/>
                <a:latin typeface="Calibri" charset="0"/>
                <a:ea typeface="ＭＳ Ｐゴシック" charset="-128"/>
                <a:cs typeface="ＭＳ Ｐゴシック" charset="-128"/>
              </a:rPr>
              <a:t>CliP</a:t>
            </a:r>
            <a:r>
              <a:rPr lang="en-US" sz="1200" kern="1200" dirty="0" smtClean="0">
                <a:solidFill>
                  <a:schemeClr val="tx1"/>
                </a:solidFill>
                <a:effectLst/>
                <a:latin typeface="Calibri" charset="0"/>
                <a:ea typeface="ＭＳ Ｐゴシック" charset="-128"/>
                <a:cs typeface="ＭＳ Ｐゴシック" charset="-128"/>
              </a:rPr>
              <a:t> is the shorter version of the full NODS.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The PGSI, developed in Canada, is an abbreviated version of the original tool called the Canadian Problem Gambling Index. It contains nine items rather than the original 31. It is more detailed than NODS-</a:t>
            </a:r>
            <a:r>
              <a:rPr lang="en-US" sz="1200" kern="1200" dirty="0" err="1" smtClean="0">
                <a:solidFill>
                  <a:schemeClr val="tx1"/>
                </a:solidFill>
                <a:effectLst/>
                <a:latin typeface="Calibri" charset="0"/>
                <a:ea typeface="ＭＳ Ｐゴシック" charset="-128"/>
                <a:cs typeface="ＭＳ Ｐゴシック" charset="-128"/>
              </a:rPr>
              <a:t>CLiP</a:t>
            </a:r>
            <a:r>
              <a:rPr lang="en-US" sz="1200" kern="1200" dirty="0" smtClean="0">
                <a:solidFill>
                  <a:schemeClr val="tx1"/>
                </a:solidFill>
                <a:effectLst/>
                <a:latin typeface="Calibri" charset="0"/>
                <a:ea typeface="ＭＳ Ｐゴシック" charset="-128"/>
                <a:cs typeface="ＭＳ Ｐゴシック" charset="-128"/>
              </a:rPr>
              <a:t> and includes instructions for scoring. The results will tell you if your client is a non-problem gambler, has a low or moderate level of gambling problems or is a problem gambler with negative consequences and a possible loss of control.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If your client has low to moderate levels of gambling problems, there is still work you can do. You could focus on increasing awareness by exploring consequences of gambling or support the client to track their play. You could explore triggers or help clients find ways to set limits. You could provide information to address mistaken beliefs about the games.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
            </a:r>
            <a:br>
              <a:rPr lang="en-US" sz="1200" kern="1200" dirty="0" smtClean="0">
                <a:solidFill>
                  <a:schemeClr val="tx1"/>
                </a:solidFill>
                <a:effectLst/>
                <a:latin typeface="Calibri" charset="0"/>
                <a:ea typeface="ＭＳ Ｐゴシック" charset="-128"/>
                <a:cs typeface="ＭＳ Ｐゴシック" charset="-128"/>
              </a:rPr>
            </a:br>
            <a:r>
              <a:rPr lang="en-US" sz="1200" i="1" kern="1200" dirty="0" smtClean="0">
                <a:solidFill>
                  <a:schemeClr val="tx1"/>
                </a:solidFill>
                <a:effectLst/>
                <a:latin typeface="Calibri" charset="0"/>
                <a:ea typeface="ＭＳ Ｐゴシック" charset="-128"/>
                <a:cs typeface="ＭＳ Ｐゴシック" charset="-128"/>
              </a:rPr>
              <a:t>Both NODS </a:t>
            </a:r>
            <a:r>
              <a:rPr lang="en-US" sz="1200" i="1" kern="1200" dirty="0" err="1" smtClean="0">
                <a:solidFill>
                  <a:schemeClr val="tx1"/>
                </a:solidFill>
                <a:effectLst/>
                <a:latin typeface="Calibri" charset="0"/>
                <a:ea typeface="ＭＳ Ｐゴシック" charset="-128"/>
                <a:cs typeface="ＭＳ Ｐゴシック" charset="-128"/>
              </a:rPr>
              <a:t>CLiP</a:t>
            </a:r>
            <a:r>
              <a:rPr lang="en-US" sz="1200" i="1" kern="1200" dirty="0" smtClean="0">
                <a:solidFill>
                  <a:schemeClr val="tx1"/>
                </a:solidFill>
                <a:effectLst/>
                <a:latin typeface="Calibri" charset="0"/>
                <a:ea typeface="ＭＳ Ｐゴシック" charset="-128"/>
                <a:cs typeface="ＭＳ Ｐゴシック" charset="-128"/>
              </a:rPr>
              <a:t> and PGSI are based on DSM Criteria</a:t>
            </a:r>
            <a:r>
              <a:rPr lang="en-US" dirty="0" smtClean="0">
                <a:effectLst/>
              </a:rPr>
              <a:t> </a:t>
            </a:r>
            <a:endParaRPr lang="en-US" altLang="en-US" dirty="0">
              <a:latin typeface="Calibri" panose="020F0502020204030204" pitchFamily="34" charset="0"/>
              <a:ea typeface="ＭＳ Ｐゴシック" panose="020B0600070205080204" pitchFamily="34" charset="-128"/>
            </a:endParaRPr>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3D4D57DD-8BFA-4693-B589-017978B885CE}" type="slidenum">
              <a:rPr lang="en-US" altLang="en-US" smtClean="0">
                <a:latin typeface="Arial" panose="020B0604020202020204" pitchFamily="34" charset="0"/>
              </a:rPr>
              <a:pPr>
                <a:spcBef>
                  <a:spcPct val="0"/>
                </a:spcBef>
              </a:pPr>
              <a:t>22</a:t>
            </a:fld>
            <a:endParaRPr lang="en-US" altLang="en-US">
              <a:latin typeface="Arial" panose="020B0604020202020204" pitchFamily="34" charset="0"/>
            </a:endParaRPr>
          </a:p>
        </p:txBody>
      </p:sp>
    </p:spTree>
    <p:extLst>
      <p:ext uri="{BB962C8B-B14F-4D97-AF65-F5344CB8AC3E}">
        <p14:creationId xmlns:p14="http://schemas.microsoft.com/office/powerpoint/2010/main" val="9247419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dirty="0" smtClean="0">
                <a:solidFill>
                  <a:schemeClr val="tx1"/>
                </a:solidFill>
                <a:effectLst/>
                <a:latin typeface="Calibri" charset="0"/>
                <a:ea typeface="ＭＳ Ｐゴシック" charset="-128"/>
                <a:cs typeface="ＭＳ Ｐゴシック" charset="-128"/>
              </a:rPr>
              <a:t>A trigger is something that makes someone want to gamble. Once you've screened your client and you've identified that he/she has gambling concerns you can help your clients identify triggers that urge gambling, and work with them to develop strategies to avoid them. One way to work towards this goal is to suggest that clients keep a journal to identify different situations where they felt the urge to gamble.</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Common gambling triggers include:</a:t>
            </a:r>
          </a:p>
          <a:p>
            <a:pPr marL="171450" lvl="0" indent="-171450">
              <a:buFont typeface="Arial"/>
              <a:buChar char="•"/>
            </a:pPr>
            <a:r>
              <a:rPr lang="en-US" u="none" strike="noStrike" dirty="0" smtClean="0">
                <a:effectLst/>
              </a:rPr>
              <a:t>Having or needing money - Both having money and needing money can be triggers for gambling and many people find it helpful to limit their access to money and change their attitudes about money in order to control their gambling. It may be useful to discuss ways to deal with money before payday or </a:t>
            </a:r>
            <a:r>
              <a:rPr lang="en-US" u="none" strike="noStrike" dirty="0" err="1" smtClean="0">
                <a:effectLst/>
              </a:rPr>
              <a:t>cheque</a:t>
            </a:r>
            <a:r>
              <a:rPr lang="en-US" u="none" strike="noStrike" dirty="0" smtClean="0">
                <a:effectLst/>
              </a:rPr>
              <a:t> day. A client can plan how they will use their money, how much if any they will spend on gambling and how they will resist urges to gamble more than they intend. </a:t>
            </a:r>
          </a:p>
          <a:p>
            <a:pPr marL="171450" lvl="0" indent="-171450">
              <a:buFont typeface="Arial"/>
              <a:buChar char="•"/>
            </a:pPr>
            <a:r>
              <a:rPr lang="en-US" u="none" strike="noStrike" dirty="0" smtClean="0">
                <a:effectLst/>
              </a:rPr>
              <a:t>Unstructured time - Having free or unstructured time can be a strong trigger for gambling.</a:t>
            </a:r>
          </a:p>
          <a:p>
            <a:pPr marL="171450" lvl="0" indent="-171450">
              <a:buFont typeface="Arial"/>
              <a:buChar char="•"/>
            </a:pPr>
            <a:r>
              <a:rPr lang="en-US" u="none" strike="noStrike" dirty="0" smtClean="0">
                <a:effectLst/>
              </a:rPr>
              <a:t>Access to gambling - Having easy access to their game of choice can be a trigger in itself.</a:t>
            </a:r>
          </a:p>
          <a:p>
            <a:pPr marL="171450" lvl="0" indent="-171450">
              <a:buFont typeface="Arial"/>
              <a:buChar char="•"/>
            </a:pPr>
            <a:r>
              <a:rPr lang="en-US" u="none" strike="noStrike" dirty="0" smtClean="0">
                <a:effectLst/>
              </a:rPr>
              <a:t>Mood fluctuations - Both high and low mood can trigger gambling urges. </a:t>
            </a:r>
          </a:p>
          <a:p>
            <a:pPr marL="171450" lvl="0" indent="-171450">
              <a:buFont typeface="Arial"/>
              <a:buChar char="•"/>
            </a:pPr>
            <a:r>
              <a:rPr lang="en-US" u="none" strike="noStrike" dirty="0" smtClean="0">
                <a:effectLst/>
              </a:rPr>
              <a:t>Social isolation - Loneliness and a desire to socialize can trigger urges to gamble. </a:t>
            </a:r>
          </a:p>
          <a:p>
            <a:pPr lvl="0"/>
            <a:endParaRPr lang="en-US" u="none" strike="noStrike" dirty="0" smtClean="0">
              <a:effectLst/>
            </a:endParaRPr>
          </a:p>
          <a:p>
            <a:r>
              <a:rPr lang="en-US" sz="1200" i="1" kern="1200" dirty="0" smtClean="0">
                <a:solidFill>
                  <a:schemeClr val="tx1"/>
                </a:solidFill>
                <a:effectLst/>
                <a:latin typeface="Calibri" charset="0"/>
                <a:ea typeface="ＭＳ Ｐゴシック" charset="-128"/>
                <a:cs typeface="ＭＳ Ｐゴシック" charset="-128"/>
              </a:rPr>
              <a:t>The following is a list of more specific triggers taken from GREO’s Brian Connections: Problem Gambling series. </a:t>
            </a:r>
            <a:br>
              <a:rPr lang="en-US" sz="1200" i="1" kern="1200" dirty="0" smtClean="0">
                <a:solidFill>
                  <a:schemeClr val="tx1"/>
                </a:solidFill>
                <a:effectLst/>
                <a:latin typeface="Calibri" charset="0"/>
                <a:ea typeface="ＭＳ Ｐゴシック" charset="-128"/>
                <a:cs typeface="ＭＳ Ｐゴシック" charset="-128"/>
              </a:rPr>
            </a:br>
            <a:r>
              <a:rPr lang="en-US" sz="1200" i="1" kern="1200" dirty="0" smtClean="0">
                <a:solidFill>
                  <a:schemeClr val="tx1"/>
                </a:solidFill>
                <a:effectLst/>
                <a:latin typeface="Calibri" charset="0"/>
                <a:ea typeface="ＭＳ Ｐゴシック" charset="-128"/>
                <a:cs typeface="ＭＳ Ｐゴシック" charset="-128"/>
              </a:rPr>
              <a:t>- Watching someone else engaging in your </a:t>
            </a:r>
            <a:r>
              <a:rPr lang="en-US" sz="1200" i="1" kern="1200" dirty="0" err="1" smtClean="0">
                <a:solidFill>
                  <a:schemeClr val="tx1"/>
                </a:solidFill>
                <a:effectLst/>
                <a:latin typeface="Calibri" charset="0"/>
                <a:ea typeface="ＭＳ Ｐゴシック" charset="-128"/>
                <a:cs typeface="ＭＳ Ｐゴシック" charset="-128"/>
              </a:rPr>
              <a:t>favourite</a:t>
            </a:r>
            <a:r>
              <a:rPr lang="en-US" sz="1200" i="1" kern="1200" dirty="0" smtClean="0">
                <a:solidFill>
                  <a:schemeClr val="tx1"/>
                </a:solidFill>
                <a:effectLst/>
                <a:latin typeface="Calibri" charset="0"/>
                <a:ea typeface="ＭＳ Ｐゴシック" charset="-128"/>
                <a:cs typeface="ＭＳ Ｐゴシック" charset="-128"/>
              </a:rPr>
              <a:t> form of gambling. </a:t>
            </a:r>
            <a:br>
              <a:rPr lang="en-US" sz="1200" i="1" kern="1200" dirty="0" smtClean="0">
                <a:solidFill>
                  <a:schemeClr val="tx1"/>
                </a:solidFill>
                <a:effectLst/>
                <a:latin typeface="Calibri" charset="0"/>
                <a:ea typeface="ＭＳ Ｐゴシック" charset="-128"/>
                <a:cs typeface="ＭＳ Ｐゴシック" charset="-128"/>
              </a:rPr>
            </a:br>
            <a:r>
              <a:rPr lang="en-US" sz="1200" i="1" kern="1200" dirty="0" smtClean="0">
                <a:solidFill>
                  <a:schemeClr val="tx1"/>
                </a:solidFill>
                <a:effectLst/>
                <a:latin typeface="Calibri" charset="0"/>
                <a:ea typeface="ＭＳ Ｐゴシック" charset="-128"/>
                <a:cs typeface="ＭＳ Ｐゴシック" charset="-128"/>
              </a:rPr>
              <a:t>- Watching someone else engaging in a form of gambling you have never liked.</a:t>
            </a:r>
            <a:br>
              <a:rPr lang="en-US" sz="1200" i="1" kern="1200" dirty="0" smtClean="0">
                <a:solidFill>
                  <a:schemeClr val="tx1"/>
                </a:solidFill>
                <a:effectLst/>
                <a:latin typeface="Calibri" charset="0"/>
                <a:ea typeface="ＭＳ Ｐゴシック" charset="-128"/>
                <a:cs typeface="ＭＳ Ｐゴシック" charset="-128"/>
              </a:rPr>
            </a:br>
            <a:r>
              <a:rPr lang="en-US" sz="1200" i="1" kern="1200" dirty="0" smtClean="0">
                <a:solidFill>
                  <a:schemeClr val="tx1"/>
                </a:solidFill>
                <a:effectLst/>
                <a:latin typeface="Calibri" charset="0"/>
                <a:ea typeface="ＭＳ Ｐゴシック" charset="-128"/>
                <a:cs typeface="ＭＳ Ｐゴシック" charset="-128"/>
              </a:rPr>
              <a:t>- Engaging in a form of gambling that has not caused a problem for you before.</a:t>
            </a:r>
            <a:br>
              <a:rPr lang="en-US" sz="1200" i="1" kern="1200" dirty="0" smtClean="0">
                <a:solidFill>
                  <a:schemeClr val="tx1"/>
                </a:solidFill>
                <a:effectLst/>
                <a:latin typeface="Calibri" charset="0"/>
                <a:ea typeface="ＭＳ Ｐゴシック" charset="-128"/>
                <a:cs typeface="ＭＳ Ｐゴシック" charset="-128"/>
              </a:rPr>
            </a:br>
            <a:r>
              <a:rPr lang="en-US" sz="1200" i="1" kern="1200" dirty="0" smtClean="0">
                <a:solidFill>
                  <a:schemeClr val="tx1"/>
                </a:solidFill>
                <a:effectLst/>
                <a:latin typeface="Calibri" charset="0"/>
                <a:ea typeface="ＭＳ Ｐゴシック" charset="-128"/>
                <a:cs typeface="ＭＳ Ｐゴシック" charset="-128"/>
              </a:rPr>
              <a:t>- Listening to people talk about gambling wins.</a:t>
            </a:r>
            <a:br>
              <a:rPr lang="en-US" sz="1200" i="1" kern="1200" dirty="0" smtClean="0">
                <a:solidFill>
                  <a:schemeClr val="tx1"/>
                </a:solidFill>
                <a:effectLst/>
                <a:latin typeface="Calibri" charset="0"/>
                <a:ea typeface="ＭＳ Ｐゴシック" charset="-128"/>
                <a:cs typeface="ＭＳ Ｐゴシック" charset="-128"/>
              </a:rPr>
            </a:br>
            <a:r>
              <a:rPr lang="en-US" sz="1200" i="1" kern="1200" dirty="0" smtClean="0">
                <a:solidFill>
                  <a:schemeClr val="tx1"/>
                </a:solidFill>
                <a:effectLst/>
                <a:latin typeface="Calibri" charset="0"/>
                <a:ea typeface="ＭＳ Ｐゴシック" charset="-128"/>
                <a:cs typeface="ＭＳ Ｐゴシック" charset="-128"/>
              </a:rPr>
              <a:t>- Opening your wallet and seeing a large amount of cash.</a:t>
            </a:r>
            <a:br>
              <a:rPr lang="en-US" sz="1200" i="1" kern="1200" dirty="0" smtClean="0">
                <a:solidFill>
                  <a:schemeClr val="tx1"/>
                </a:solidFill>
                <a:effectLst/>
                <a:latin typeface="Calibri" charset="0"/>
                <a:ea typeface="ＭＳ Ｐゴシック" charset="-128"/>
                <a:cs typeface="ＭＳ Ｐゴシック" charset="-128"/>
              </a:rPr>
            </a:br>
            <a:r>
              <a:rPr lang="en-US" sz="1200" i="1" kern="1200" dirty="0" smtClean="0">
                <a:solidFill>
                  <a:schemeClr val="tx1"/>
                </a:solidFill>
                <a:effectLst/>
                <a:latin typeface="Calibri" charset="0"/>
                <a:ea typeface="ＭＳ Ｐゴシック" charset="-128"/>
                <a:cs typeface="ＭＳ Ｐゴシック" charset="-128"/>
              </a:rPr>
              <a:t>- Driving in the direction of your preferred gambling venue.</a:t>
            </a:r>
            <a:br>
              <a:rPr lang="en-US" sz="1200" i="1" kern="1200" dirty="0" smtClean="0">
                <a:solidFill>
                  <a:schemeClr val="tx1"/>
                </a:solidFill>
                <a:effectLst/>
                <a:latin typeface="Calibri" charset="0"/>
                <a:ea typeface="ＭＳ Ｐゴシック" charset="-128"/>
                <a:cs typeface="ＭＳ Ｐゴシック" charset="-128"/>
              </a:rPr>
            </a:br>
            <a:r>
              <a:rPr lang="en-US" sz="1200" i="1" kern="1200" dirty="0" smtClean="0">
                <a:solidFill>
                  <a:schemeClr val="tx1"/>
                </a:solidFill>
                <a:effectLst/>
                <a:latin typeface="Calibri" charset="0"/>
                <a:ea typeface="ＭＳ Ｐゴシック" charset="-128"/>
                <a:cs typeface="ＭＳ Ｐゴシック" charset="-128"/>
              </a:rPr>
              <a:t>- Having a great day and feeling invincible</a:t>
            </a:r>
            <a:br>
              <a:rPr lang="en-US" sz="1200" i="1" kern="1200" dirty="0" smtClean="0">
                <a:solidFill>
                  <a:schemeClr val="tx1"/>
                </a:solidFill>
                <a:effectLst/>
                <a:latin typeface="Calibri" charset="0"/>
                <a:ea typeface="ＭＳ Ｐゴシック" charset="-128"/>
                <a:cs typeface="ＭＳ Ｐゴシック" charset="-128"/>
              </a:rPr>
            </a:br>
            <a:r>
              <a:rPr lang="en-US" sz="1200" i="1" kern="1200" dirty="0" smtClean="0">
                <a:solidFill>
                  <a:schemeClr val="tx1"/>
                </a:solidFill>
                <a:effectLst/>
                <a:latin typeface="Calibri" charset="0"/>
                <a:ea typeface="ＭＳ Ｐゴシック" charset="-128"/>
                <a:cs typeface="ＭＳ Ｐゴシック" charset="-128"/>
              </a:rPr>
              <a:t>- Having a really bad day and feeling like you’ll never be in control of your life.</a:t>
            </a:r>
            <a:br>
              <a:rPr lang="en-US" sz="1200" i="1" kern="1200" dirty="0" smtClean="0">
                <a:solidFill>
                  <a:schemeClr val="tx1"/>
                </a:solidFill>
                <a:effectLst/>
                <a:latin typeface="Calibri" charset="0"/>
                <a:ea typeface="ＭＳ Ｐゴシック" charset="-128"/>
                <a:cs typeface="ＭＳ Ｐゴシック" charset="-128"/>
              </a:rPr>
            </a:br>
            <a:r>
              <a:rPr lang="en-US" sz="1200" i="1" kern="1200" dirty="0" smtClean="0">
                <a:solidFill>
                  <a:schemeClr val="tx1"/>
                </a:solidFill>
                <a:effectLst/>
                <a:latin typeface="Calibri" charset="0"/>
                <a:ea typeface="ＭＳ Ｐゴシック" charset="-128"/>
                <a:cs typeface="ＭＳ Ｐゴシック" charset="-128"/>
              </a:rPr>
              <a:t/>
            </a:r>
            <a:br>
              <a:rPr lang="en-US" sz="1200" i="1" kern="1200" dirty="0" smtClean="0">
                <a:solidFill>
                  <a:schemeClr val="tx1"/>
                </a:solidFill>
                <a:effectLst/>
                <a:latin typeface="Calibri" charset="0"/>
                <a:ea typeface="ＭＳ Ｐゴシック" charset="-128"/>
                <a:cs typeface="ＭＳ Ｐゴシック" charset="-128"/>
              </a:rPr>
            </a:br>
            <a:r>
              <a:rPr lang="en-US" sz="1200" i="1" kern="1200" dirty="0" smtClean="0">
                <a:solidFill>
                  <a:schemeClr val="tx1"/>
                </a:solidFill>
                <a:effectLst/>
                <a:latin typeface="Calibri" charset="0"/>
                <a:ea typeface="ＭＳ Ｐゴシック" charset="-128"/>
                <a:cs typeface="ＭＳ Ｐゴシック" charset="-128"/>
              </a:rPr>
              <a:t>The good news is that staying in treatment and abstaining from gambling can lead to fewer urges and less sensitivity to gambling triggers.</a:t>
            </a:r>
            <a:r>
              <a:rPr lang="en-US" dirty="0" smtClean="0">
                <a:effectLst/>
              </a:rPr>
              <a:t> </a:t>
            </a:r>
            <a:endParaRPr lang="en-US" altLang="en-US" dirty="0">
              <a:latin typeface="Calibri" panose="020F0502020204030204" pitchFamily="34" charset="0"/>
              <a:ea typeface="ＭＳ Ｐゴシック" panose="020B0600070205080204" pitchFamily="34" charset="-128"/>
            </a:endParaRPr>
          </a:p>
        </p:txBody>
      </p:sp>
      <p:sp>
        <p:nvSpPr>
          <p:cNvPr id="553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F991E883-1591-4747-AFEB-77384AA7DC37}" type="slidenum">
              <a:rPr lang="en-US" altLang="en-US" smtClean="0">
                <a:latin typeface="Arial" panose="020B0604020202020204" pitchFamily="34" charset="0"/>
              </a:rPr>
              <a:pPr>
                <a:spcBef>
                  <a:spcPct val="0"/>
                </a:spcBef>
              </a:pPr>
              <a:t>23</a:t>
            </a:fld>
            <a:endParaRPr lang="en-US" altLang="en-US">
              <a:latin typeface="Arial" panose="020B0604020202020204" pitchFamily="34" charset="0"/>
            </a:endParaRPr>
          </a:p>
        </p:txBody>
      </p:sp>
    </p:spTree>
    <p:extLst>
      <p:ext uri="{BB962C8B-B14F-4D97-AF65-F5344CB8AC3E}">
        <p14:creationId xmlns:p14="http://schemas.microsoft.com/office/powerpoint/2010/main" val="19699269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u="sng" kern="1200" dirty="0" smtClean="0">
                <a:solidFill>
                  <a:schemeClr val="tx1"/>
                </a:solidFill>
                <a:effectLst/>
                <a:latin typeface="Calibri" charset="0"/>
                <a:ea typeface="ＭＳ Ｐゴシック" charset="-128"/>
                <a:cs typeface="ＭＳ Ｐゴシック" charset="-128"/>
              </a:rPr>
              <a:t>Divide into 4 groups to develop strategies that minimize your client’s exposure to their gambling trigger based on the following scenario,</a:t>
            </a:r>
            <a:r>
              <a:rPr lang="en-US" sz="1200" kern="1200" dirty="0" smtClean="0">
                <a:solidFill>
                  <a:schemeClr val="tx1"/>
                </a:solidFill>
                <a:effectLst/>
                <a:latin typeface="Calibri" charset="0"/>
                <a:ea typeface="ＭＳ Ｐゴシック" charset="-128"/>
                <a:cs typeface="ＭＳ Ｐゴシック" charset="-128"/>
              </a:rPr>
              <a:t> (This activity depends on the number of participants present - if there isn’t enough participants you can have a collective brainstorming session).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Scenario 1: Your client lives around the corner from a convenience store which sells their favorite scratch tickets.</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Scenario 2: Your client just received their social assistance </a:t>
            </a:r>
            <a:r>
              <a:rPr lang="en-US" sz="1200" kern="1200" dirty="0" err="1" smtClean="0">
                <a:solidFill>
                  <a:schemeClr val="tx1"/>
                </a:solidFill>
                <a:effectLst/>
                <a:latin typeface="Calibri" charset="0"/>
                <a:ea typeface="ＭＳ Ｐゴシック" charset="-128"/>
                <a:cs typeface="ＭＳ Ｐゴシック" charset="-128"/>
              </a:rPr>
              <a:t>cheque</a:t>
            </a:r>
            <a:r>
              <a:rPr lang="en-US" sz="1200" kern="1200" dirty="0" smtClean="0">
                <a:solidFill>
                  <a:schemeClr val="tx1"/>
                </a:solidFill>
                <a:effectLst/>
                <a:latin typeface="Calibri" charset="0"/>
                <a:ea typeface="ＭＳ Ｐゴシック" charset="-128"/>
                <a:cs typeface="ＭＳ Ｐゴシック" charset="-128"/>
              </a:rPr>
              <a:t>.</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Scenario 3: Your client recently got laid off from their job and now has unstructured free time.</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Scenario 4: Your client just split up from their partner and is very upset. </a:t>
            </a:r>
            <a:endParaRPr lang="en-US" altLang="en-US" dirty="0">
              <a:latin typeface="Calibri" panose="020F0502020204030204" pitchFamily="34" charset="0"/>
              <a:ea typeface="ＭＳ Ｐゴシック" panose="020B0600070205080204" pitchFamily="34" charset="-128"/>
            </a:endParaRPr>
          </a:p>
        </p:txBody>
      </p:sp>
      <p:sp>
        <p:nvSpPr>
          <p:cNvPr id="573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CE13FBB8-E9A6-4174-B84A-A65C367829EA}" type="slidenum">
              <a:rPr lang="en-US" altLang="en-US" smtClean="0">
                <a:latin typeface="Arial" panose="020B0604020202020204" pitchFamily="34" charset="0"/>
              </a:rPr>
              <a:pPr>
                <a:spcBef>
                  <a:spcPct val="0"/>
                </a:spcBef>
              </a:pPr>
              <a:t>24</a:t>
            </a:fld>
            <a:endParaRPr lang="en-US" altLang="en-US">
              <a:latin typeface="Arial" panose="020B0604020202020204" pitchFamily="34" charset="0"/>
            </a:endParaRPr>
          </a:p>
        </p:txBody>
      </p:sp>
    </p:spTree>
    <p:extLst>
      <p:ext uri="{BB962C8B-B14F-4D97-AF65-F5344CB8AC3E}">
        <p14:creationId xmlns:p14="http://schemas.microsoft.com/office/powerpoint/2010/main" val="19117270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dirty="0" smtClean="0">
                <a:solidFill>
                  <a:schemeClr val="tx1"/>
                </a:solidFill>
                <a:effectLst/>
                <a:latin typeface="Calibri" charset="0"/>
                <a:ea typeface="ＭＳ Ｐゴシック" charset="-128"/>
                <a:cs typeface="ＭＳ Ｐゴシック" charset="-128"/>
              </a:rPr>
              <a:t>Problem gambling frequently co-occurs or is comorbid with numerous other conditions including substance use, and affective disorders (such as depression).</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When dealing with a client who may be experiencing comorbid disorders, it is important to encourage them to identify specific triggers for each disorder and try to identify ways in which triggers for one may act as a mutual trigger for the other. Research has identified that persons with problem gambling are more likely to seek treatment primarily for other comorbid conditions (such as depression and substance use), and have low self-awareness of their problem gambling which places more importance on the role of providers to screen for problematic </a:t>
            </a:r>
            <a:r>
              <a:rPr lang="en-US" sz="1200" kern="1200" dirty="0" err="1" smtClean="0">
                <a:solidFill>
                  <a:schemeClr val="tx1"/>
                </a:solidFill>
                <a:effectLst/>
                <a:latin typeface="Calibri" charset="0"/>
                <a:ea typeface="ＭＳ Ｐゴシック" charset="-128"/>
                <a:cs typeface="ＭＳ Ｐゴシック" charset="-128"/>
              </a:rPr>
              <a:t>behaviours</a:t>
            </a:r>
            <a:r>
              <a:rPr lang="en-US" sz="1200" kern="1200" dirty="0" smtClean="0">
                <a:solidFill>
                  <a:schemeClr val="tx1"/>
                </a:solidFill>
                <a:effectLst/>
                <a:latin typeface="Calibri" charset="0"/>
                <a:ea typeface="ＭＳ Ｐゴシック" charset="-128"/>
                <a:cs typeface="ＭＳ Ｐゴシック" charset="-128"/>
              </a:rPr>
              <a:t>.</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Sometimes, when an individual stops or otherwise cuts back on one addictive behavior, they ‘compensate’ for this loss by initiating or intensifying another addictive behavior. This phenomenon called addiction transfer. When working with clients who struggle with one or more addictions, it important to keep track of how one addiction may feed into another, and educate clients about addiction transfer. One possible reason for this addiction transfer is a lack of proper coping mechanisms. That is, clients may move from one addiction to the next in an attempt to cope with a bigger, underlying issue (e.g., depression, trauma, or PTSD).  Thus, if a gambler attempts to cut back on their gambling, they may begin to use substances more such as alcohol or nicotine.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
            </a:r>
            <a:br>
              <a:rPr lang="en-US" sz="1200" kern="1200" dirty="0" smtClean="0">
                <a:solidFill>
                  <a:schemeClr val="tx1"/>
                </a:solidFill>
                <a:effectLst/>
                <a:latin typeface="Calibri" charset="0"/>
                <a:ea typeface="ＭＳ Ｐゴシック" charset="-128"/>
                <a:cs typeface="ＭＳ Ｐゴシック" charset="-128"/>
              </a:rPr>
            </a:br>
            <a:r>
              <a:rPr lang="en-US" sz="1200" i="1" kern="1200" dirty="0" smtClean="0">
                <a:solidFill>
                  <a:schemeClr val="tx1"/>
                </a:solidFill>
                <a:effectLst/>
                <a:latin typeface="Calibri" charset="0"/>
                <a:ea typeface="ＭＳ Ｐゴシック" charset="-128"/>
                <a:cs typeface="ＭＳ Ｐゴシック" charset="-128"/>
              </a:rPr>
              <a:t>Problem gambling rates among those who abuse substances like alcohol and other drugs are four to ten times that of the general population. There are similarities between pathological gambling and substance abuse, pointing to the common symptoms such as loss of control, disease progression, and even tolerance - it is common for pathological gamblers to require increasingly large bets in order to achieve the desired level of excitement and for drug users to develop tolerance requiring greater frequency, and higher doses to achieve a high. Unfortunately, many service providers see problem gambling as irrelevant or at least as secondary to substance addiction. </a:t>
            </a:r>
            <a:br>
              <a:rPr lang="en-US" sz="1200" i="1" kern="1200" dirty="0" smtClean="0">
                <a:solidFill>
                  <a:schemeClr val="tx1"/>
                </a:solidFill>
                <a:effectLst/>
                <a:latin typeface="Calibri" charset="0"/>
                <a:ea typeface="ＭＳ Ｐゴシック" charset="-128"/>
                <a:cs typeface="ＭＳ Ｐゴシック" charset="-128"/>
              </a:rPr>
            </a:br>
            <a:r>
              <a:rPr lang="en-US" sz="1200" i="1" kern="1200" dirty="0" smtClean="0">
                <a:solidFill>
                  <a:schemeClr val="tx1"/>
                </a:solidFill>
                <a:effectLst/>
                <a:latin typeface="Calibri" charset="0"/>
                <a:ea typeface="ＭＳ Ｐゴシック" charset="-128"/>
                <a:cs typeface="ＭＳ Ｐゴシック" charset="-128"/>
              </a:rPr>
              <a:t/>
            </a:r>
            <a:br>
              <a:rPr lang="en-US" sz="1200" i="1" kern="1200" dirty="0" smtClean="0">
                <a:solidFill>
                  <a:schemeClr val="tx1"/>
                </a:solidFill>
                <a:effectLst/>
                <a:latin typeface="Calibri" charset="0"/>
                <a:ea typeface="ＭＳ Ｐゴシック" charset="-128"/>
                <a:cs typeface="ＭＳ Ｐゴシック" charset="-128"/>
              </a:rPr>
            </a:br>
            <a:r>
              <a:rPr lang="en-US" sz="1200" i="1" kern="1200" dirty="0" smtClean="0">
                <a:solidFill>
                  <a:schemeClr val="tx1"/>
                </a:solidFill>
                <a:effectLst/>
                <a:latin typeface="Calibri" charset="0"/>
                <a:ea typeface="ＭＳ Ｐゴシック" charset="-128"/>
                <a:cs typeface="ＭＳ Ｐゴシック" charset="-128"/>
              </a:rPr>
              <a:t>In a study investigating addiction transfer of 78 problem gambling patients, researchers found that men had higher rates of substance use disorders, whereas women scored higher on depression, anxiety, and eating disorders. </a:t>
            </a:r>
            <a:endParaRPr lang="en-US" altLang="en-US" dirty="0">
              <a:latin typeface="Calibri" panose="020F0502020204030204" pitchFamily="34" charset="0"/>
              <a:ea typeface="ＭＳ Ｐゴシック" panose="020B0600070205080204" pitchFamily="34" charset="-128"/>
            </a:endParaRPr>
          </a:p>
        </p:txBody>
      </p:sp>
      <p:sp>
        <p:nvSpPr>
          <p:cNvPr id="593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36DEDF53-204E-401C-B3C2-2759FE2CBA57}" type="slidenum">
              <a:rPr lang="en-US" altLang="en-US" smtClean="0">
                <a:latin typeface="Arial" panose="020B0604020202020204" pitchFamily="34" charset="0"/>
              </a:rPr>
              <a:pPr>
                <a:spcBef>
                  <a:spcPct val="0"/>
                </a:spcBef>
              </a:pPr>
              <a:t>25</a:t>
            </a:fld>
            <a:endParaRPr lang="en-US" altLang="en-US">
              <a:latin typeface="Arial" panose="020B0604020202020204" pitchFamily="34" charset="0"/>
            </a:endParaRPr>
          </a:p>
        </p:txBody>
      </p:sp>
    </p:spTree>
    <p:extLst>
      <p:ext uri="{BB962C8B-B14F-4D97-AF65-F5344CB8AC3E}">
        <p14:creationId xmlns:p14="http://schemas.microsoft.com/office/powerpoint/2010/main" val="19855869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Calibri" charset="0"/>
                <a:ea typeface="ＭＳ Ｐゴシック" charset="-128"/>
                <a:cs typeface="ＭＳ Ｐゴシック" charset="-128"/>
              </a:rPr>
              <a:t>If a client wants to quit or cut back on gambling, as a service provider you can help them explore: </a:t>
            </a:r>
          </a:p>
          <a:p>
            <a:pPr marL="171450" lvl="0" indent="-171450">
              <a:buFont typeface="Arial"/>
              <a:buChar char="•"/>
            </a:pPr>
            <a:r>
              <a:rPr lang="en-US" u="none" strike="noStrike" dirty="0" smtClean="0">
                <a:effectLst/>
              </a:rPr>
              <a:t>If gambling is being used as a coping mechanism or as a substitute for other </a:t>
            </a:r>
            <a:r>
              <a:rPr lang="en-US" u="none" strike="noStrike" dirty="0" err="1" smtClean="0">
                <a:effectLst/>
              </a:rPr>
              <a:t>behaviours</a:t>
            </a:r>
            <a:r>
              <a:rPr lang="en-US" u="none" strike="noStrike" dirty="0" smtClean="0">
                <a:effectLst/>
              </a:rPr>
              <a:t> such as substance use.</a:t>
            </a:r>
          </a:p>
          <a:p>
            <a:pPr marL="171450" lvl="0" indent="-171450">
              <a:buFont typeface="Arial"/>
              <a:buChar char="•"/>
            </a:pPr>
            <a:r>
              <a:rPr lang="en-US" u="none" strike="noStrike" dirty="0" smtClean="0">
                <a:effectLst/>
              </a:rPr>
              <a:t>If there are locations or situations that trigger their gambling.</a:t>
            </a:r>
          </a:p>
          <a:p>
            <a:pPr marL="171450" lvl="0" indent="-171450">
              <a:buFont typeface="Arial"/>
              <a:buChar char="•"/>
            </a:pPr>
            <a:r>
              <a:rPr lang="en-US" u="none" strike="noStrike" dirty="0" smtClean="0">
                <a:effectLst/>
              </a:rPr>
              <a:t>Why they are gambling</a:t>
            </a:r>
          </a:p>
          <a:p>
            <a:pPr marL="171450" lvl="0" indent="-171450">
              <a:buFont typeface="Arial"/>
              <a:buChar char="•"/>
            </a:pPr>
            <a:r>
              <a:rPr lang="en-US" u="none" strike="noStrike" dirty="0" smtClean="0">
                <a:effectLst/>
              </a:rPr>
              <a:t>If the people that they hang around with gamble and how that affects them</a:t>
            </a:r>
            <a:r>
              <a:rPr lang="en-US" sz="1200" u="none" strike="noStrike" kern="1200" dirty="0" smtClean="0">
                <a:solidFill>
                  <a:schemeClr val="tx1"/>
                </a:solidFill>
                <a:effectLst/>
                <a:latin typeface="Calibri" charset="0"/>
                <a:ea typeface="ＭＳ Ｐゴシック" charset="-128"/>
                <a:cs typeface="ＭＳ Ｐゴシック" charset="-128"/>
              </a:rPr>
              <a:t> </a:t>
            </a:r>
            <a:endParaRPr lang="en-US" u="none" strike="noStrike" dirty="0" smtClean="0">
              <a:effectLst/>
            </a:endParaRPr>
          </a:p>
          <a:p>
            <a:pPr marL="171450" lvl="0" indent="-171450">
              <a:buFont typeface="Arial"/>
              <a:buChar char="•"/>
            </a:pPr>
            <a:r>
              <a:rPr lang="en-US" u="none" strike="noStrike" dirty="0" smtClean="0">
                <a:effectLst/>
              </a:rPr>
              <a:t>If they are at higher risk when they get money</a:t>
            </a:r>
          </a:p>
          <a:p>
            <a:pPr marL="171450" lvl="0" indent="-171450">
              <a:buFont typeface="Arial"/>
              <a:buChar char="•"/>
            </a:pPr>
            <a:r>
              <a:rPr lang="en-US" u="none" strike="noStrike" dirty="0" smtClean="0">
                <a:effectLst/>
              </a:rPr>
              <a:t>The various support options available in the community </a:t>
            </a:r>
          </a:p>
          <a:p>
            <a:pPr marL="171450" lvl="0" indent="-171450">
              <a:buFont typeface="Arial"/>
              <a:buChar char="•"/>
            </a:pPr>
            <a:r>
              <a:rPr lang="en-US" u="none" strike="noStrike" dirty="0" smtClean="0">
                <a:effectLst/>
              </a:rPr>
              <a:t>Write down a list of things—including people and places—that makes the client want to gamble, and discuss ways the client can avoid them</a:t>
            </a:r>
          </a:p>
          <a:p>
            <a:pPr marL="171450" lvl="0" indent="-171450">
              <a:buFont typeface="Arial"/>
              <a:buChar char="•"/>
            </a:pPr>
            <a:r>
              <a:rPr lang="en-US" u="none" strike="noStrike" dirty="0" smtClean="0">
                <a:effectLst/>
              </a:rPr>
              <a:t>Make a list of activities that the client enjoys that they can do instead of gambling</a:t>
            </a:r>
          </a:p>
          <a:p>
            <a:pPr marL="171450" indent="-171450">
              <a:buFont typeface="Arial"/>
              <a:buChar char="•"/>
            </a:pPr>
            <a:r>
              <a:rPr lang="en-US" sz="1200" kern="1200" dirty="0" smtClean="0">
                <a:solidFill>
                  <a:schemeClr val="tx1"/>
                </a:solidFill>
                <a:effectLst/>
                <a:latin typeface="Calibri" charset="0"/>
                <a:ea typeface="ＭＳ Ｐゴシック" charset="-128"/>
                <a:cs typeface="ＭＳ Ｐゴシック" charset="-128"/>
              </a:rPr>
              <a:t>Make a list of reasons not to gamble that the client can refer to when they feel the urge to gamble</a:t>
            </a:r>
            <a:r>
              <a:rPr lang="en-US" dirty="0" smtClean="0">
                <a:effectLst/>
              </a:rPr>
              <a:t> </a:t>
            </a:r>
            <a:endParaRPr lang="en-US" dirty="0"/>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8EBFBD22-64E4-40AE-AD14-ED1FBE9CDD12}" type="slidenum">
              <a:rPr lang="en-US" altLang="en-US" smtClean="0">
                <a:latin typeface="Arial" panose="020B0604020202020204" pitchFamily="34" charset="0"/>
              </a:rPr>
              <a:pPr>
                <a:spcBef>
                  <a:spcPct val="0"/>
                </a:spcBef>
              </a:pPr>
              <a:t>26</a:t>
            </a:fld>
            <a:endParaRPr lang="en-US" altLang="en-US">
              <a:latin typeface="Arial" panose="020B0604020202020204" pitchFamily="34" charset="0"/>
            </a:endParaRPr>
          </a:p>
        </p:txBody>
      </p:sp>
    </p:spTree>
    <p:extLst>
      <p:ext uri="{BB962C8B-B14F-4D97-AF65-F5344CB8AC3E}">
        <p14:creationId xmlns:p14="http://schemas.microsoft.com/office/powerpoint/2010/main" val="1690352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Calibri" charset="0"/>
                <a:ea typeface="ＭＳ Ｐゴシック" charset="-128"/>
                <a:cs typeface="ＭＳ Ｐゴシック" charset="-128"/>
              </a:rPr>
              <a:t>Clients who feel they are able to moderate their gambling can adopt strategies that will reduce the risk of developing a gambling problem or reduce the harm they are experiencing from their gambling. These are often referred to as harm reduction or responsible gambling strategies. The purpose of these strategies is to ensure clients are gambling consciously by asking them to reflect on situations, thoughts, and environments that encourage gambling.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Ask clients to consider</a:t>
            </a:r>
            <a:r>
              <a:rPr lang="en-US" sz="1200" kern="1200" baseline="0" dirty="0" smtClean="0">
                <a:solidFill>
                  <a:schemeClr val="tx1"/>
                </a:solidFill>
                <a:effectLst/>
                <a:latin typeface="Calibri" charset="0"/>
                <a:ea typeface="ＭＳ Ｐゴシック" charset="-128"/>
                <a:cs typeface="ＭＳ Ｐゴシック" charset="-128"/>
              </a:rPr>
              <a:t> to</a:t>
            </a:r>
            <a:r>
              <a:rPr lang="en-US" sz="1200" kern="1200" dirty="0" smtClean="0">
                <a:solidFill>
                  <a:schemeClr val="tx1"/>
                </a:solidFill>
                <a:effectLst/>
                <a:latin typeface="Calibri" charset="0"/>
                <a:ea typeface="ＭＳ Ｐゴシック" charset="-128"/>
                <a:cs typeface="ＭＳ Ｐゴシック" charset="-128"/>
              </a:rPr>
              <a:t>:</a:t>
            </a:r>
          </a:p>
          <a:p>
            <a:pPr marL="171450" lvl="0" indent="-171450">
              <a:buFont typeface="Arial"/>
              <a:buChar char="•"/>
            </a:pPr>
            <a:r>
              <a:rPr lang="en-US" u="none" strike="noStrike" dirty="0" smtClean="0">
                <a:effectLst/>
              </a:rPr>
              <a:t>Gamble less often, or take breaks while gambling.</a:t>
            </a:r>
          </a:p>
          <a:p>
            <a:pPr marL="171450" lvl="0" indent="-171450">
              <a:buFont typeface="Arial"/>
              <a:buChar char="•"/>
            </a:pPr>
            <a:r>
              <a:rPr lang="en-US" u="none" strike="noStrike" dirty="0" smtClean="0">
                <a:effectLst/>
              </a:rPr>
              <a:t>Make a daily schedule and stick to it, eliminate large portions of free time during the day.</a:t>
            </a:r>
          </a:p>
          <a:p>
            <a:pPr marL="171450" lvl="0" indent="-171450">
              <a:buFont typeface="Arial"/>
              <a:buChar char="•"/>
            </a:pPr>
            <a:r>
              <a:rPr lang="en-US" u="none" strike="noStrike" dirty="0" smtClean="0">
                <a:effectLst/>
              </a:rPr>
              <a:t>Set time and money limits when gambling.</a:t>
            </a:r>
          </a:p>
          <a:p>
            <a:pPr marL="171450" lvl="0" indent="-171450">
              <a:buFont typeface="Arial"/>
              <a:buChar char="•"/>
            </a:pPr>
            <a:r>
              <a:rPr lang="en-US" u="none" strike="noStrike" dirty="0" smtClean="0">
                <a:effectLst/>
              </a:rPr>
              <a:t>Track their spending and set a budget.</a:t>
            </a:r>
          </a:p>
          <a:p>
            <a:pPr marL="171450" lvl="0" indent="-171450">
              <a:buFont typeface="Arial"/>
              <a:buChar char="•"/>
            </a:pPr>
            <a:r>
              <a:rPr lang="en-US" u="none" strike="noStrike" dirty="0" smtClean="0">
                <a:effectLst/>
              </a:rPr>
              <a:t>Only play specific games (avoiding games that cause them problems).</a:t>
            </a:r>
          </a:p>
          <a:p>
            <a:pPr marL="171450" lvl="0" indent="-171450">
              <a:buFont typeface="Arial"/>
              <a:buChar char="•"/>
            </a:pPr>
            <a:r>
              <a:rPr lang="en-US" u="none" strike="noStrike" dirty="0" smtClean="0">
                <a:effectLst/>
              </a:rPr>
              <a:t>Decide what they will do with any winnings (to prevent them from gambling them away).</a:t>
            </a:r>
          </a:p>
          <a:p>
            <a:pPr marL="171450" lvl="0" indent="-171450">
              <a:buFont typeface="Arial"/>
              <a:buChar char="•"/>
            </a:pPr>
            <a:r>
              <a:rPr lang="en-US" u="none" strike="noStrike" dirty="0" smtClean="0">
                <a:effectLst/>
              </a:rPr>
              <a:t>Pay for necessities before gambling.</a:t>
            </a:r>
          </a:p>
          <a:p>
            <a:pPr marL="171450" lvl="0" indent="-171450">
              <a:buFont typeface="Arial"/>
              <a:buChar char="•"/>
            </a:pPr>
            <a:r>
              <a:rPr lang="en-US" u="none" strike="noStrike" dirty="0" smtClean="0">
                <a:effectLst/>
              </a:rPr>
              <a:t>See gambling as entertainment and not as a way to make money.</a:t>
            </a:r>
          </a:p>
          <a:p>
            <a:pPr marL="171450" lvl="0" indent="-171450">
              <a:buFont typeface="Arial"/>
              <a:buChar char="•"/>
            </a:pPr>
            <a:r>
              <a:rPr lang="en-US" u="none" strike="noStrike" dirty="0" smtClean="0">
                <a:effectLst/>
              </a:rPr>
              <a:t>Refrain from gambling when drinking or using substances.</a:t>
            </a:r>
          </a:p>
          <a:p>
            <a:pPr marL="171450" lvl="0" indent="-171450">
              <a:buFont typeface="Arial"/>
              <a:buChar char="•"/>
            </a:pPr>
            <a:r>
              <a:rPr lang="en-US" u="none" strike="noStrike" dirty="0" smtClean="0">
                <a:effectLst/>
              </a:rPr>
              <a:t>Not gamble with borrowed money from friends or payday loans.</a:t>
            </a:r>
          </a:p>
          <a:p>
            <a:pPr marL="171450" lvl="0" indent="-171450">
              <a:buFont typeface="Arial"/>
              <a:buChar char="•"/>
            </a:pPr>
            <a:r>
              <a:rPr lang="en-US" u="none" strike="noStrike" dirty="0" smtClean="0">
                <a:effectLst/>
              </a:rPr>
              <a:t>Set times when they will not gamble (for example: when they feel sad).</a:t>
            </a:r>
          </a:p>
          <a:p>
            <a:pPr marL="171450" lvl="0" indent="-171450">
              <a:buFont typeface="Arial"/>
              <a:buChar char="•"/>
            </a:pPr>
            <a:r>
              <a:rPr lang="en-US" u="none" strike="noStrike" dirty="0" smtClean="0">
                <a:effectLst/>
              </a:rPr>
              <a:t>Purchase items at convenience stores only once a week to avoid exposing themselves to lottery and scratch ticket.</a:t>
            </a:r>
          </a:p>
          <a:p>
            <a:pPr marL="171450" lvl="0" indent="-171450">
              <a:buFont typeface="Arial"/>
              <a:buChar char="•"/>
            </a:pPr>
            <a:r>
              <a:rPr lang="en-US" u="none" strike="noStrike" dirty="0" smtClean="0">
                <a:effectLst/>
              </a:rPr>
              <a:t>If gambling online, using software programs that blocks or restrict access.</a:t>
            </a:r>
          </a:p>
          <a:p>
            <a:pPr marL="171450" indent="-171450">
              <a:buFont typeface="Arial"/>
              <a:buChar char="•"/>
            </a:pPr>
            <a:r>
              <a:rPr lang="en-US" sz="1200" kern="1200" dirty="0" smtClean="0">
                <a:solidFill>
                  <a:schemeClr val="tx1"/>
                </a:solidFill>
                <a:effectLst/>
                <a:latin typeface="Calibri" charset="0"/>
                <a:ea typeface="ＭＳ Ｐゴシック" charset="-128"/>
                <a:cs typeface="ＭＳ Ｐゴシック" charset="-128"/>
              </a:rPr>
              <a:t>Acknowledge that they will not win back past gambling losses.</a:t>
            </a:r>
            <a:r>
              <a:rPr lang="en-US" dirty="0" smtClean="0">
                <a:effectLst/>
              </a:rPr>
              <a:t> </a:t>
            </a:r>
            <a:endParaRPr lang="en-US" dirty="0"/>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FD5285BD-E30A-4BB8-B153-90EF88B693CE}" type="slidenum">
              <a:rPr lang="en-US" altLang="en-US" smtClean="0">
                <a:latin typeface="Arial" panose="020B0604020202020204" pitchFamily="34" charset="0"/>
              </a:rPr>
              <a:pPr>
                <a:spcBef>
                  <a:spcPct val="0"/>
                </a:spcBef>
              </a:pPr>
              <a:t>27</a:t>
            </a:fld>
            <a:endParaRPr lang="en-US" altLang="en-US">
              <a:latin typeface="Arial" panose="020B0604020202020204" pitchFamily="34" charset="0"/>
            </a:endParaRPr>
          </a:p>
        </p:txBody>
      </p:sp>
    </p:spTree>
    <p:extLst>
      <p:ext uri="{BB962C8B-B14F-4D97-AF65-F5344CB8AC3E}">
        <p14:creationId xmlns:p14="http://schemas.microsoft.com/office/powerpoint/2010/main" val="36194969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marL="0" indent="0">
              <a:buFont typeface="Arial"/>
              <a:buNone/>
            </a:pPr>
            <a:r>
              <a:rPr lang="en-US" sz="1200" kern="1200" dirty="0" smtClean="0">
                <a:solidFill>
                  <a:schemeClr val="tx1"/>
                </a:solidFill>
                <a:effectLst/>
                <a:latin typeface="Calibri" charset="0"/>
                <a:ea typeface="ＭＳ Ｐゴシック" charset="-128"/>
                <a:cs typeface="ＭＳ Ｐゴシック" charset="-128"/>
              </a:rPr>
              <a:t>Abstinence is for clients who have tried to limit their gambling unsuccessfully, or who feel their gambling is out of control. It is the client's choice to pursue this option.</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When interacting with a client who feels their gambling is out of control, you can:</a:t>
            </a:r>
          </a:p>
          <a:p>
            <a:pPr marL="171450" lvl="0" indent="-171450">
              <a:buFont typeface="Arial"/>
              <a:buChar char="•"/>
            </a:pPr>
            <a:r>
              <a:rPr lang="en-US" u="none" strike="noStrike" dirty="0" smtClean="0">
                <a:effectLst/>
              </a:rPr>
              <a:t>Help clients verbalize the negative impact of gambling - Spend time </a:t>
            </a:r>
            <a:r>
              <a:rPr lang="en-US" u="none" strike="noStrike" dirty="0" err="1" smtClean="0">
                <a:effectLst/>
              </a:rPr>
              <a:t>analysing</a:t>
            </a:r>
            <a:r>
              <a:rPr lang="en-US" u="none" strike="noStrike" dirty="0" smtClean="0">
                <a:effectLst/>
              </a:rPr>
              <a:t> the positive and negative impact of gambling and let the client draw their own conclusions.</a:t>
            </a:r>
            <a:br>
              <a:rPr lang="en-US" u="none" strike="noStrike" dirty="0" smtClean="0">
                <a:effectLst/>
              </a:rPr>
            </a:br>
            <a:endParaRPr lang="en-US" u="none" strike="noStrike" dirty="0" smtClean="0">
              <a:effectLst/>
            </a:endParaRPr>
          </a:p>
          <a:p>
            <a:pPr marL="171450" lvl="0" indent="-171450">
              <a:buFont typeface="Arial"/>
              <a:buChar char="•"/>
            </a:pPr>
            <a:r>
              <a:rPr lang="en-US" u="none" strike="noStrike" dirty="0" smtClean="0">
                <a:effectLst/>
              </a:rPr>
              <a:t>Explore ways your client can find hope and meaning - Clients experiencing poverty and homelessness may be enticed by the false hope that gambling provides. It’s important to help clients explore other sources of hope and meaning outside of gambling. </a:t>
            </a:r>
          </a:p>
          <a:p>
            <a:pPr lvl="0"/>
            <a:endParaRPr lang="en-US" u="none" strike="noStrike" dirty="0" smtClean="0">
              <a:effectLst/>
            </a:endParaRPr>
          </a:p>
          <a:p>
            <a:r>
              <a:rPr lang="en-US" sz="1200" kern="1200" dirty="0" smtClean="0">
                <a:solidFill>
                  <a:schemeClr val="tx1"/>
                </a:solidFill>
                <a:effectLst/>
                <a:latin typeface="Calibri" charset="0"/>
                <a:ea typeface="ＭＳ Ｐゴシック" charset="-128"/>
                <a:cs typeface="ＭＳ Ｐゴシック" charset="-128"/>
              </a:rPr>
              <a:t>Once a client expresses desire of abstinence you can do the following:</a:t>
            </a:r>
          </a:p>
          <a:p>
            <a:pPr marL="171450" lvl="0" indent="-171450">
              <a:buFont typeface="Arial"/>
              <a:buChar char="•"/>
            </a:pPr>
            <a:r>
              <a:rPr lang="en-US" u="none" strike="noStrike" dirty="0" smtClean="0">
                <a:effectLst/>
              </a:rPr>
              <a:t>Motivate them to be strong - If possible, encourage clients to draw inspiration from others who have had success overcoming their gambling concerns.</a:t>
            </a:r>
          </a:p>
          <a:p>
            <a:pPr marL="171450" indent="-171450">
              <a:buFont typeface="Arial"/>
              <a:buChar char="•"/>
            </a:pPr>
            <a:r>
              <a:rPr lang="en-US" sz="1200" kern="1200" dirty="0" smtClean="0">
                <a:solidFill>
                  <a:schemeClr val="tx1"/>
                </a:solidFill>
                <a:effectLst/>
                <a:latin typeface="Calibri" charset="0"/>
                <a:ea typeface="ＭＳ Ｐゴシック" charset="-128"/>
                <a:cs typeface="ＭＳ Ｐゴシック" charset="-128"/>
              </a:rPr>
              <a:t>Show compassion and understanding - It’s important to understand that relapse is not uncommon with either moderation goals or abstinence. Relapse, however, does not mean that a client cannot recover. It’s necessary to emphasize to your clients that relapse isn’t a sign of failure and that gambling problems take time to change. The most significant thing is that you continue to offer assistance and support through any relapse. </a:t>
            </a:r>
            <a:endParaRPr lang="en-US" altLang="en-US" dirty="0">
              <a:latin typeface="Calibri" panose="020F0502020204030204" pitchFamily="34" charset="0"/>
              <a:ea typeface="ＭＳ Ｐゴシック" panose="020B0600070205080204" pitchFamily="34" charset="-128"/>
            </a:endParaRPr>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FD5285BD-E30A-4BB8-B153-90EF88B693CE}" type="slidenum">
              <a:rPr lang="en-US" altLang="en-US" smtClean="0">
                <a:latin typeface="Arial" panose="020B0604020202020204" pitchFamily="34" charset="0"/>
              </a:rPr>
              <a:pPr>
                <a:spcBef>
                  <a:spcPct val="0"/>
                </a:spcBef>
              </a:pPr>
              <a:t>28</a:t>
            </a:fld>
            <a:endParaRPr lang="en-US" altLang="en-US">
              <a:latin typeface="Arial" panose="020B0604020202020204" pitchFamily="34" charset="0"/>
            </a:endParaRPr>
          </a:p>
        </p:txBody>
      </p:sp>
    </p:spTree>
    <p:extLst>
      <p:ext uri="{BB962C8B-B14F-4D97-AF65-F5344CB8AC3E}">
        <p14:creationId xmlns:p14="http://schemas.microsoft.com/office/powerpoint/2010/main" val="14445166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dirty="0" smtClean="0">
                <a:solidFill>
                  <a:schemeClr val="tx1"/>
                </a:solidFill>
                <a:effectLst/>
                <a:latin typeface="Calibri" charset="0"/>
                <a:ea typeface="ＭＳ Ｐゴシック" charset="-128"/>
                <a:cs typeface="ＭＳ Ｐゴシック" charset="-128"/>
              </a:rPr>
              <a:t>Self-Monitoring Gambling or Urges to Gamble and Avoiding Relapse worksheets are both useful ways for clients to understand and control their gambling behavior. These tools provide an opportunity for clients to reflect on their gambling urges as they happen and come up with strategies to avoid relapse that can be shared and discussed with case workers. </a:t>
            </a:r>
            <a:endParaRPr lang="en-US" altLang="en-US" dirty="0">
              <a:latin typeface="Calibri" panose="020F0502020204030204" pitchFamily="34" charset="0"/>
              <a:ea typeface="ＭＳ Ｐゴシック" panose="020B0600070205080204" pitchFamily="34" charset="-128"/>
            </a:endParaRPr>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EE1E5A60-6B79-4662-A948-4D0E75893B76}" type="slidenum">
              <a:rPr lang="en-US" altLang="en-US" smtClean="0">
                <a:latin typeface="Arial" panose="020B0604020202020204" pitchFamily="34" charset="0"/>
              </a:rPr>
              <a:pPr>
                <a:spcBef>
                  <a:spcPct val="0"/>
                </a:spcBef>
              </a:pPr>
              <a:t>29</a:t>
            </a:fld>
            <a:endParaRPr lang="en-US" altLang="en-US">
              <a:latin typeface="Arial" panose="020B0604020202020204" pitchFamily="34" charset="0"/>
            </a:endParaRPr>
          </a:p>
        </p:txBody>
      </p:sp>
    </p:spTree>
    <p:extLst>
      <p:ext uri="{BB962C8B-B14F-4D97-AF65-F5344CB8AC3E}">
        <p14:creationId xmlns:p14="http://schemas.microsoft.com/office/powerpoint/2010/main" val="40612969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dirty="0" smtClean="0">
                <a:solidFill>
                  <a:schemeClr val="tx1"/>
                </a:solidFill>
                <a:effectLst/>
                <a:latin typeface="Calibri" charset="0"/>
                <a:ea typeface="ＭＳ Ｐゴシック" charset="-128"/>
                <a:cs typeface="ＭＳ Ｐゴシック" charset="-128"/>
              </a:rPr>
              <a:t>Some common forms of treatment for problem gambling include:</a:t>
            </a:r>
          </a:p>
          <a:p>
            <a:pPr marL="171450" lvl="0" indent="-171450">
              <a:buFont typeface="Arial"/>
              <a:buChar char="•"/>
            </a:pPr>
            <a:r>
              <a:rPr lang="en-US" u="none" strike="noStrike" dirty="0" smtClean="0">
                <a:effectLst/>
              </a:rPr>
              <a:t>Psychosocial Treatments and Therapies.</a:t>
            </a:r>
          </a:p>
          <a:p>
            <a:pPr marL="171450" lvl="0" indent="-171450">
              <a:buFont typeface="Arial"/>
              <a:buChar char="•"/>
            </a:pPr>
            <a:r>
              <a:rPr lang="en-US" u="none" strike="noStrike" dirty="0" smtClean="0">
                <a:effectLst/>
              </a:rPr>
              <a:t>Mutual Aid.</a:t>
            </a:r>
          </a:p>
          <a:p>
            <a:pPr marL="171450" lvl="0" indent="-171450">
              <a:buFont typeface="Arial"/>
              <a:buChar char="•"/>
            </a:pPr>
            <a:r>
              <a:rPr lang="en-US" u="none" strike="noStrike" dirty="0" smtClean="0">
                <a:effectLst/>
              </a:rPr>
              <a:t>Pharmacological Treatment.</a:t>
            </a:r>
          </a:p>
          <a:p>
            <a:r>
              <a:rPr lang="en-US" sz="1200" kern="1200" dirty="0" smtClean="0">
                <a:solidFill>
                  <a:schemeClr val="tx1"/>
                </a:solidFill>
                <a:effectLst/>
                <a:latin typeface="Calibri" charset="0"/>
                <a:ea typeface="ＭＳ Ｐゴシック" charset="-128"/>
                <a:cs typeface="ＭＳ Ｐゴシック" charset="-128"/>
              </a:rPr>
              <a:t>Problem gambling treatment services are available throughout Canada. For a list of locations go to the Ontario Problem Gambling Helpline (number and website listed at the end of the module).</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Assessment for problem gambling is important and should be done early, as treatment outcomes may differ depending on the severity of the problem gambling.</a:t>
            </a:r>
            <a:br>
              <a:rPr lang="en-US" sz="1200" kern="1200" dirty="0" smtClean="0">
                <a:solidFill>
                  <a:schemeClr val="tx1"/>
                </a:solidFill>
                <a:effectLst/>
                <a:latin typeface="Calibri" charset="0"/>
                <a:ea typeface="ＭＳ Ｐゴシック" charset="-128"/>
                <a:cs typeface="ＭＳ Ｐゴシック" charset="-128"/>
              </a:rPr>
            </a:br>
            <a:endParaRPr lang="en-US" sz="1200" kern="1200" dirty="0" smtClean="0">
              <a:solidFill>
                <a:schemeClr val="tx1"/>
              </a:solidFill>
              <a:effectLst/>
              <a:latin typeface="Calibri" charset="0"/>
              <a:ea typeface="ＭＳ Ｐゴシック" charset="-128"/>
              <a:cs typeface="ＭＳ Ｐゴシック" charset="-128"/>
            </a:endParaRPr>
          </a:p>
          <a:p>
            <a:r>
              <a:rPr lang="en-US" sz="1200" kern="1200" dirty="0" smtClean="0">
                <a:solidFill>
                  <a:schemeClr val="tx1"/>
                </a:solidFill>
                <a:effectLst/>
                <a:latin typeface="Calibri" charset="0"/>
                <a:ea typeface="ＭＳ Ｐゴシック" charset="-128"/>
                <a:cs typeface="ＭＳ Ｐゴシック" charset="-128"/>
              </a:rPr>
              <a:t>No single approach has proven to be most effective in treating problem gambling. Individual factors may play a role in treatment success and recovery. A good rapport between client and therapist is a strong predictor of treatment success.</a:t>
            </a:r>
            <a:br>
              <a:rPr lang="en-US" sz="1200" kern="1200" dirty="0" smtClean="0">
                <a:solidFill>
                  <a:schemeClr val="tx1"/>
                </a:solidFill>
                <a:effectLst/>
                <a:latin typeface="Calibri" charset="0"/>
                <a:ea typeface="ＭＳ Ｐゴシック" charset="-128"/>
                <a:cs typeface="ＭＳ Ｐゴシック" charset="-128"/>
              </a:rPr>
            </a:br>
            <a:r>
              <a:rPr lang="en-US" sz="1200" kern="1200" dirty="0" smtClean="0">
                <a:solidFill>
                  <a:schemeClr val="tx1"/>
                </a:solidFill>
                <a:effectLst/>
                <a:latin typeface="Calibri" charset="0"/>
                <a:ea typeface="ＭＳ Ｐゴシック" charset="-128"/>
                <a:cs typeface="ＭＳ Ｐゴシック" charset="-128"/>
              </a:rPr>
              <a:t/>
            </a:r>
            <a:br>
              <a:rPr lang="en-US" sz="1200" kern="1200" dirty="0" smtClean="0">
                <a:solidFill>
                  <a:schemeClr val="tx1"/>
                </a:solidFill>
                <a:effectLst/>
                <a:latin typeface="Calibri" charset="0"/>
                <a:ea typeface="ＭＳ Ｐゴシック" charset="-128"/>
                <a:cs typeface="ＭＳ Ｐゴシック" charset="-128"/>
              </a:rPr>
            </a:br>
            <a:r>
              <a:rPr lang="en-US" sz="1200" i="1" kern="1200" dirty="0" smtClean="0">
                <a:solidFill>
                  <a:schemeClr val="tx1"/>
                </a:solidFill>
                <a:effectLst/>
                <a:latin typeface="Calibri" charset="0"/>
                <a:ea typeface="ＭＳ Ｐゴシック" charset="-128"/>
                <a:cs typeface="ＭＳ Ｐゴシック" charset="-128"/>
              </a:rPr>
              <a:t>From: Prevention and treatment of problem gambling among older adults: a scoping review</a:t>
            </a:r>
            <a:br>
              <a:rPr lang="en-US" sz="1200" i="1" kern="1200" dirty="0" smtClean="0">
                <a:solidFill>
                  <a:schemeClr val="tx1"/>
                </a:solidFill>
                <a:effectLst/>
                <a:latin typeface="Calibri" charset="0"/>
                <a:ea typeface="ＭＳ Ｐゴシック" charset="-128"/>
                <a:cs typeface="ＭＳ Ｐゴシック" charset="-128"/>
              </a:rPr>
            </a:br>
            <a:r>
              <a:rPr lang="en-US" sz="1200" i="1" kern="1200" dirty="0" smtClean="0">
                <a:solidFill>
                  <a:schemeClr val="tx1"/>
                </a:solidFill>
                <a:effectLst/>
                <a:latin typeface="Calibri" charset="0"/>
                <a:ea typeface="ＭＳ Ｐゴシック" charset="-128"/>
                <a:cs typeface="ＭＳ Ｐゴシック" charset="-128"/>
              </a:rPr>
              <a:t>Psychosocial Treatments and Therapies encompass... </a:t>
            </a:r>
            <a:br>
              <a:rPr lang="en-US" sz="1200" i="1" kern="1200" dirty="0" smtClean="0">
                <a:solidFill>
                  <a:schemeClr val="tx1"/>
                </a:solidFill>
                <a:effectLst/>
                <a:latin typeface="Calibri" charset="0"/>
                <a:ea typeface="ＭＳ Ｐゴシック" charset="-128"/>
                <a:cs typeface="ＭＳ Ｐゴシック" charset="-128"/>
              </a:rPr>
            </a:br>
            <a:r>
              <a:rPr lang="en-US" sz="1200" i="1" kern="1200" dirty="0" smtClean="0">
                <a:solidFill>
                  <a:schemeClr val="tx1"/>
                </a:solidFill>
                <a:effectLst/>
                <a:latin typeface="Calibri" charset="0"/>
                <a:ea typeface="ＭＳ Ｐゴシック" charset="-128"/>
                <a:cs typeface="ＭＳ Ｐゴシック" charset="-128"/>
              </a:rPr>
              <a:t>Cognitive </a:t>
            </a:r>
            <a:r>
              <a:rPr lang="en-US" sz="1200" i="1" kern="1200" dirty="0" err="1" smtClean="0">
                <a:solidFill>
                  <a:schemeClr val="tx1"/>
                </a:solidFill>
                <a:effectLst/>
                <a:latin typeface="Calibri" charset="0"/>
                <a:ea typeface="ＭＳ Ｐゴシック" charset="-128"/>
                <a:cs typeface="ＭＳ Ｐゴシック" charset="-128"/>
              </a:rPr>
              <a:t>behavioural</a:t>
            </a:r>
            <a:r>
              <a:rPr lang="en-US" sz="1200" i="1" kern="1200" dirty="0" smtClean="0">
                <a:solidFill>
                  <a:schemeClr val="tx1"/>
                </a:solidFill>
                <a:effectLst/>
                <a:latin typeface="Calibri" charset="0"/>
                <a:ea typeface="ＭＳ Ｐゴシック" charset="-128"/>
                <a:cs typeface="ＭＳ Ｐゴシック" charset="-128"/>
              </a:rPr>
              <a:t> therapy: CBT is a practical, short-term form of psychotherapy. It helps people to develop skills and strategies for becoming and staying healthy. Cognitive </a:t>
            </a:r>
            <a:r>
              <a:rPr lang="en-US" sz="1200" i="1" kern="1200" dirty="0" err="1" smtClean="0">
                <a:solidFill>
                  <a:schemeClr val="tx1"/>
                </a:solidFill>
                <a:effectLst/>
                <a:latin typeface="Calibri" charset="0"/>
                <a:ea typeface="ＭＳ Ｐゴシック" charset="-128"/>
                <a:cs typeface="ＭＳ Ｐゴシック" charset="-128"/>
              </a:rPr>
              <a:t>behavioural</a:t>
            </a:r>
            <a:r>
              <a:rPr lang="en-US" sz="1200" i="1" kern="1200" dirty="0" smtClean="0">
                <a:solidFill>
                  <a:schemeClr val="tx1"/>
                </a:solidFill>
                <a:effectLst/>
                <a:latin typeface="Calibri" charset="0"/>
                <a:ea typeface="ＭＳ Ｐゴシック" charset="-128"/>
                <a:cs typeface="ＭＳ Ｐゴシック" charset="-128"/>
              </a:rPr>
              <a:t> treatments for problem gambling have considerable support for their effectiveness.</a:t>
            </a:r>
            <a:endParaRPr lang="en-US" sz="1200" kern="1200" dirty="0" smtClean="0">
              <a:solidFill>
                <a:schemeClr val="tx1"/>
              </a:solidFill>
              <a:effectLst/>
              <a:latin typeface="Calibri" charset="0"/>
              <a:ea typeface="ＭＳ Ｐゴシック" charset="-128"/>
              <a:cs typeface="ＭＳ Ｐゴシック" charset="-128"/>
            </a:endParaRPr>
          </a:p>
          <a:p>
            <a:r>
              <a:rPr lang="en-US" sz="1200" i="1" kern="1200" dirty="0" smtClean="0">
                <a:solidFill>
                  <a:schemeClr val="tx1"/>
                </a:solidFill>
                <a:effectLst/>
                <a:latin typeface="Calibri" charset="0"/>
                <a:ea typeface="ＭＳ Ｐゴシック" charset="-128"/>
                <a:cs typeface="ＭＳ Ｐゴシック" charset="-128"/>
              </a:rPr>
              <a:t/>
            </a:r>
            <a:br>
              <a:rPr lang="en-US" sz="1200" i="1" kern="1200" dirty="0" smtClean="0">
                <a:solidFill>
                  <a:schemeClr val="tx1"/>
                </a:solidFill>
                <a:effectLst/>
                <a:latin typeface="Calibri" charset="0"/>
                <a:ea typeface="ＭＳ Ｐゴシック" charset="-128"/>
                <a:cs typeface="ＭＳ Ｐゴシック" charset="-128"/>
              </a:rPr>
            </a:br>
            <a:r>
              <a:rPr lang="en-US" sz="1200" i="1" kern="1200" dirty="0" smtClean="0">
                <a:solidFill>
                  <a:schemeClr val="tx1"/>
                </a:solidFill>
                <a:effectLst/>
                <a:latin typeface="Calibri" charset="0"/>
                <a:ea typeface="ＭＳ Ｐゴシック" charset="-128"/>
                <a:cs typeface="ＭＳ Ｐゴシック" charset="-128"/>
              </a:rPr>
              <a:t>Mindfulness, Motivational Interviewing (MI) and Exercise: Mindfulness-based interventions expand upon the CBT tradition by incorporating approaches to the mind and body within a cognitive-</a:t>
            </a:r>
            <a:r>
              <a:rPr lang="en-US" sz="1200" i="1" kern="1200" dirty="0" err="1" smtClean="0">
                <a:solidFill>
                  <a:schemeClr val="tx1"/>
                </a:solidFill>
                <a:effectLst/>
                <a:latin typeface="Calibri" charset="0"/>
                <a:ea typeface="ＭＳ Ｐゴシック" charset="-128"/>
                <a:cs typeface="ＭＳ Ｐゴシック" charset="-128"/>
              </a:rPr>
              <a:t>behavioural</a:t>
            </a:r>
            <a:r>
              <a:rPr lang="en-US" sz="1200" i="1" kern="1200" dirty="0" smtClean="0">
                <a:solidFill>
                  <a:schemeClr val="tx1"/>
                </a:solidFill>
                <a:effectLst/>
                <a:latin typeface="Calibri" charset="0"/>
                <a:ea typeface="ＭＳ Ｐゴシック" charset="-128"/>
                <a:cs typeface="ＭＳ Ｐゴシック" charset="-128"/>
              </a:rPr>
              <a:t> framework. Counseling using motivational techniques has the possibility of inducing better treatment engagement. Physical exercise, which is associated with both mindfulness and motivation, can lead to decreases in craving, depression and anxiety.</a:t>
            </a:r>
            <a:endParaRPr lang="en-US" sz="1200" kern="1200" dirty="0" smtClean="0">
              <a:solidFill>
                <a:schemeClr val="tx1"/>
              </a:solidFill>
              <a:effectLst/>
              <a:latin typeface="Calibri" charset="0"/>
              <a:ea typeface="ＭＳ Ｐゴシック" charset="-128"/>
              <a:cs typeface="ＭＳ Ｐゴシック" charset="-128"/>
            </a:endParaRPr>
          </a:p>
          <a:p>
            <a:r>
              <a:rPr lang="en-US" sz="1200" i="1" kern="1200" dirty="0" smtClean="0">
                <a:solidFill>
                  <a:schemeClr val="tx1"/>
                </a:solidFill>
                <a:effectLst/>
                <a:latin typeface="Calibri" charset="0"/>
                <a:ea typeface="ＭＳ Ｐゴシック" charset="-128"/>
                <a:cs typeface="ＭＳ Ｐゴシック" charset="-128"/>
              </a:rPr>
              <a:t/>
            </a:r>
            <a:br>
              <a:rPr lang="en-US" sz="1200" i="1" kern="1200" dirty="0" smtClean="0">
                <a:solidFill>
                  <a:schemeClr val="tx1"/>
                </a:solidFill>
                <a:effectLst/>
                <a:latin typeface="Calibri" charset="0"/>
                <a:ea typeface="ＭＳ Ｐゴシック" charset="-128"/>
                <a:cs typeface="ＭＳ Ｐゴシック" charset="-128"/>
              </a:rPr>
            </a:br>
            <a:r>
              <a:rPr lang="en-US" sz="1200" i="1" kern="1200" dirty="0" smtClean="0">
                <a:solidFill>
                  <a:schemeClr val="tx1"/>
                </a:solidFill>
                <a:effectLst/>
                <a:latin typeface="Calibri" charset="0"/>
                <a:ea typeface="ＭＳ Ｐゴシック" charset="-128"/>
                <a:cs typeface="ＭＳ Ｐゴシック" charset="-128"/>
              </a:rPr>
              <a:t>Treatment that Integrates Support from Family and Loved Ones: If your client is in a relationship, it is important to understand that gambling concerns may be a component of that relationship, and that recovery will require the involvement of both partners. Interventions may include psycho-education, accessing community resources, </a:t>
            </a:r>
            <a:r>
              <a:rPr lang="en-US" sz="1200" i="1" kern="1200" dirty="0" err="1" smtClean="0">
                <a:solidFill>
                  <a:schemeClr val="tx1"/>
                </a:solidFill>
                <a:effectLst/>
                <a:latin typeface="Calibri" charset="0"/>
                <a:ea typeface="ＭＳ Ｐゴシック" charset="-128"/>
                <a:cs typeface="ＭＳ Ｐゴシック" charset="-128"/>
              </a:rPr>
              <a:t>counselling</a:t>
            </a:r>
            <a:r>
              <a:rPr lang="en-US" sz="1200" i="1" kern="1200" dirty="0" smtClean="0">
                <a:solidFill>
                  <a:schemeClr val="tx1"/>
                </a:solidFill>
                <a:effectLst/>
                <a:latin typeface="Calibri" charset="0"/>
                <a:ea typeface="ＭＳ Ｐゴシック" charset="-128"/>
                <a:cs typeface="ＭＳ Ｐゴシック" charset="-128"/>
              </a:rPr>
              <a:t> services and family member involvement. Individuals, particularly older adults, may see gambling as a social activity that allows them to spend time with others. Social support may bolster treatment and enhance recovery from PG.</a:t>
            </a:r>
            <a:endParaRPr lang="en-US" sz="1200" kern="1200" dirty="0" smtClean="0">
              <a:solidFill>
                <a:schemeClr val="tx1"/>
              </a:solidFill>
              <a:effectLst/>
              <a:latin typeface="Calibri" charset="0"/>
              <a:ea typeface="ＭＳ Ｐゴシック" charset="-128"/>
              <a:cs typeface="ＭＳ Ｐゴシック" charset="-128"/>
            </a:endParaRPr>
          </a:p>
          <a:p>
            <a:r>
              <a:rPr lang="en-US" sz="1200" i="1" kern="1200" dirty="0" smtClean="0">
                <a:solidFill>
                  <a:schemeClr val="tx1"/>
                </a:solidFill>
                <a:effectLst/>
                <a:latin typeface="Calibri" charset="0"/>
                <a:ea typeface="ＭＳ Ｐゴシック" charset="-128"/>
                <a:cs typeface="ＭＳ Ｐゴシック" charset="-128"/>
              </a:rPr>
              <a:t/>
            </a:r>
            <a:br>
              <a:rPr lang="en-US" sz="1200" i="1" kern="1200" dirty="0" smtClean="0">
                <a:solidFill>
                  <a:schemeClr val="tx1"/>
                </a:solidFill>
                <a:effectLst/>
                <a:latin typeface="Calibri" charset="0"/>
                <a:ea typeface="ＭＳ Ｐゴシック" charset="-128"/>
                <a:cs typeface="ＭＳ Ｐゴシック" charset="-128"/>
              </a:rPr>
            </a:br>
            <a:r>
              <a:rPr lang="en-US" sz="1200" i="1" kern="1200" dirty="0" smtClean="0">
                <a:solidFill>
                  <a:schemeClr val="tx1"/>
                </a:solidFill>
                <a:effectLst/>
                <a:latin typeface="Calibri" charset="0"/>
                <a:ea typeface="ＭＳ Ｐゴシック" charset="-128"/>
                <a:cs typeface="ＭＳ Ｐゴシック" charset="-128"/>
              </a:rPr>
              <a:t>Group Therapy: Given that many individuals with gambling concerns report feelings of loneliness, group based therapy may substitute for the social interaction that they experience while gambling. </a:t>
            </a:r>
            <a:endParaRPr lang="en-US" sz="1200" kern="1200" dirty="0" smtClean="0">
              <a:solidFill>
                <a:schemeClr val="tx1"/>
              </a:solidFill>
              <a:effectLst/>
              <a:latin typeface="Calibri" charset="0"/>
              <a:ea typeface="ＭＳ Ｐゴシック" charset="-128"/>
              <a:cs typeface="ＭＳ Ｐゴシック" charset="-128"/>
            </a:endParaRPr>
          </a:p>
          <a:p>
            <a:r>
              <a:rPr lang="en-US" sz="1200" i="1" kern="1200" dirty="0" smtClean="0">
                <a:solidFill>
                  <a:schemeClr val="tx1"/>
                </a:solidFill>
                <a:effectLst/>
                <a:latin typeface="Calibri" charset="0"/>
                <a:ea typeface="ＭＳ Ｐゴシック" charset="-128"/>
                <a:cs typeface="ＭＳ Ｐゴシック" charset="-128"/>
              </a:rPr>
              <a:t/>
            </a:r>
            <a:br>
              <a:rPr lang="en-US" sz="1200" i="1" kern="1200" dirty="0" smtClean="0">
                <a:solidFill>
                  <a:schemeClr val="tx1"/>
                </a:solidFill>
                <a:effectLst/>
                <a:latin typeface="Calibri" charset="0"/>
                <a:ea typeface="ＭＳ Ｐゴシック" charset="-128"/>
                <a:cs typeface="ＭＳ Ｐゴシック" charset="-128"/>
              </a:rPr>
            </a:br>
            <a:r>
              <a:rPr lang="en-US" sz="1200" i="1" kern="1200" dirty="0" smtClean="0">
                <a:solidFill>
                  <a:schemeClr val="tx1"/>
                </a:solidFill>
                <a:effectLst/>
                <a:latin typeface="Calibri" charset="0"/>
                <a:ea typeface="ＭＳ Ｐゴシック" charset="-128"/>
                <a:cs typeface="ＭＳ Ｐゴシック" charset="-128"/>
              </a:rPr>
              <a:t>Online Treatment Options: Can include </a:t>
            </a:r>
            <a:r>
              <a:rPr lang="en-US" sz="1200" i="1" kern="1200" dirty="0" err="1" smtClean="0">
                <a:solidFill>
                  <a:schemeClr val="tx1"/>
                </a:solidFill>
                <a:effectLst/>
                <a:latin typeface="Calibri" charset="0"/>
                <a:ea typeface="ＭＳ Ｐゴシック" charset="-128"/>
                <a:cs typeface="ＭＳ Ｐゴシック" charset="-128"/>
              </a:rPr>
              <a:t>Gamaid</a:t>
            </a:r>
            <a:r>
              <a:rPr lang="en-US" sz="1200" i="1" kern="1200" dirty="0" smtClean="0">
                <a:solidFill>
                  <a:schemeClr val="tx1"/>
                </a:solidFill>
                <a:effectLst/>
                <a:latin typeface="Calibri" charset="0"/>
                <a:ea typeface="ＭＳ Ｐゴシック" charset="-128"/>
                <a:cs typeface="ＭＳ Ｐゴシック" charset="-128"/>
              </a:rPr>
              <a:t>, </a:t>
            </a:r>
            <a:r>
              <a:rPr lang="en-US" sz="1200" i="1" kern="1200" dirty="0" err="1" smtClean="0">
                <a:solidFill>
                  <a:schemeClr val="tx1"/>
                </a:solidFill>
                <a:effectLst/>
                <a:latin typeface="Calibri" charset="0"/>
                <a:ea typeface="ＭＳ Ｐゴシック" charset="-128"/>
                <a:cs typeface="ＭＳ Ｐゴシック" charset="-128"/>
              </a:rPr>
              <a:t>Telehealth</a:t>
            </a:r>
            <a:r>
              <a:rPr lang="en-US" sz="1200" i="1" kern="1200" dirty="0" smtClean="0">
                <a:solidFill>
                  <a:schemeClr val="tx1"/>
                </a:solidFill>
                <a:effectLst/>
                <a:latin typeface="Calibri" charset="0"/>
                <a:ea typeface="ＭＳ Ｐゴシック" charset="-128"/>
                <a:cs typeface="ＭＳ Ｐゴシック" charset="-128"/>
              </a:rPr>
              <a:t>, and online CBT interventions. Advantages to online treatment options include convenience particularly for those with mobility concerns, affordability, and the ability to avoid shame and embarrassment.</a:t>
            </a:r>
            <a:endParaRPr lang="en-US" sz="1200" kern="1200" dirty="0" smtClean="0">
              <a:solidFill>
                <a:schemeClr val="tx1"/>
              </a:solidFill>
              <a:effectLst/>
              <a:latin typeface="Calibri" charset="0"/>
              <a:ea typeface="ＭＳ Ｐゴシック" charset="-128"/>
              <a:cs typeface="ＭＳ Ｐゴシック" charset="-128"/>
            </a:endParaRPr>
          </a:p>
          <a:p>
            <a:r>
              <a:rPr lang="en-US" sz="1200" i="1" kern="1200" dirty="0" smtClean="0">
                <a:solidFill>
                  <a:schemeClr val="tx1"/>
                </a:solidFill>
                <a:effectLst/>
                <a:latin typeface="Calibri" charset="0"/>
                <a:ea typeface="ＭＳ Ｐゴシック" charset="-128"/>
                <a:cs typeface="ＭＳ Ｐゴシック" charset="-128"/>
              </a:rPr>
              <a:t/>
            </a:r>
            <a:br>
              <a:rPr lang="en-US" sz="1200" i="1" kern="1200" dirty="0" smtClean="0">
                <a:solidFill>
                  <a:schemeClr val="tx1"/>
                </a:solidFill>
                <a:effectLst/>
                <a:latin typeface="Calibri" charset="0"/>
                <a:ea typeface="ＭＳ Ｐゴシック" charset="-128"/>
                <a:cs typeface="ＭＳ Ｐゴシック" charset="-128"/>
              </a:rPr>
            </a:br>
            <a:r>
              <a:rPr lang="en-US" sz="1200" i="1" kern="1200" dirty="0" smtClean="0">
                <a:solidFill>
                  <a:schemeClr val="tx1"/>
                </a:solidFill>
                <a:effectLst/>
                <a:latin typeface="Calibri" charset="0"/>
                <a:ea typeface="ＭＳ Ｐゴシック" charset="-128"/>
                <a:cs typeface="ＭＳ Ｐゴシック" charset="-128"/>
              </a:rPr>
              <a:t>Mutual Aid</a:t>
            </a:r>
            <a:br>
              <a:rPr lang="en-US" sz="1200" i="1" kern="1200" dirty="0" smtClean="0">
                <a:solidFill>
                  <a:schemeClr val="tx1"/>
                </a:solidFill>
                <a:effectLst/>
                <a:latin typeface="Calibri" charset="0"/>
                <a:ea typeface="ＭＳ Ｐゴシック" charset="-128"/>
                <a:cs typeface="ＭＳ Ｐゴシック" charset="-128"/>
              </a:rPr>
            </a:br>
            <a:r>
              <a:rPr lang="en-US" sz="1200" i="1" kern="1200" dirty="0" smtClean="0">
                <a:solidFill>
                  <a:schemeClr val="tx1"/>
                </a:solidFill>
                <a:effectLst/>
                <a:latin typeface="Calibri" charset="0"/>
                <a:ea typeface="ＭＳ Ｐゴシック" charset="-128"/>
                <a:cs typeface="ＭＳ Ｐゴシック" charset="-128"/>
              </a:rPr>
              <a:t>Mutual aid based therapy for gambling problems is typically rooted in Gamblers Anonymous (GA) and other 12 Step treatment programs. Attendance and social support within these groups were the best predictors of achieving abstinence. Research has suggested that GA may be more effective in combination with other treatment modalities.</a:t>
            </a:r>
            <a:br>
              <a:rPr lang="en-US" sz="1200" i="1" kern="1200" dirty="0" smtClean="0">
                <a:solidFill>
                  <a:schemeClr val="tx1"/>
                </a:solidFill>
                <a:effectLst/>
                <a:latin typeface="Calibri" charset="0"/>
                <a:ea typeface="ＭＳ Ｐゴシック" charset="-128"/>
                <a:cs typeface="ＭＳ Ｐゴシック" charset="-128"/>
              </a:rPr>
            </a:br>
            <a:r>
              <a:rPr lang="en-US" sz="1200" i="1" kern="1200" dirty="0" smtClean="0">
                <a:solidFill>
                  <a:schemeClr val="tx1"/>
                </a:solidFill>
                <a:effectLst/>
                <a:latin typeface="Calibri" charset="0"/>
                <a:ea typeface="ＭＳ Ｐゴシック" charset="-128"/>
                <a:cs typeface="ＭＳ Ｐゴシック" charset="-128"/>
              </a:rPr>
              <a:t>(Gamblers Anonymous is a mutual-aid group, similar in principles and philosophy to Alcoholics Anonymous, following a disease model of addiction with lifelong total abstinence needed for recovery from "Compulsive Gambling". It offers support to people affected by gambling problems. GA's belief is that "compulsive gamblers" have a progressive illness, which can be arrested, but never cured.)</a:t>
            </a:r>
            <a:endParaRPr lang="en-US" sz="1200" kern="1200" dirty="0" smtClean="0">
              <a:solidFill>
                <a:schemeClr val="tx1"/>
              </a:solidFill>
              <a:effectLst/>
              <a:latin typeface="Calibri" charset="0"/>
              <a:ea typeface="ＭＳ Ｐゴシック" charset="-128"/>
              <a:cs typeface="ＭＳ Ｐゴシック" charset="-128"/>
            </a:endParaRPr>
          </a:p>
          <a:p>
            <a:r>
              <a:rPr lang="en-US" sz="1200" i="1" kern="1200" dirty="0" smtClean="0">
                <a:solidFill>
                  <a:schemeClr val="tx1"/>
                </a:solidFill>
                <a:effectLst/>
                <a:latin typeface="Calibri" charset="0"/>
                <a:ea typeface="ＭＳ Ｐゴシック" charset="-128"/>
                <a:cs typeface="ＭＳ Ｐゴシック" charset="-128"/>
              </a:rPr>
              <a:t/>
            </a:r>
            <a:br>
              <a:rPr lang="en-US" sz="1200" i="1" kern="1200" dirty="0" smtClean="0">
                <a:solidFill>
                  <a:schemeClr val="tx1"/>
                </a:solidFill>
                <a:effectLst/>
                <a:latin typeface="Calibri" charset="0"/>
                <a:ea typeface="ＭＳ Ｐゴシック" charset="-128"/>
                <a:cs typeface="ＭＳ Ｐゴシック" charset="-128"/>
              </a:rPr>
            </a:br>
            <a:r>
              <a:rPr lang="en-US" sz="1200" i="1" kern="1200" dirty="0" smtClean="0">
                <a:solidFill>
                  <a:schemeClr val="tx1"/>
                </a:solidFill>
                <a:effectLst/>
                <a:latin typeface="Calibri" charset="0"/>
                <a:ea typeface="ＭＳ Ｐゴシック" charset="-128"/>
                <a:cs typeface="ＭＳ Ｐゴシック" charset="-128"/>
              </a:rPr>
              <a:t>Pharmacological Treatment</a:t>
            </a:r>
            <a:br>
              <a:rPr lang="en-US" sz="1200" i="1" kern="1200" dirty="0" smtClean="0">
                <a:solidFill>
                  <a:schemeClr val="tx1"/>
                </a:solidFill>
                <a:effectLst/>
                <a:latin typeface="Calibri" charset="0"/>
                <a:ea typeface="ＭＳ Ｐゴシック" charset="-128"/>
                <a:cs typeface="ＭＳ Ｐゴシック" charset="-128"/>
              </a:rPr>
            </a:br>
            <a:r>
              <a:rPr lang="en-US" sz="1200" i="1" kern="1200" dirty="0" smtClean="0">
                <a:solidFill>
                  <a:schemeClr val="tx1"/>
                </a:solidFill>
                <a:effectLst/>
                <a:latin typeface="Calibri" charset="0"/>
                <a:ea typeface="ＭＳ Ｐゴシック" charset="-128"/>
                <a:cs typeface="ＭＳ Ｐゴシック" charset="-128"/>
              </a:rPr>
              <a:t>Pharmacological treatments are promising and may elicit a response from some individuals who suffer from PG. Impulse Control Disorders and Obsessive Compulsive Disorder are typically treated using antidepressants, mood-stabilizers, opioid agonists, atypical neuroleptics, and </a:t>
            </a:r>
            <a:r>
              <a:rPr lang="en-US" sz="1200" i="1" kern="1200" dirty="0" err="1" smtClean="0">
                <a:solidFill>
                  <a:schemeClr val="tx1"/>
                </a:solidFill>
                <a:effectLst/>
                <a:latin typeface="Calibri" charset="0"/>
                <a:ea typeface="ＭＳ Ｐゴシック" charset="-128"/>
                <a:cs typeface="ＭＳ Ｐゴシック" charset="-128"/>
              </a:rPr>
              <a:t>glutamatergic</a:t>
            </a:r>
            <a:r>
              <a:rPr lang="en-US" sz="1200" i="1" kern="1200" dirty="0" smtClean="0">
                <a:solidFill>
                  <a:schemeClr val="tx1"/>
                </a:solidFill>
                <a:effectLst/>
                <a:latin typeface="Calibri" charset="0"/>
                <a:ea typeface="ＭＳ Ｐゴシック" charset="-128"/>
                <a:cs typeface="ＭＳ Ｐゴシック" charset="-128"/>
              </a:rPr>
              <a:t> agents.</a:t>
            </a:r>
            <a:br>
              <a:rPr lang="en-US" sz="1200" i="1" kern="1200" dirty="0" smtClean="0">
                <a:solidFill>
                  <a:schemeClr val="tx1"/>
                </a:solidFill>
                <a:effectLst/>
                <a:latin typeface="Calibri" charset="0"/>
                <a:ea typeface="ＭＳ Ｐゴシック" charset="-128"/>
                <a:cs typeface="ＭＳ Ｐゴシック" charset="-128"/>
              </a:rPr>
            </a:br>
            <a:endParaRPr lang="en-US" altLang="en-US" dirty="0">
              <a:latin typeface="Calibri" panose="020F0502020204030204" pitchFamily="34" charset="0"/>
              <a:ea typeface="ＭＳ Ｐゴシック" panose="020B0600070205080204" pitchFamily="34" charset="-128"/>
            </a:endParaRPr>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EE1E5A60-6B79-4662-A948-4D0E75893B76}" type="slidenum">
              <a:rPr lang="en-US" altLang="en-US" smtClean="0">
                <a:latin typeface="Arial" panose="020B0604020202020204" pitchFamily="34" charset="0"/>
              </a:rPr>
              <a:pPr>
                <a:spcBef>
                  <a:spcPct val="0"/>
                </a:spcBef>
              </a:pPr>
              <a:t>30</a:t>
            </a:fld>
            <a:endParaRPr lang="en-US" altLang="en-US">
              <a:latin typeface="Arial" panose="020B0604020202020204" pitchFamily="34" charset="0"/>
            </a:endParaRPr>
          </a:p>
        </p:txBody>
      </p:sp>
    </p:spTree>
    <p:extLst>
      <p:ext uri="{BB962C8B-B14F-4D97-AF65-F5344CB8AC3E}">
        <p14:creationId xmlns:p14="http://schemas.microsoft.com/office/powerpoint/2010/main" val="10884340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dirty="0" smtClean="0">
                <a:solidFill>
                  <a:schemeClr val="tx1"/>
                </a:solidFill>
                <a:effectLst/>
                <a:latin typeface="Calibri" charset="0"/>
                <a:ea typeface="ＭＳ Ｐゴシック" charset="-128"/>
                <a:cs typeface="ＭＳ Ｐゴシック" charset="-128"/>
              </a:rPr>
              <a:t>When your client is ready to talk about their gambling, it is encouraging to remember that:</a:t>
            </a:r>
          </a:p>
          <a:p>
            <a:pPr marL="171450" lvl="0" indent="-171450">
              <a:buFont typeface="Arial"/>
              <a:buChar char="•"/>
            </a:pPr>
            <a:r>
              <a:rPr lang="en-US" u="none" strike="noStrike" dirty="0" smtClean="0">
                <a:effectLst/>
              </a:rPr>
              <a:t>Gambling problems can be successfully treated.</a:t>
            </a:r>
          </a:p>
          <a:p>
            <a:pPr marL="171450" lvl="0" indent="-171450">
              <a:buFont typeface="Arial"/>
              <a:buChar char="•"/>
            </a:pPr>
            <a:r>
              <a:rPr lang="en-US" u="none" strike="noStrike" dirty="0" smtClean="0">
                <a:effectLst/>
              </a:rPr>
              <a:t>Seeking help for a problem is not a sign of weakness.</a:t>
            </a:r>
          </a:p>
          <a:p>
            <a:pPr marL="171450" lvl="0" indent="-171450">
              <a:buFont typeface="Arial"/>
              <a:buChar char="•"/>
            </a:pPr>
            <a:r>
              <a:rPr lang="en-US" u="none" strike="noStrike" dirty="0" smtClean="0">
                <a:effectLst/>
              </a:rPr>
              <a:t>The sooner the problem is addressed, the easier it is to overcome.</a:t>
            </a:r>
          </a:p>
          <a:p>
            <a:pPr marL="171450" indent="-171450">
              <a:buFont typeface="Arial"/>
              <a:buChar char="•"/>
            </a:pPr>
            <a:r>
              <a:rPr lang="en-US" sz="1200" kern="1200" dirty="0" smtClean="0">
                <a:solidFill>
                  <a:schemeClr val="tx1"/>
                </a:solidFill>
                <a:effectLst/>
                <a:latin typeface="Calibri" charset="0"/>
                <a:ea typeface="ＭＳ Ｐゴシック" charset="-128"/>
                <a:cs typeface="ＭＳ Ｐゴシック" charset="-128"/>
              </a:rPr>
              <a:t>Continue to offer assistance and support through any relapse.</a:t>
            </a:r>
            <a:r>
              <a:rPr lang="en-US" dirty="0" smtClean="0">
                <a:effectLst/>
              </a:rPr>
              <a:t> </a:t>
            </a:r>
            <a:endParaRPr lang="en-US" altLang="en-US" dirty="0">
              <a:latin typeface="Calibri" panose="020F0502020204030204" pitchFamily="34" charset="0"/>
              <a:ea typeface="ＭＳ Ｐゴシック" panose="020B0600070205080204" pitchFamily="34" charset="-128"/>
            </a:endParaRPr>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EE1E5A60-6B79-4662-A948-4D0E75893B76}" type="slidenum">
              <a:rPr lang="en-US" altLang="en-US" smtClean="0">
                <a:latin typeface="Arial" panose="020B0604020202020204" pitchFamily="34" charset="0"/>
              </a:rPr>
              <a:pPr>
                <a:spcBef>
                  <a:spcPct val="0"/>
                </a:spcBef>
              </a:pPr>
              <a:t>31</a:t>
            </a:fld>
            <a:endParaRPr lang="en-US" altLang="en-US">
              <a:latin typeface="Arial" panose="020B0604020202020204" pitchFamily="34" charset="0"/>
            </a:endParaRPr>
          </a:p>
        </p:txBody>
      </p:sp>
    </p:spTree>
    <p:extLst>
      <p:ext uri="{BB962C8B-B14F-4D97-AF65-F5344CB8AC3E}">
        <p14:creationId xmlns:p14="http://schemas.microsoft.com/office/powerpoint/2010/main" val="32378350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u="sng" dirty="0" smtClean="0">
                <a:latin typeface="Calibri" panose="020F0502020204030204" pitchFamily="34" charset="0"/>
                <a:ea typeface="ＭＳ Ｐゴシック" panose="020B0600070205080204" pitchFamily="34" charset="-128"/>
              </a:rPr>
              <a:t>Play</a:t>
            </a:r>
            <a:r>
              <a:rPr lang="en-US" altLang="en-US" u="sng" baseline="0" dirty="0" smtClean="0">
                <a:latin typeface="Calibri" panose="020F0502020204030204" pitchFamily="34" charset="0"/>
                <a:ea typeface="ＭＳ Ｐゴシック" panose="020B0600070205080204" pitchFamily="34" charset="-128"/>
              </a:rPr>
              <a:t> video from 0:00 </a:t>
            </a:r>
            <a:r>
              <a:rPr lang="mr-IN" altLang="en-US" u="sng" baseline="0" dirty="0" smtClean="0">
                <a:latin typeface="Calibri" panose="020F0502020204030204" pitchFamily="34" charset="0"/>
                <a:ea typeface="ＭＳ Ｐゴシック" panose="020B0600070205080204" pitchFamily="34" charset="-128"/>
              </a:rPr>
              <a:t>–</a:t>
            </a:r>
            <a:r>
              <a:rPr lang="en-US" altLang="en-US" u="sng" baseline="0" dirty="0" smtClean="0">
                <a:latin typeface="Calibri" panose="020F0502020204030204" pitchFamily="34" charset="0"/>
                <a:ea typeface="ＭＳ Ｐゴシック" panose="020B0600070205080204" pitchFamily="34" charset="-128"/>
              </a:rPr>
              <a:t> 0:00</a:t>
            </a:r>
            <a:endParaRPr lang="en-US" altLang="en-US" u="sng" dirty="0">
              <a:latin typeface="Calibri" panose="020F0502020204030204" pitchFamily="34" charset="0"/>
              <a:ea typeface="ＭＳ Ｐゴシック" panose="020B0600070205080204" pitchFamily="34" charset="-128"/>
            </a:endParaRPr>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300FFEF3-C588-4C16-B943-8DA88D9749F7}" type="slidenum">
              <a:rPr lang="en-US" altLang="en-US" smtClean="0">
                <a:latin typeface="Arial" panose="020B0604020202020204" pitchFamily="34" charset="0"/>
              </a:rPr>
              <a:pPr>
                <a:spcBef>
                  <a:spcPct val="0"/>
                </a:spcBef>
              </a:pPr>
              <a:t>32</a:t>
            </a:fld>
            <a:endParaRPr lang="en-US" altLang="en-US">
              <a:latin typeface="Arial" panose="020B0604020202020204" pitchFamily="34" charset="0"/>
            </a:endParaRPr>
          </a:p>
        </p:txBody>
      </p:sp>
    </p:spTree>
    <p:extLst>
      <p:ext uri="{BB962C8B-B14F-4D97-AF65-F5344CB8AC3E}">
        <p14:creationId xmlns:p14="http://schemas.microsoft.com/office/powerpoint/2010/main" val="3476635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Calibri" panose="020F0502020204030204" pitchFamily="34" charset="0"/>
              <a:ea typeface="ＭＳ Ｐゴシック" panose="020B0600070205080204" pitchFamily="34" charset="-128"/>
            </a:endParaRPr>
          </a:p>
          <a:p>
            <a:endParaRPr lang="en-US" altLang="en-US" dirty="0">
              <a:latin typeface="Calibri" panose="020F0502020204030204" pitchFamily="34" charset="0"/>
              <a:ea typeface="ＭＳ Ｐゴシック" panose="020B0600070205080204" pitchFamily="34" charset="-128"/>
            </a:endParaRPr>
          </a:p>
          <a:p>
            <a:endParaRPr lang="en-US" altLang="en-US" dirty="0">
              <a:latin typeface="Calibri" panose="020F0502020204030204" pitchFamily="34" charset="0"/>
              <a:ea typeface="ＭＳ Ｐゴシック" panose="020B0600070205080204" pitchFamily="34" charset="-128"/>
            </a:endParaRPr>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EC28FB57-7A99-4F9D-8F57-F990E2673E84}" type="slidenum">
              <a:rPr lang="en-US" altLang="en-US" smtClean="0">
                <a:latin typeface="Arial" panose="020B0604020202020204" pitchFamily="34" charset="0"/>
              </a:rPr>
              <a:pPr>
                <a:spcBef>
                  <a:spcPct val="0"/>
                </a:spcBef>
              </a:pPr>
              <a:t>33</a:t>
            </a:fld>
            <a:endParaRPr lang="en-US" altLang="en-US">
              <a:latin typeface="Arial" panose="020B0604020202020204" pitchFamily="34" charset="0"/>
            </a:endParaRPr>
          </a:p>
        </p:txBody>
      </p:sp>
    </p:spTree>
    <p:extLst>
      <p:ext uri="{BB962C8B-B14F-4D97-AF65-F5344CB8AC3E}">
        <p14:creationId xmlns:p14="http://schemas.microsoft.com/office/powerpoint/2010/main" val="12030845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Calibri" panose="020F0502020204030204" pitchFamily="34" charset="0"/>
                <a:ea typeface="ＭＳ Ｐゴシック" panose="020B0600070205080204" pitchFamily="34" charset="-128"/>
              </a:rPr>
              <a:t>Image and Video References</a:t>
            </a:r>
          </a:p>
          <a:p>
            <a:r>
              <a:rPr lang="en-US" altLang="en-US" dirty="0" smtClean="0">
                <a:latin typeface="Calibri" panose="020F0502020204030204" pitchFamily="34" charset="0"/>
                <a:ea typeface="ＭＳ Ｐゴシック" panose="020B0600070205080204" pitchFamily="34" charset="-128"/>
              </a:rPr>
              <a:t>Slide 5: https://pbmo.files.wordpress.com/2012/07/problem-gambling.png?w=300&amp;h=300</a:t>
            </a:r>
          </a:p>
          <a:p>
            <a:r>
              <a:rPr lang="en-US" altLang="en-US" dirty="0" smtClean="0">
                <a:latin typeface="Calibri" panose="020F0502020204030204" pitchFamily="34" charset="0"/>
                <a:ea typeface="ＭＳ Ｐゴシック" panose="020B0600070205080204" pitchFamily="34" charset="-128"/>
              </a:rPr>
              <a:t>Slide 6: http://prod.static9.net.au/_/media/Network/Images/2017/03/16/14/22/170316coach_sleepwalking.jpg</a:t>
            </a:r>
          </a:p>
          <a:p>
            <a:r>
              <a:rPr lang="en-US" altLang="en-US" dirty="0" smtClean="0">
                <a:latin typeface="Calibri" panose="020F0502020204030204" pitchFamily="34" charset="0"/>
                <a:ea typeface="ＭＳ Ｐゴシック" panose="020B0600070205080204" pitchFamily="34" charset="-128"/>
              </a:rPr>
              <a:t>Slide 8:</a:t>
            </a:r>
            <a:r>
              <a:rPr lang="en-US" altLang="en-US" baseline="0" dirty="0" smtClean="0">
                <a:latin typeface="Calibri" panose="020F0502020204030204" pitchFamily="34" charset="0"/>
                <a:ea typeface="ＭＳ Ｐゴシック" panose="020B0600070205080204" pitchFamily="34" charset="-128"/>
              </a:rPr>
              <a:t> </a:t>
            </a:r>
            <a:r>
              <a:rPr lang="en-US" altLang="en-US" dirty="0" smtClean="0">
                <a:latin typeface="Calibri" panose="020F0502020204030204" pitchFamily="34" charset="0"/>
                <a:ea typeface="ＭＳ Ｐゴシック" panose="020B0600070205080204" pitchFamily="34" charset="-128"/>
              </a:rPr>
              <a:t>Inside the brain of a gambling addict - BBC</a:t>
            </a:r>
            <a:r>
              <a:rPr lang="en-US" altLang="en-US" baseline="0" dirty="0" smtClean="0">
                <a:latin typeface="Calibri" panose="020F0502020204030204" pitchFamily="34" charset="0"/>
                <a:ea typeface="ＭＳ Ｐゴシック" panose="020B0600070205080204" pitchFamily="34" charset="-128"/>
              </a:rPr>
              <a:t> </a:t>
            </a:r>
            <a:r>
              <a:rPr lang="en-US" altLang="en-US" u="sng" dirty="0" smtClean="0">
                <a:latin typeface="Calibri" panose="020F0502020204030204" pitchFamily="34" charset="0"/>
                <a:ea typeface="ＭＳ Ｐゴシック" panose="020B0600070205080204" pitchFamily="34" charset="-128"/>
                <a:hlinkClick r:id="rId3"/>
              </a:rPr>
              <a:t>https://youtu.be/BF5SzIN63w8</a:t>
            </a:r>
            <a:endParaRPr lang="en-US" altLang="en-US" dirty="0" smtClean="0">
              <a:latin typeface="Calibri" panose="020F0502020204030204" pitchFamily="34" charset="0"/>
              <a:ea typeface="ＭＳ Ｐゴシック" panose="020B0600070205080204" pitchFamily="34" charset="-128"/>
            </a:endParaRPr>
          </a:p>
          <a:p>
            <a:r>
              <a:rPr lang="en-US" altLang="en-US" dirty="0" smtClean="0">
                <a:latin typeface="Calibri" panose="020F0502020204030204" pitchFamily="34" charset="0"/>
                <a:ea typeface="ＭＳ Ｐゴシック" panose="020B0600070205080204" pitchFamily="34" charset="-128"/>
              </a:rPr>
              <a:t>Slide 9:</a:t>
            </a:r>
            <a:r>
              <a:rPr lang="en-US" altLang="en-US" baseline="0" dirty="0" smtClean="0">
                <a:latin typeface="Calibri" panose="020F0502020204030204" pitchFamily="34" charset="0"/>
                <a:ea typeface="ＭＳ Ｐゴシック" panose="020B0600070205080204" pitchFamily="34" charset="-128"/>
              </a:rPr>
              <a:t> https://pbs.twimg.com/media/DHwAceeWAAEJ4i9.jpg</a:t>
            </a:r>
            <a:endParaRPr lang="en-US" altLang="en-US" dirty="0" smtClean="0">
              <a:latin typeface="Calibri" panose="020F0502020204030204" pitchFamily="34" charset="0"/>
              <a:ea typeface="ＭＳ Ｐゴシック" panose="020B0600070205080204" pitchFamily="34" charset="-128"/>
            </a:endParaRPr>
          </a:p>
          <a:p>
            <a:r>
              <a:rPr lang="en-US" altLang="en-US" dirty="0" smtClean="0">
                <a:latin typeface="Calibri" panose="020F0502020204030204" pitchFamily="34" charset="0"/>
                <a:ea typeface="ＭＳ Ｐゴシック" panose="020B0600070205080204" pitchFamily="34" charset="-128"/>
              </a:rPr>
              <a:t>Slide 13: https://www.mobileslots4u.co.uk/wp-content/themes/mobileslots/images/scratch-cards.gif</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latin typeface="Calibri" panose="020F0502020204030204" pitchFamily="34" charset="0"/>
                <a:ea typeface="ＭＳ Ｐゴシック" panose="020B0600070205080204" pitchFamily="34" charset="-128"/>
              </a:rPr>
              <a:t>Slide 14: http://nj1015.com/files/2012/03/gambler.jpg</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latin typeface="Calibri" panose="020F0502020204030204" pitchFamily="34" charset="0"/>
                <a:ea typeface="ＭＳ Ｐゴシック" panose="020B0600070205080204" pitchFamily="34" charset="-128"/>
              </a:rPr>
              <a:t>Slide 15: </a:t>
            </a:r>
            <a:r>
              <a:rPr lang="en-US" altLang="en-US" u="sng" dirty="0" smtClean="0">
                <a:latin typeface="Calibri" panose="020F0502020204030204" pitchFamily="34" charset="0"/>
                <a:ea typeface="ＭＳ Ｐゴシック" panose="020B0600070205080204" pitchFamily="34" charset="-128"/>
                <a:hlinkClick r:id="rId4"/>
              </a:rPr>
              <a:t>https://www.youtube.com/watch?v=VlyqCn-OpmE&amp;list=PLsnJJTyXnkJ-UHqZzlsUL6Ip8TDA98gA2&amp;index=2</a:t>
            </a:r>
            <a:r>
              <a:rPr lang="en-US" altLang="en-US" dirty="0" smtClean="0">
                <a:latin typeface="Calibri" panose="020F0502020204030204" pitchFamily="34" charset="0"/>
                <a:ea typeface="ＭＳ Ｐゴシック" panose="020B0600070205080204" pitchFamily="34" charset="-128"/>
              </a:rPr>
              <a:t> </a:t>
            </a:r>
            <a:r>
              <a:rPr lang="en-US" altLang="en-US" b="0" dirty="0" smtClean="0">
                <a:latin typeface="Calibri" panose="020F0502020204030204" pitchFamily="34" charset="0"/>
                <a:ea typeface="ＭＳ Ｐゴシック" panose="020B0600070205080204" pitchFamily="34" charset="-128"/>
              </a:rPr>
              <a:t>YGAP - PG Stigma</a:t>
            </a:r>
            <a:endParaRPr lang="en-US" altLang="en-US" dirty="0" smtClean="0">
              <a:latin typeface="Calibri" panose="020F0502020204030204" pitchFamily="34" charset="0"/>
              <a:ea typeface="ＭＳ Ｐゴシック" panose="020B0600070205080204" pitchFamily="34" charset="-128"/>
            </a:endParaRPr>
          </a:p>
          <a:p>
            <a:r>
              <a:rPr lang="en-US" altLang="en-US" dirty="0" smtClean="0">
                <a:latin typeface="Calibri" panose="020F0502020204030204" pitchFamily="34" charset="0"/>
                <a:ea typeface="ＭＳ Ｐゴシック" panose="020B0600070205080204" pitchFamily="34" charset="-128"/>
              </a:rPr>
              <a:t>Slide 16: https://f66425a2f1-custmedia.vresp.com/8468edf2e7/talk.gif</a:t>
            </a:r>
          </a:p>
          <a:p>
            <a:r>
              <a:rPr lang="en-US" altLang="en-US" dirty="0" smtClean="0">
                <a:latin typeface="Calibri" panose="020F0502020204030204" pitchFamily="34" charset="0"/>
                <a:ea typeface="ＭＳ Ｐゴシック" panose="020B0600070205080204" pitchFamily="34" charset="-128"/>
              </a:rPr>
              <a:t>Slide 18: http://www.smartrecovery.org/images/gambling.jpg</a:t>
            </a:r>
          </a:p>
          <a:p>
            <a:pPr>
              <a:defRPr/>
            </a:pPr>
            <a:r>
              <a:rPr lang="en-US" altLang="en-US" dirty="0" smtClean="0">
                <a:latin typeface="Calibri" panose="020F0502020204030204" pitchFamily="34" charset="0"/>
                <a:ea typeface="ＭＳ Ｐゴシック" panose="020B0600070205080204" pitchFamily="34" charset="-128"/>
              </a:rPr>
              <a:t>Slide 20:</a:t>
            </a:r>
            <a:r>
              <a:rPr lang="en-US" altLang="en-US" b="0" baseline="0" dirty="0" smtClean="0">
                <a:latin typeface="Calibri" panose="020F0502020204030204" pitchFamily="34" charset="0"/>
                <a:ea typeface="ＭＳ Ｐゴシック" panose="020B0600070205080204" pitchFamily="34" charset="-128"/>
              </a:rPr>
              <a:t> </a:t>
            </a:r>
            <a:r>
              <a:rPr lang="en-US" b="0" dirty="0" smtClean="0"/>
              <a:t>https://youtu.be/9TL0D5119DU</a:t>
            </a:r>
            <a:r>
              <a:rPr lang="en-US" b="0" baseline="0" dirty="0" smtClean="0"/>
              <a:t> - </a:t>
            </a:r>
            <a:r>
              <a:rPr lang="en-US" dirty="0" smtClean="0"/>
              <a:t>Understanding Poker – </a:t>
            </a:r>
            <a:r>
              <a:rPr lang="en-US" dirty="0" err="1" smtClean="0"/>
              <a:t>Loto</a:t>
            </a:r>
            <a:r>
              <a:rPr lang="en-US" dirty="0" smtClean="0"/>
              <a:t> Quebec</a:t>
            </a:r>
          </a:p>
          <a:p>
            <a:pPr>
              <a:defRPr/>
            </a:pPr>
            <a:r>
              <a:rPr lang="en-US" b="0" dirty="0" smtClean="0"/>
              <a:t>https://youtu.be/ZxMKhUMF-EE</a:t>
            </a:r>
            <a:r>
              <a:rPr lang="en-US" b="0" baseline="0" dirty="0" smtClean="0"/>
              <a:t> - </a:t>
            </a:r>
            <a:r>
              <a:rPr lang="en-US" dirty="0" smtClean="0"/>
              <a:t>Understanding how Video Lottery Terminals work – </a:t>
            </a:r>
            <a:r>
              <a:rPr lang="en-US" dirty="0" err="1" smtClean="0"/>
              <a:t>Loto</a:t>
            </a:r>
            <a:r>
              <a:rPr lang="en-US" dirty="0" smtClean="0"/>
              <a:t> Quebec </a:t>
            </a:r>
            <a:endParaRPr lang="en-US" altLang="en-US" dirty="0" smtClean="0">
              <a:latin typeface="Calibri" panose="020F0502020204030204" pitchFamily="34" charset="0"/>
              <a:ea typeface="ＭＳ Ｐゴシック" panose="020B0600070205080204" pitchFamily="34" charset="-128"/>
            </a:endParaRPr>
          </a:p>
          <a:p>
            <a:r>
              <a:rPr lang="en-US" altLang="en-US" dirty="0" smtClean="0">
                <a:latin typeface="Calibri" panose="020F0502020204030204" pitchFamily="34" charset="0"/>
                <a:ea typeface="ＭＳ Ｐゴシック" panose="020B0600070205080204" pitchFamily="34" charset="-128"/>
              </a:rPr>
              <a:t>Slide 23: https://media.wired.com/photos/59267b22cfe0d93c474305b0/master/w_2596,c_limit/russian-slot-machine-479603952.jpg</a:t>
            </a:r>
          </a:p>
          <a:p>
            <a:r>
              <a:rPr lang="en-US" altLang="en-US" dirty="0" smtClean="0">
                <a:latin typeface="Calibri" panose="020F0502020204030204" pitchFamily="34" charset="0"/>
                <a:ea typeface="ＭＳ Ｐゴシック" panose="020B0600070205080204" pitchFamily="34" charset="-128"/>
              </a:rPr>
              <a:t>Slide 25:</a:t>
            </a:r>
            <a:r>
              <a:rPr lang="en-US" altLang="en-US" baseline="0" dirty="0" smtClean="0">
                <a:latin typeface="Calibri" panose="020F0502020204030204" pitchFamily="34" charset="0"/>
                <a:ea typeface="ＭＳ Ｐゴシック" panose="020B0600070205080204" pitchFamily="34" charset="-128"/>
              </a:rPr>
              <a:t> https://www.thefix.com/sites/default/files/styles/article/public/changingaddiction.jpg</a:t>
            </a:r>
          </a:p>
          <a:p>
            <a:r>
              <a:rPr lang="en-US" altLang="en-US" baseline="0" dirty="0" smtClean="0">
                <a:latin typeface="Calibri" panose="020F0502020204030204" pitchFamily="34" charset="0"/>
                <a:ea typeface="ＭＳ Ｐゴシック" panose="020B0600070205080204" pitchFamily="34" charset="-128"/>
              </a:rPr>
              <a:t>Slide 27: https://i1.wp.com/www.threesixtyfinance.com/wp-content/uploads/2017/05/budget.jpg?resize=900%2C480</a:t>
            </a:r>
            <a:endParaRPr lang="en-US" altLang="en-US" dirty="0" smtClean="0">
              <a:latin typeface="Calibri" panose="020F0502020204030204" pitchFamily="34" charset="0"/>
              <a:ea typeface="ＭＳ Ｐゴシック" panose="020B0600070205080204" pitchFamily="34" charset="-128"/>
            </a:endParaRPr>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3FE013E7-15B1-4521-A576-1EC111DFDD3F}" type="slidenum">
              <a:rPr lang="en-US" altLang="en-US" smtClean="0">
                <a:latin typeface="Arial" panose="020B0604020202020204" pitchFamily="34" charset="0"/>
              </a:rPr>
              <a:pPr>
                <a:spcBef>
                  <a:spcPct val="0"/>
                </a:spcBef>
              </a:pPr>
              <a:t>34</a:t>
            </a:fld>
            <a:endParaRPr lang="en-US" altLang="en-US">
              <a:latin typeface="Arial" panose="020B0604020202020204" pitchFamily="34" charset="0"/>
            </a:endParaRPr>
          </a:p>
        </p:txBody>
      </p:sp>
    </p:spTree>
    <p:extLst>
      <p:ext uri="{BB962C8B-B14F-4D97-AF65-F5344CB8AC3E}">
        <p14:creationId xmlns:p14="http://schemas.microsoft.com/office/powerpoint/2010/main" val="26400255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Slide Number Placeholder 5"/>
          <p:cNvSpPr txBox="1">
            <a:spLocks/>
          </p:cNvSpPr>
          <p:nvPr userDrawn="1"/>
        </p:nvSpPr>
        <p:spPr bwMode="white">
          <a:xfrm>
            <a:off x="6019800" y="6356350"/>
            <a:ext cx="2319338"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3200">
                <a:solidFill>
                  <a:schemeClr val="tx1"/>
                </a:solidFill>
                <a:latin typeface="Arial" charset="0"/>
                <a:cs typeface="Arial" charset="0"/>
              </a:defRPr>
            </a:lvl1pPr>
            <a:lvl2pPr marL="742950" indent="-285750" eaLnBrk="0" hangingPunct="0">
              <a:defRPr sz="3200">
                <a:solidFill>
                  <a:schemeClr val="tx1"/>
                </a:solidFill>
                <a:latin typeface="Arial" charset="0"/>
                <a:cs typeface="Arial" charset="0"/>
              </a:defRPr>
            </a:lvl2pPr>
            <a:lvl3pPr marL="1143000" indent="-228600" eaLnBrk="0" hangingPunct="0">
              <a:defRPr sz="3200">
                <a:solidFill>
                  <a:schemeClr val="tx1"/>
                </a:solidFill>
                <a:latin typeface="Arial" charset="0"/>
                <a:cs typeface="Arial" charset="0"/>
              </a:defRPr>
            </a:lvl3pPr>
            <a:lvl4pPr marL="1600200" indent="-228600" eaLnBrk="0" hangingPunct="0">
              <a:defRPr sz="3200">
                <a:solidFill>
                  <a:schemeClr val="tx1"/>
                </a:solidFill>
                <a:latin typeface="Arial" charset="0"/>
                <a:cs typeface="Arial" charset="0"/>
              </a:defRPr>
            </a:lvl4pPr>
            <a:lvl5pPr marL="2057400" indent="-228600" eaLnBrk="0" hangingPunct="0">
              <a:defRPr sz="3200">
                <a:solidFill>
                  <a:schemeClr val="tx1"/>
                </a:solidFill>
                <a:latin typeface="Arial" charset="0"/>
                <a:cs typeface="Arial" charset="0"/>
              </a:defRPr>
            </a:lvl5pPr>
            <a:lvl6pPr marL="2514600" indent="-228600" defTabSz="457200" eaLnBrk="0" fontAlgn="base" hangingPunct="0">
              <a:spcBef>
                <a:spcPct val="0"/>
              </a:spcBef>
              <a:spcAft>
                <a:spcPct val="0"/>
              </a:spcAft>
              <a:defRPr sz="3200">
                <a:solidFill>
                  <a:schemeClr val="tx1"/>
                </a:solidFill>
                <a:latin typeface="Arial" charset="0"/>
                <a:cs typeface="Arial" charset="0"/>
              </a:defRPr>
            </a:lvl6pPr>
            <a:lvl7pPr marL="2971800" indent="-228600" defTabSz="457200" eaLnBrk="0" fontAlgn="base" hangingPunct="0">
              <a:spcBef>
                <a:spcPct val="0"/>
              </a:spcBef>
              <a:spcAft>
                <a:spcPct val="0"/>
              </a:spcAft>
              <a:defRPr sz="3200">
                <a:solidFill>
                  <a:schemeClr val="tx1"/>
                </a:solidFill>
                <a:latin typeface="Arial" charset="0"/>
                <a:cs typeface="Arial" charset="0"/>
              </a:defRPr>
            </a:lvl7pPr>
            <a:lvl8pPr marL="3429000" indent="-228600" defTabSz="457200" eaLnBrk="0" fontAlgn="base" hangingPunct="0">
              <a:spcBef>
                <a:spcPct val="0"/>
              </a:spcBef>
              <a:spcAft>
                <a:spcPct val="0"/>
              </a:spcAft>
              <a:defRPr sz="3200">
                <a:solidFill>
                  <a:schemeClr val="tx1"/>
                </a:solidFill>
                <a:latin typeface="Arial" charset="0"/>
                <a:cs typeface="Arial" charset="0"/>
              </a:defRPr>
            </a:lvl8pPr>
            <a:lvl9pPr marL="3886200" indent="-228600" defTabSz="457200" eaLnBrk="0" fontAlgn="base" hangingPunct="0">
              <a:spcBef>
                <a:spcPct val="0"/>
              </a:spcBef>
              <a:spcAft>
                <a:spcPct val="0"/>
              </a:spcAft>
              <a:defRPr sz="3200">
                <a:solidFill>
                  <a:schemeClr val="tx1"/>
                </a:solidFill>
                <a:latin typeface="Arial" charset="0"/>
                <a:cs typeface="Arial" charset="0"/>
              </a:defRPr>
            </a:lvl9pPr>
          </a:lstStyle>
          <a:p>
            <a:pPr algn="r" eaLnBrk="1" hangingPunct="1">
              <a:defRPr/>
            </a:pPr>
            <a:endParaRPr lang="en-US" altLang="en-US" sz="900">
              <a:solidFill>
                <a:schemeClr val="bg1"/>
              </a:solidFill>
            </a:endParaRPr>
          </a:p>
        </p:txBody>
      </p:sp>
      <p:pic>
        <p:nvPicPr>
          <p:cNvPr id="3" name="Picture 4" descr="Angel_1_HR_RGB copy.jpg"/>
          <p:cNvPicPr>
            <a:picLocks noChangeAspect="1"/>
          </p:cNvPicPr>
          <p:nvPr userDrawn="1"/>
        </p:nvPicPr>
        <p:blipFill>
          <a:blip r:embed="rId2">
            <a:extLst>
              <a:ext uri="{28A0092B-C50C-407E-A947-70E740481C1C}">
                <a14:useLocalDpi xmlns:a14="http://schemas.microsoft.com/office/drawing/2010/main" val="0"/>
              </a:ext>
            </a:extLst>
          </a:blip>
          <a:srcRect b="10500"/>
          <a:stretch>
            <a:fillRect/>
          </a:stretch>
        </p:blipFill>
        <p:spPr bwMode="auto">
          <a:xfrm>
            <a:off x="0" y="0"/>
            <a:ext cx="9144000" cy="613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SMH_Footer_bar_TITLE_NE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130925"/>
            <a:ext cx="914400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2019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one">
    <p:spTree>
      <p:nvGrpSpPr>
        <p:cNvPr id="1" name=""/>
        <p:cNvGrpSpPr/>
        <p:nvPr/>
      </p:nvGrpSpPr>
      <p:grpSpPr>
        <a:xfrm>
          <a:off x="0" y="0"/>
          <a:ext cx="0" cy="0"/>
          <a:chOff x="0" y="0"/>
          <a:chExt cx="0" cy="0"/>
        </a:xfrm>
      </p:grpSpPr>
      <p:sp>
        <p:nvSpPr>
          <p:cNvPr id="2" name="Slide Number Placeholder 5"/>
          <p:cNvSpPr txBox="1">
            <a:spLocks/>
          </p:cNvSpPr>
          <p:nvPr userDrawn="1"/>
        </p:nvSpPr>
        <p:spPr bwMode="white">
          <a:xfrm>
            <a:off x="6019800" y="6356350"/>
            <a:ext cx="2303463"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3200">
                <a:solidFill>
                  <a:schemeClr val="tx1"/>
                </a:solidFill>
                <a:latin typeface="Arial" charset="0"/>
                <a:cs typeface="Arial" charset="0"/>
              </a:defRPr>
            </a:lvl1pPr>
            <a:lvl2pPr marL="742950" indent="-285750" eaLnBrk="0" hangingPunct="0">
              <a:defRPr sz="3200">
                <a:solidFill>
                  <a:schemeClr val="tx1"/>
                </a:solidFill>
                <a:latin typeface="Arial" charset="0"/>
                <a:cs typeface="Arial" charset="0"/>
              </a:defRPr>
            </a:lvl2pPr>
            <a:lvl3pPr marL="1143000" indent="-228600" eaLnBrk="0" hangingPunct="0">
              <a:defRPr sz="3200">
                <a:solidFill>
                  <a:schemeClr val="tx1"/>
                </a:solidFill>
                <a:latin typeface="Arial" charset="0"/>
                <a:cs typeface="Arial" charset="0"/>
              </a:defRPr>
            </a:lvl3pPr>
            <a:lvl4pPr marL="1600200" indent="-228600" eaLnBrk="0" hangingPunct="0">
              <a:defRPr sz="3200">
                <a:solidFill>
                  <a:schemeClr val="tx1"/>
                </a:solidFill>
                <a:latin typeface="Arial" charset="0"/>
                <a:cs typeface="Arial" charset="0"/>
              </a:defRPr>
            </a:lvl4pPr>
            <a:lvl5pPr marL="2057400" indent="-228600" eaLnBrk="0" hangingPunct="0">
              <a:defRPr sz="3200">
                <a:solidFill>
                  <a:schemeClr val="tx1"/>
                </a:solidFill>
                <a:latin typeface="Arial" charset="0"/>
                <a:cs typeface="Arial" charset="0"/>
              </a:defRPr>
            </a:lvl5pPr>
            <a:lvl6pPr marL="2514600" indent="-228600" defTabSz="457200" eaLnBrk="0" fontAlgn="base" hangingPunct="0">
              <a:spcBef>
                <a:spcPct val="0"/>
              </a:spcBef>
              <a:spcAft>
                <a:spcPct val="0"/>
              </a:spcAft>
              <a:defRPr sz="3200">
                <a:solidFill>
                  <a:schemeClr val="tx1"/>
                </a:solidFill>
                <a:latin typeface="Arial" charset="0"/>
                <a:cs typeface="Arial" charset="0"/>
              </a:defRPr>
            </a:lvl6pPr>
            <a:lvl7pPr marL="2971800" indent="-228600" defTabSz="457200" eaLnBrk="0" fontAlgn="base" hangingPunct="0">
              <a:spcBef>
                <a:spcPct val="0"/>
              </a:spcBef>
              <a:spcAft>
                <a:spcPct val="0"/>
              </a:spcAft>
              <a:defRPr sz="3200">
                <a:solidFill>
                  <a:schemeClr val="tx1"/>
                </a:solidFill>
                <a:latin typeface="Arial" charset="0"/>
                <a:cs typeface="Arial" charset="0"/>
              </a:defRPr>
            </a:lvl7pPr>
            <a:lvl8pPr marL="3429000" indent="-228600" defTabSz="457200" eaLnBrk="0" fontAlgn="base" hangingPunct="0">
              <a:spcBef>
                <a:spcPct val="0"/>
              </a:spcBef>
              <a:spcAft>
                <a:spcPct val="0"/>
              </a:spcAft>
              <a:defRPr sz="3200">
                <a:solidFill>
                  <a:schemeClr val="tx1"/>
                </a:solidFill>
                <a:latin typeface="Arial" charset="0"/>
                <a:cs typeface="Arial" charset="0"/>
              </a:defRPr>
            </a:lvl8pPr>
            <a:lvl9pPr marL="3886200" indent="-228600" defTabSz="457200" eaLnBrk="0" fontAlgn="base" hangingPunct="0">
              <a:spcBef>
                <a:spcPct val="0"/>
              </a:spcBef>
              <a:spcAft>
                <a:spcPct val="0"/>
              </a:spcAft>
              <a:defRPr sz="3200">
                <a:solidFill>
                  <a:schemeClr val="tx1"/>
                </a:solidFill>
                <a:latin typeface="Arial" charset="0"/>
                <a:cs typeface="Arial" charset="0"/>
              </a:defRPr>
            </a:lvl9pPr>
          </a:lstStyle>
          <a:p>
            <a:pPr algn="r" eaLnBrk="1" hangingPunct="1">
              <a:defRPr/>
            </a:pPr>
            <a:endParaRPr lang="en-US" altLang="en-US" sz="900">
              <a:solidFill>
                <a:schemeClr val="bg1"/>
              </a:solidFill>
            </a:endParaRPr>
          </a:p>
        </p:txBody>
      </p:sp>
      <p:sp>
        <p:nvSpPr>
          <p:cNvPr id="3" name="Title 8"/>
          <p:cNvSpPr txBox="1">
            <a:spLocks/>
          </p:cNvSpPr>
          <p:nvPr userDrawn="1"/>
        </p:nvSpPr>
        <p:spPr bwMode="auto">
          <a:xfrm>
            <a:off x="365125" y="274638"/>
            <a:ext cx="8229600" cy="62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3200">
                <a:solidFill>
                  <a:schemeClr val="tx1"/>
                </a:solidFill>
                <a:latin typeface="Arial" charset="0"/>
                <a:cs typeface="Arial" charset="0"/>
              </a:defRPr>
            </a:lvl1pPr>
            <a:lvl2pPr marL="742950" indent="-285750" eaLnBrk="0" hangingPunct="0">
              <a:defRPr sz="3200">
                <a:solidFill>
                  <a:schemeClr val="tx1"/>
                </a:solidFill>
                <a:latin typeface="Arial" charset="0"/>
                <a:cs typeface="Arial" charset="0"/>
              </a:defRPr>
            </a:lvl2pPr>
            <a:lvl3pPr marL="1143000" indent="-228600" eaLnBrk="0" hangingPunct="0">
              <a:defRPr sz="3200">
                <a:solidFill>
                  <a:schemeClr val="tx1"/>
                </a:solidFill>
                <a:latin typeface="Arial" charset="0"/>
                <a:cs typeface="Arial" charset="0"/>
              </a:defRPr>
            </a:lvl3pPr>
            <a:lvl4pPr marL="1600200" indent="-228600" eaLnBrk="0" hangingPunct="0">
              <a:defRPr sz="3200">
                <a:solidFill>
                  <a:schemeClr val="tx1"/>
                </a:solidFill>
                <a:latin typeface="Arial" charset="0"/>
                <a:cs typeface="Arial" charset="0"/>
              </a:defRPr>
            </a:lvl4pPr>
            <a:lvl5pPr marL="2057400" indent="-228600" eaLnBrk="0" hangingPunct="0">
              <a:defRPr sz="3200">
                <a:solidFill>
                  <a:schemeClr val="tx1"/>
                </a:solidFill>
                <a:latin typeface="Arial" charset="0"/>
                <a:cs typeface="Arial" charset="0"/>
              </a:defRPr>
            </a:lvl5pPr>
            <a:lvl6pPr marL="2514600" indent="-228600" defTabSz="457200" eaLnBrk="0" fontAlgn="base" hangingPunct="0">
              <a:spcBef>
                <a:spcPct val="0"/>
              </a:spcBef>
              <a:spcAft>
                <a:spcPct val="0"/>
              </a:spcAft>
              <a:defRPr sz="3200">
                <a:solidFill>
                  <a:schemeClr val="tx1"/>
                </a:solidFill>
                <a:latin typeface="Arial" charset="0"/>
                <a:cs typeface="Arial" charset="0"/>
              </a:defRPr>
            </a:lvl6pPr>
            <a:lvl7pPr marL="2971800" indent="-228600" defTabSz="457200" eaLnBrk="0" fontAlgn="base" hangingPunct="0">
              <a:spcBef>
                <a:spcPct val="0"/>
              </a:spcBef>
              <a:spcAft>
                <a:spcPct val="0"/>
              </a:spcAft>
              <a:defRPr sz="3200">
                <a:solidFill>
                  <a:schemeClr val="tx1"/>
                </a:solidFill>
                <a:latin typeface="Arial" charset="0"/>
                <a:cs typeface="Arial" charset="0"/>
              </a:defRPr>
            </a:lvl7pPr>
            <a:lvl8pPr marL="3429000" indent="-228600" defTabSz="457200" eaLnBrk="0" fontAlgn="base" hangingPunct="0">
              <a:spcBef>
                <a:spcPct val="0"/>
              </a:spcBef>
              <a:spcAft>
                <a:spcPct val="0"/>
              </a:spcAft>
              <a:defRPr sz="3200">
                <a:solidFill>
                  <a:schemeClr val="tx1"/>
                </a:solidFill>
                <a:latin typeface="Arial" charset="0"/>
                <a:cs typeface="Arial" charset="0"/>
              </a:defRPr>
            </a:lvl8pPr>
            <a:lvl9pPr marL="3886200" indent="-228600" defTabSz="457200" eaLnBrk="0" fontAlgn="base" hangingPunct="0">
              <a:spcBef>
                <a:spcPct val="0"/>
              </a:spcBef>
              <a:spcAft>
                <a:spcPct val="0"/>
              </a:spcAft>
              <a:defRPr sz="3200">
                <a:solidFill>
                  <a:schemeClr val="tx1"/>
                </a:solidFill>
                <a:latin typeface="Arial" charset="0"/>
                <a:cs typeface="Arial" charset="0"/>
              </a:defRPr>
            </a:lvl9pPr>
          </a:lstStyle>
          <a:p>
            <a:pPr eaLnBrk="1" hangingPunct="1">
              <a:defRPr/>
            </a:pPr>
            <a:endParaRPr lang="en-US" altLang="en-US" sz="1200">
              <a:solidFill>
                <a:srgbClr val="2F50A1"/>
              </a:solidFill>
            </a:endParaRPr>
          </a:p>
        </p:txBody>
      </p:sp>
      <p:cxnSp>
        <p:nvCxnSpPr>
          <p:cNvPr id="4" name="Straight Connector 8"/>
          <p:cNvCxnSpPr/>
          <p:nvPr userDrawn="1"/>
        </p:nvCxnSpPr>
        <p:spPr>
          <a:xfrm>
            <a:off x="457200" y="706438"/>
            <a:ext cx="8174038" cy="1587"/>
          </a:xfrm>
          <a:prstGeom prst="line">
            <a:avLst/>
          </a:prstGeom>
          <a:ln w="127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5" name="Picture 3" descr="SMH_Footer_bar_NEW.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127750"/>
            <a:ext cx="9147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1" descr="Sig_Fac_Medicine_White.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3531513" y="671513"/>
            <a:ext cx="5503862"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Sig_Fac_Medicine_White.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3747413" y="887413"/>
            <a:ext cx="5503862"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7"/>
          <p:cNvSpPr>
            <a:spLocks noChangeArrowheads="1"/>
          </p:cNvSpPr>
          <p:nvPr userDrawn="1"/>
        </p:nvSpPr>
        <p:spPr bwMode="auto">
          <a:xfrm>
            <a:off x="93663" y="3430588"/>
            <a:ext cx="82296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Arial" charset="0"/>
                <a:cs typeface="Arial" charset="0"/>
              </a:defRPr>
            </a:lvl1pPr>
            <a:lvl2pPr marL="742950" indent="-285750" eaLnBrk="0" hangingPunct="0">
              <a:defRPr sz="3200">
                <a:solidFill>
                  <a:schemeClr val="tx1"/>
                </a:solidFill>
                <a:latin typeface="Arial" charset="0"/>
                <a:cs typeface="Arial" charset="0"/>
              </a:defRPr>
            </a:lvl2pPr>
            <a:lvl3pPr marL="1143000" indent="-228600" eaLnBrk="0" hangingPunct="0">
              <a:defRPr sz="3200">
                <a:solidFill>
                  <a:schemeClr val="tx1"/>
                </a:solidFill>
                <a:latin typeface="Arial" charset="0"/>
                <a:cs typeface="Arial" charset="0"/>
              </a:defRPr>
            </a:lvl3pPr>
            <a:lvl4pPr marL="1600200" indent="-228600" eaLnBrk="0" hangingPunct="0">
              <a:defRPr sz="3200">
                <a:solidFill>
                  <a:schemeClr val="tx1"/>
                </a:solidFill>
                <a:latin typeface="Arial" charset="0"/>
                <a:cs typeface="Arial" charset="0"/>
              </a:defRPr>
            </a:lvl4pPr>
            <a:lvl5pPr marL="2057400" indent="-228600" eaLnBrk="0" hangingPunct="0">
              <a:defRPr sz="3200">
                <a:solidFill>
                  <a:schemeClr val="tx1"/>
                </a:solidFill>
                <a:latin typeface="Arial" charset="0"/>
                <a:cs typeface="Arial" charset="0"/>
              </a:defRPr>
            </a:lvl5pPr>
            <a:lvl6pPr marL="2514600" indent="-228600" defTabSz="457200" eaLnBrk="0" fontAlgn="base" hangingPunct="0">
              <a:spcBef>
                <a:spcPct val="0"/>
              </a:spcBef>
              <a:spcAft>
                <a:spcPct val="0"/>
              </a:spcAft>
              <a:defRPr sz="3200">
                <a:solidFill>
                  <a:schemeClr val="tx1"/>
                </a:solidFill>
                <a:latin typeface="Arial" charset="0"/>
                <a:cs typeface="Arial" charset="0"/>
              </a:defRPr>
            </a:lvl6pPr>
            <a:lvl7pPr marL="2971800" indent="-228600" defTabSz="457200" eaLnBrk="0" fontAlgn="base" hangingPunct="0">
              <a:spcBef>
                <a:spcPct val="0"/>
              </a:spcBef>
              <a:spcAft>
                <a:spcPct val="0"/>
              </a:spcAft>
              <a:defRPr sz="3200">
                <a:solidFill>
                  <a:schemeClr val="tx1"/>
                </a:solidFill>
                <a:latin typeface="Arial" charset="0"/>
                <a:cs typeface="Arial" charset="0"/>
              </a:defRPr>
            </a:lvl7pPr>
            <a:lvl8pPr marL="3429000" indent="-228600" defTabSz="457200" eaLnBrk="0" fontAlgn="base" hangingPunct="0">
              <a:spcBef>
                <a:spcPct val="0"/>
              </a:spcBef>
              <a:spcAft>
                <a:spcPct val="0"/>
              </a:spcAft>
              <a:defRPr sz="3200">
                <a:solidFill>
                  <a:schemeClr val="tx1"/>
                </a:solidFill>
                <a:latin typeface="Arial" charset="0"/>
                <a:cs typeface="Arial" charset="0"/>
              </a:defRPr>
            </a:lvl8pPr>
            <a:lvl9pPr marL="3886200" indent="-228600" defTabSz="457200" eaLnBrk="0" fontAlgn="base" hangingPunct="0">
              <a:spcBef>
                <a:spcPct val="0"/>
              </a:spcBef>
              <a:spcAft>
                <a:spcPct val="0"/>
              </a:spcAft>
              <a:defRPr sz="3200">
                <a:solidFill>
                  <a:schemeClr val="tx1"/>
                </a:solidFill>
                <a:latin typeface="Arial" charset="0"/>
                <a:cs typeface="Arial" charset="0"/>
              </a:defRPr>
            </a:lvl9pPr>
          </a:lstStyle>
          <a:p>
            <a:pPr algn="ctr">
              <a:defRPr/>
            </a:pPr>
            <a:endParaRPr lang="en-US" altLang="en-US" sz="4400"/>
          </a:p>
        </p:txBody>
      </p:sp>
    </p:spTree>
    <p:extLst>
      <p:ext uri="{BB962C8B-B14F-4D97-AF65-F5344CB8AC3E}">
        <p14:creationId xmlns:p14="http://schemas.microsoft.com/office/powerpoint/2010/main" val="831612348"/>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06" r:id="rId1"/>
    <p:sldLayoutId id="2147483707" r:id="rId2"/>
  </p:sldLayoutIdLst>
  <p:transition xmlns:p14="http://schemas.microsoft.com/office/powerpoint/2010/main"/>
  <p:txStyles>
    <p:titleStyle>
      <a:lvl1pPr algn="ctr" defTabSz="457200" rtl="0" eaLnBrk="0" fontAlgn="base" hangingPunct="0">
        <a:spcBef>
          <a:spcPct val="0"/>
        </a:spcBef>
        <a:spcAft>
          <a:spcPct val="0"/>
        </a:spcAft>
        <a:defRPr sz="4400" kern="1200">
          <a:solidFill>
            <a:schemeClr val="tx1"/>
          </a:solidFill>
          <a:latin typeface="Arial" charset="0"/>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Arial" charset="0"/>
          <a:ea typeface="ＭＳ Ｐゴシック" charset="-128"/>
          <a:cs typeface="Arial" charset="0"/>
        </a:defRPr>
      </a:lvl2pPr>
      <a:lvl3pPr algn="ctr" defTabSz="457200" rtl="0" eaLnBrk="0" fontAlgn="base" hangingPunct="0">
        <a:spcBef>
          <a:spcPct val="0"/>
        </a:spcBef>
        <a:spcAft>
          <a:spcPct val="0"/>
        </a:spcAft>
        <a:defRPr sz="4400">
          <a:solidFill>
            <a:schemeClr val="tx1"/>
          </a:solidFill>
          <a:latin typeface="Arial" charset="0"/>
          <a:ea typeface="ＭＳ Ｐゴシック" charset="-128"/>
          <a:cs typeface="Arial" charset="0"/>
        </a:defRPr>
      </a:lvl3pPr>
      <a:lvl4pPr algn="ctr" defTabSz="457200" rtl="0" eaLnBrk="0" fontAlgn="base" hangingPunct="0">
        <a:spcBef>
          <a:spcPct val="0"/>
        </a:spcBef>
        <a:spcAft>
          <a:spcPct val="0"/>
        </a:spcAft>
        <a:defRPr sz="4400">
          <a:solidFill>
            <a:schemeClr val="tx1"/>
          </a:solidFill>
          <a:latin typeface="Arial" charset="0"/>
          <a:ea typeface="ＭＳ Ｐゴシック" charset="-128"/>
          <a:cs typeface="Arial" charset="0"/>
        </a:defRPr>
      </a:lvl4pPr>
      <a:lvl5pPr algn="ctr" defTabSz="457200" rtl="0" eaLnBrk="0" fontAlgn="base" hangingPunct="0">
        <a:spcBef>
          <a:spcPct val="0"/>
        </a:spcBef>
        <a:spcAft>
          <a:spcPct val="0"/>
        </a:spcAft>
        <a:defRPr sz="4400">
          <a:solidFill>
            <a:schemeClr val="tx1"/>
          </a:solidFill>
          <a:latin typeface="Arial" charset="0"/>
          <a:ea typeface="ＭＳ Ｐゴシック" charset="-128"/>
          <a:cs typeface="Arial" charset="0"/>
        </a:defRPr>
      </a:lvl5pPr>
      <a:lvl6pPr marL="457200" algn="ctr" defTabSz="457200" rtl="0" fontAlgn="base">
        <a:spcBef>
          <a:spcPct val="0"/>
        </a:spcBef>
        <a:spcAft>
          <a:spcPct val="0"/>
        </a:spcAft>
        <a:defRPr sz="4400">
          <a:solidFill>
            <a:schemeClr val="tx1"/>
          </a:solidFill>
          <a:latin typeface="Arial" charset="0"/>
          <a:ea typeface="Arial" charset="0"/>
          <a:cs typeface="Arial" charset="0"/>
        </a:defRPr>
      </a:lvl6pPr>
      <a:lvl7pPr marL="914400" algn="ctr" defTabSz="457200" rtl="0" fontAlgn="base">
        <a:spcBef>
          <a:spcPct val="0"/>
        </a:spcBef>
        <a:spcAft>
          <a:spcPct val="0"/>
        </a:spcAft>
        <a:defRPr sz="4400">
          <a:solidFill>
            <a:schemeClr val="tx1"/>
          </a:solidFill>
          <a:latin typeface="Arial" charset="0"/>
          <a:ea typeface="Arial" charset="0"/>
          <a:cs typeface="Arial" charset="0"/>
        </a:defRPr>
      </a:lvl7pPr>
      <a:lvl8pPr marL="1371600" algn="ctr" defTabSz="457200" rtl="0" fontAlgn="base">
        <a:spcBef>
          <a:spcPct val="0"/>
        </a:spcBef>
        <a:spcAft>
          <a:spcPct val="0"/>
        </a:spcAft>
        <a:defRPr sz="4400">
          <a:solidFill>
            <a:schemeClr val="tx1"/>
          </a:solidFill>
          <a:latin typeface="Arial" charset="0"/>
          <a:ea typeface="Arial" charset="0"/>
          <a:cs typeface="Arial" charset="0"/>
        </a:defRPr>
      </a:lvl8pPr>
      <a:lvl9pPr marL="1828800" algn="ctr" defTabSz="457200" rtl="0" fontAlgn="base">
        <a:spcBef>
          <a:spcPct val="0"/>
        </a:spcBef>
        <a:spcAft>
          <a:spcPct val="0"/>
        </a:spcAft>
        <a:defRPr sz="4400">
          <a:solidFill>
            <a:schemeClr val="tx1"/>
          </a:solidFill>
          <a:latin typeface="Arial" charset="0"/>
          <a:ea typeface="Arial" charset="0"/>
          <a:cs typeface="Arial"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Arial" charset="0"/>
          <a:ea typeface="ＭＳ Ｐゴシック"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Arial" charset="0"/>
          <a:ea typeface="ＭＳ Ｐゴシック"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Arial" charset="0"/>
          <a:ea typeface="ＭＳ Ｐゴシック"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charset="0"/>
          <a:ea typeface="ＭＳ Ｐゴシック"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jp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hyperlink" Target="https://www.youtube.com/watch?v=BF5SzIN63w8&amp;feature=youtu.be" TargetMode="External"/><Relationship Id="rId5" Type="http://schemas.openxmlformats.org/officeDocument/2006/relationships/image" Target="../media/image11.JP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12.jpe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14.gif"/><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15.jp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hyperlink" Target="https://www.youtube.com/watch?v=VlyqCn-OpmE&amp;list=PLsnJJTyXnkJ-UHqZzlsUL6Ip8TDA98gA2&amp;index=2" TargetMode="External"/><Relationship Id="rId5"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18.jp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hyperlink" Target="https://youtu.be/9TL0D5119DU" TargetMode="External"/><Relationship Id="rId5" Type="http://schemas.openxmlformats.org/officeDocument/2006/relationships/image" Target="../media/image19.png"/><Relationship Id="rId6" Type="http://schemas.openxmlformats.org/officeDocument/2006/relationships/hyperlink" Target="https://youtu.be/ZxMKhUMF-EE" TargetMode="External"/><Relationship Id="rId7"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21.jpeg"/><Relationship Id="rId5" Type="http://schemas.openxmlformats.org/officeDocument/2006/relationships/image" Target="../media/image22.jpe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25.jpeg"/><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26.jpg"/><Relationship Id="rId5" Type="http://schemas.openxmlformats.org/officeDocument/2006/relationships/image" Target="../media/image27.jpg"/><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hyperlink" Target="http://www.problemgambling.ca/" TargetMode="External"/><Relationship Id="rId4" Type="http://schemas.openxmlformats.org/officeDocument/2006/relationships/hyperlink" Target="http://www.dcontario.org" TargetMode="External"/><Relationship Id="rId5" Type="http://schemas.openxmlformats.org/officeDocument/2006/relationships/hyperlink" Target="http://www.goodshepherd.ca/" TargetMode="External"/><Relationship Id="rId6" Type="http://schemas.openxmlformats.org/officeDocument/2006/relationships/hyperlink" Target="http://www.problemgamblinghelpline.ca/" TargetMode="External"/><Relationship Id="rId7" Type="http://schemas.openxmlformats.org/officeDocument/2006/relationships/hyperlink" Target="http://www.youthbet.com/" TargetMode="External"/><Relationship Id="rId8"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hyperlink" Target="http://www.problemgambling.ca/EN/Documents/Problem_Gambling_A_Guide_for_Parents.pdf" TargetMode="External"/><Relationship Id="rId4" Type="http://schemas.openxmlformats.org/officeDocument/2006/relationships/hyperlink" Target="http://www.youthbet.com/" TargetMode="External"/><Relationship Id="rId5"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idx="4294967295"/>
          </p:nvPr>
        </p:nvSpPr>
        <p:spPr bwMode="auto">
          <a:xfrm>
            <a:off x="328612" y="2091115"/>
            <a:ext cx="6215063" cy="14700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eaLnBrk="1" hangingPunct="1"/>
            <a:r>
              <a:rPr lang="en-US" altLang="en-US" sz="3200" dirty="0">
                <a:solidFill>
                  <a:schemeClr val="bg1"/>
                </a:solidFill>
                <a:latin typeface="Arial" panose="020B0604020202020204" pitchFamily="34" charset="0"/>
                <a:ea typeface="ＭＳ Ｐゴシック" panose="020B0600070205080204" pitchFamily="34" charset="-128"/>
              </a:rPr>
              <a:t>Gambling </a:t>
            </a:r>
            <a:r>
              <a:rPr lang="en-US" altLang="en-US" sz="3200" dirty="0" smtClean="0">
                <a:solidFill>
                  <a:schemeClr val="bg1"/>
                </a:solidFill>
                <a:latin typeface="Arial" panose="020B0604020202020204" pitchFamily="34" charset="0"/>
                <a:ea typeface="ＭＳ Ｐゴシック" panose="020B0600070205080204" pitchFamily="34" charset="-128"/>
              </a:rPr>
              <a:t>Among Adults </a:t>
            </a:r>
            <a:r>
              <a:rPr lang="en-US" altLang="en-US" sz="3200" dirty="0">
                <a:solidFill>
                  <a:schemeClr val="bg1"/>
                </a:solidFill>
                <a:latin typeface="Arial" panose="020B0604020202020204" pitchFamily="34" charset="0"/>
                <a:ea typeface="ＭＳ Ｐゴシック" panose="020B0600070205080204" pitchFamily="34" charset="-128"/>
              </a:rPr>
              <a:t>E</a:t>
            </a:r>
            <a:r>
              <a:rPr lang="en-US" altLang="en-US" sz="3200" dirty="0" smtClean="0">
                <a:solidFill>
                  <a:schemeClr val="bg1"/>
                </a:solidFill>
                <a:latin typeface="Arial" panose="020B0604020202020204" pitchFamily="34" charset="0"/>
                <a:ea typeface="ＭＳ Ｐゴシック" panose="020B0600070205080204" pitchFamily="34" charset="-128"/>
              </a:rPr>
              <a:t>xperiencing Poverty and Homelessness</a:t>
            </a:r>
            <a:endParaRPr lang="en-US" altLang="en-US" sz="2900" dirty="0">
              <a:solidFill>
                <a:schemeClr val="bg1"/>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5123" name="Text Box 4"/>
          <p:cNvSpPr txBox="1">
            <a:spLocks noChangeArrowheads="1"/>
          </p:cNvSpPr>
          <p:nvPr/>
        </p:nvSpPr>
        <p:spPr bwMode="auto">
          <a:xfrm>
            <a:off x="254000" y="3687763"/>
            <a:ext cx="54721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defTabSz="914400" eaLnBrk="1" hangingPunct="1">
              <a:spcBef>
                <a:spcPct val="15000"/>
              </a:spcBef>
            </a:pPr>
            <a:r>
              <a:rPr lang="en-US" altLang="en-US" sz="2000">
                <a:solidFill>
                  <a:schemeClr val="bg1"/>
                </a:solidFill>
                <a:ea typeface="ＭＳ Ｐゴシック" panose="020B0600070205080204" pitchFamily="34" charset="-128"/>
              </a:rPr>
              <a:t> A Learning Module for Service Providers</a:t>
            </a:r>
            <a:endParaRPr lang="en-US" altLang="en-US" sz="2000" b="1"/>
          </a:p>
        </p:txBody>
      </p:sp>
      <p:sp>
        <p:nvSpPr>
          <p:cNvPr id="4" name="Rectangle 3"/>
          <p:cNvSpPr/>
          <p:nvPr/>
        </p:nvSpPr>
        <p:spPr>
          <a:xfrm>
            <a:off x="-135467" y="4604297"/>
            <a:ext cx="9550400" cy="122763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anchor="ctr"/>
          <a:lstStyle/>
          <a:p>
            <a:pPr algn="ctr">
              <a:defRPr/>
            </a:pPr>
            <a:r>
              <a:rPr lang="en-CA" dirty="0">
                <a:ln>
                  <a:solidFill>
                    <a:schemeClr val="bg1"/>
                  </a:solidFill>
                </a:ln>
              </a:rPr>
              <a:t>                  </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7533" y="4704336"/>
            <a:ext cx="6064399" cy="1027553"/>
          </a:xfrm>
          <a:prstGeom prst="rect">
            <a:avLst/>
          </a:prstGeo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Grp="1" noChangeArrowheads="1"/>
          </p:cNvSpPr>
          <p:nvPr>
            <p:ph type="title" idx="4294967295"/>
          </p:nvPr>
        </p:nvSpPr>
        <p:spPr bwMode="auto">
          <a:xfrm>
            <a:off x="444500" y="915988"/>
            <a:ext cx="8229600" cy="4937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altLang="en-US" sz="2400" dirty="0">
                <a:solidFill>
                  <a:srgbClr val="4060AF"/>
                </a:solidFill>
                <a:latin typeface="Arial" panose="020B0604020202020204" pitchFamily="34" charset="0"/>
                <a:ea typeface="ＭＳ Ｐゴシック" panose="020B0600070205080204" pitchFamily="34" charset="-128"/>
                <a:cs typeface="Arial" panose="020B0604020202020204" pitchFamily="34" charset="0"/>
              </a:rPr>
              <a:t>Once you have completed this module, you will:</a:t>
            </a:r>
            <a:br>
              <a:rPr lang="en-US" altLang="en-US" sz="2400" dirty="0">
                <a:solidFill>
                  <a:srgbClr val="4060AF"/>
                </a:solidFill>
                <a:latin typeface="Arial" panose="020B0604020202020204" pitchFamily="34" charset="0"/>
                <a:ea typeface="ＭＳ Ｐゴシック" panose="020B0600070205080204" pitchFamily="34" charset="-128"/>
                <a:cs typeface="Arial" panose="020B0604020202020204" pitchFamily="34" charset="0"/>
              </a:rPr>
            </a:br>
            <a:endParaRPr lang="en-US" altLang="en-US" sz="2400" dirty="0">
              <a:solidFill>
                <a:srgbClr val="4060AF"/>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7171" name="Text Box 5"/>
          <p:cNvSpPr txBox="1">
            <a:spLocks noChangeArrowheads="1"/>
          </p:cNvSpPr>
          <p:nvPr/>
        </p:nvSpPr>
        <p:spPr bwMode="auto">
          <a:xfrm>
            <a:off x="457200" y="1804988"/>
            <a:ext cx="76850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defTabSz="914400" eaLnBrk="1" hangingPunct="1">
              <a:spcBef>
                <a:spcPct val="50000"/>
              </a:spcBef>
            </a:pPr>
            <a:endParaRPr lang="en-US" altLang="en-US" sz="1800"/>
          </a:p>
        </p:txBody>
      </p:sp>
      <p:sp>
        <p:nvSpPr>
          <p:cNvPr id="7172" name="Text Box 8"/>
          <p:cNvSpPr txBox="1">
            <a:spLocks noChangeArrowheads="1"/>
          </p:cNvSpPr>
          <p:nvPr/>
        </p:nvSpPr>
        <p:spPr bwMode="auto">
          <a:xfrm>
            <a:off x="546100" y="1409700"/>
            <a:ext cx="4211638"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a:spcBef>
                <a:spcPts val="0"/>
              </a:spcBef>
              <a:spcAft>
                <a:spcPts val="0"/>
              </a:spcAft>
              <a:buClr>
                <a:schemeClr val="dk1"/>
              </a:buClr>
              <a:buSzPct val="100000"/>
              <a:buFont typeface="Arial"/>
              <a:buChar char="•"/>
              <a:defRPr/>
            </a:pPr>
            <a:r>
              <a:rPr lang="en-US" sz="2000" dirty="0"/>
              <a:t>Understand</a:t>
            </a:r>
            <a:r>
              <a:rPr lang="en-US" sz="2000" dirty="0">
                <a:latin typeface="Arial"/>
                <a:ea typeface="Arial"/>
                <a:cs typeface="Arial"/>
                <a:sym typeface="Arial"/>
              </a:rPr>
              <a:t> the relationship between problem gambling and poverty</a:t>
            </a:r>
            <a:r>
              <a:rPr lang="en-US" sz="2000" dirty="0" smtClean="0">
                <a:latin typeface="Arial"/>
                <a:ea typeface="Arial"/>
                <a:cs typeface="Arial"/>
                <a:sym typeface="Arial"/>
              </a:rPr>
              <a:t>.</a:t>
            </a:r>
          </a:p>
          <a:p>
            <a:pPr>
              <a:spcBef>
                <a:spcPts val="0"/>
              </a:spcBef>
              <a:spcAft>
                <a:spcPts val="0"/>
              </a:spcAft>
              <a:buClr>
                <a:schemeClr val="dk1"/>
              </a:buClr>
              <a:buSzPct val="100000"/>
              <a:buFont typeface="Arial"/>
              <a:buChar char="•"/>
              <a:defRPr/>
            </a:pPr>
            <a:endParaRPr lang="en-US" sz="2000" dirty="0">
              <a:latin typeface="Arial"/>
              <a:ea typeface="Arial"/>
              <a:cs typeface="Arial"/>
              <a:sym typeface="Arial"/>
            </a:endParaRPr>
          </a:p>
          <a:p>
            <a:pPr>
              <a:spcBef>
                <a:spcPts val="0"/>
              </a:spcBef>
              <a:spcAft>
                <a:spcPts val="0"/>
              </a:spcAft>
              <a:buClr>
                <a:schemeClr val="dk1"/>
              </a:buClr>
              <a:buSzPct val="100000"/>
              <a:buFont typeface="Arial"/>
              <a:buChar char="•"/>
              <a:defRPr/>
            </a:pPr>
            <a:r>
              <a:rPr lang="en-US" sz="2000" dirty="0"/>
              <a:t>Discover ways to have </a:t>
            </a:r>
            <a:r>
              <a:rPr lang="en-US" sz="2000" dirty="0">
                <a:latin typeface="Arial"/>
                <a:ea typeface="Arial"/>
                <a:cs typeface="Arial"/>
                <a:sym typeface="Arial"/>
              </a:rPr>
              <a:t>conversations with clients experiencing problem </a:t>
            </a:r>
            <a:r>
              <a:rPr lang="en-US" sz="2000" dirty="0" smtClean="0">
                <a:latin typeface="Arial"/>
                <a:ea typeface="Arial"/>
                <a:cs typeface="Arial"/>
                <a:sym typeface="Arial"/>
              </a:rPr>
              <a:t>gambling.</a:t>
            </a:r>
          </a:p>
          <a:p>
            <a:pPr marL="0" indent="0">
              <a:spcBef>
                <a:spcPts val="0"/>
              </a:spcBef>
              <a:spcAft>
                <a:spcPts val="0"/>
              </a:spcAft>
              <a:buClr>
                <a:schemeClr val="dk1"/>
              </a:buClr>
              <a:buSzPct val="100000"/>
              <a:defRPr/>
            </a:pPr>
            <a:endParaRPr lang="en-US" sz="2000" dirty="0">
              <a:latin typeface="Arial"/>
              <a:ea typeface="Arial"/>
              <a:cs typeface="Arial"/>
              <a:sym typeface="Arial"/>
            </a:endParaRPr>
          </a:p>
          <a:p>
            <a:pPr>
              <a:spcBef>
                <a:spcPts val="0"/>
              </a:spcBef>
              <a:spcAft>
                <a:spcPts val="0"/>
              </a:spcAft>
              <a:buClr>
                <a:schemeClr val="dk1"/>
              </a:buClr>
              <a:buSzPct val="100000"/>
              <a:buFont typeface="Arial"/>
              <a:buChar char="•"/>
              <a:defRPr/>
            </a:pPr>
            <a:r>
              <a:rPr lang="en-US" sz="2000" dirty="0">
                <a:latin typeface="Arial"/>
                <a:ea typeface="Arial"/>
                <a:cs typeface="Arial"/>
                <a:sym typeface="Arial"/>
              </a:rPr>
              <a:t>Know how to screen clients experiencing problem gambling</a:t>
            </a:r>
            <a:r>
              <a:rPr lang="en-US" sz="2000" dirty="0" smtClean="0">
                <a:latin typeface="Arial"/>
                <a:ea typeface="Arial"/>
                <a:cs typeface="Arial"/>
                <a:sym typeface="Arial"/>
              </a:rPr>
              <a:t>.</a:t>
            </a:r>
          </a:p>
          <a:p>
            <a:pPr>
              <a:spcBef>
                <a:spcPts val="0"/>
              </a:spcBef>
              <a:spcAft>
                <a:spcPts val="0"/>
              </a:spcAft>
              <a:buClr>
                <a:schemeClr val="dk1"/>
              </a:buClr>
              <a:buSzPct val="100000"/>
              <a:buFont typeface="Arial"/>
              <a:buChar char="•"/>
              <a:defRPr/>
            </a:pPr>
            <a:endParaRPr lang="en-US" sz="2000" dirty="0">
              <a:latin typeface="Arial"/>
              <a:ea typeface="Arial"/>
              <a:cs typeface="Arial"/>
              <a:sym typeface="Arial"/>
            </a:endParaRPr>
          </a:p>
          <a:p>
            <a:pPr>
              <a:spcBef>
                <a:spcPts val="0"/>
              </a:spcBef>
              <a:spcAft>
                <a:spcPts val="0"/>
              </a:spcAft>
              <a:buClr>
                <a:schemeClr val="dk1"/>
              </a:buClr>
              <a:buSzPct val="100000"/>
              <a:buFont typeface="Arial"/>
              <a:buChar char="•"/>
              <a:defRPr/>
            </a:pPr>
            <a:r>
              <a:rPr lang="en-US" sz="2000" dirty="0">
                <a:latin typeface="Arial"/>
                <a:ea typeface="Arial"/>
                <a:cs typeface="Arial"/>
                <a:sym typeface="Arial"/>
              </a:rPr>
              <a:t>Be better prepared to provide support to clients to reduce </a:t>
            </a:r>
            <a:r>
              <a:rPr lang="en-US" sz="2000" dirty="0" smtClean="0">
                <a:latin typeface="Arial"/>
                <a:ea typeface="Arial"/>
                <a:cs typeface="Arial"/>
                <a:sym typeface="Arial"/>
              </a:rPr>
              <a:t>gambling-related </a:t>
            </a:r>
            <a:r>
              <a:rPr lang="en-US" sz="2000" dirty="0">
                <a:latin typeface="Arial"/>
                <a:ea typeface="Arial"/>
                <a:cs typeface="Arial"/>
                <a:sym typeface="Arial"/>
              </a:rPr>
              <a:t>harms (e.g., cut down or quit gambling).</a:t>
            </a:r>
          </a:p>
        </p:txBody>
      </p:sp>
      <p:sp>
        <p:nvSpPr>
          <p:cNvPr id="7173"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t>
            </a:r>
            <a:r>
              <a:rPr lang="en-US" altLang="en-US" sz="1200" dirty="0" smtClean="0">
                <a:solidFill>
                  <a:srgbClr val="0070C0"/>
                </a:solidFill>
              </a:rPr>
              <a:t>AMONG ADULTS EXPERIENCING POVERTY AND HOMELESSNESS</a:t>
            </a:r>
            <a:endParaRPr lang="en-US" altLang="en-US" sz="1200" dirty="0">
              <a:solidFill>
                <a:srgbClr val="0070C0"/>
              </a:solidFill>
            </a:endParaRPr>
          </a:p>
        </p:txBody>
      </p:sp>
      <p:pic>
        <p:nvPicPr>
          <p:cNvPr id="7174"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2211" y="1409700"/>
            <a:ext cx="3040077" cy="4531966"/>
          </a:xfrm>
          <a:prstGeom prst="rect">
            <a:avLst/>
          </a:prstGeom>
          <a:effectLst>
            <a:outerShdw blurRad="50800" dist="38100" dir="2700000" algn="tl" rotWithShape="0">
              <a:prstClr val="black">
                <a:alpha val="40000"/>
              </a:prstClr>
            </a:outerShdw>
          </a:effec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title" idx="4294967295"/>
          </p:nvPr>
        </p:nvSpPr>
        <p:spPr bwMode="auto">
          <a:xfrm>
            <a:off x="444500" y="915988"/>
            <a:ext cx="8229600" cy="4937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altLang="en-US" sz="2400" dirty="0">
                <a:solidFill>
                  <a:srgbClr val="4060AF"/>
                </a:solidFill>
                <a:latin typeface="Arial" panose="020B0604020202020204" pitchFamily="34" charset="0"/>
                <a:ea typeface="ＭＳ Ｐゴシック" panose="020B0600070205080204" pitchFamily="34" charset="-128"/>
                <a:cs typeface="Arial" panose="020B0604020202020204" pitchFamily="34" charset="0"/>
              </a:rPr>
              <a:t>Exercise </a:t>
            </a:r>
            <a:r>
              <a:rPr lang="en-US" altLang="en-US" sz="2400" dirty="0" smtClean="0">
                <a:solidFill>
                  <a:srgbClr val="4060AF"/>
                </a:solidFill>
                <a:latin typeface="Arial" panose="020B0604020202020204" pitchFamily="34" charset="0"/>
                <a:ea typeface="ＭＳ Ｐゴシック" panose="020B0600070205080204" pitchFamily="34" charset="-128"/>
                <a:cs typeface="Arial" panose="020B0604020202020204" pitchFamily="34" charset="0"/>
              </a:rPr>
              <a:t>1: Client challenges</a:t>
            </a:r>
            <a:endParaRPr lang="en-US" altLang="en-US" sz="2400" dirty="0">
              <a:solidFill>
                <a:srgbClr val="4060AF"/>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9219" name="Text Box 5"/>
          <p:cNvSpPr txBox="1">
            <a:spLocks noChangeArrowheads="1"/>
          </p:cNvSpPr>
          <p:nvPr/>
        </p:nvSpPr>
        <p:spPr bwMode="auto">
          <a:xfrm>
            <a:off x="457200" y="1804988"/>
            <a:ext cx="76850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defTabSz="914400" eaLnBrk="1" hangingPunct="1">
              <a:spcBef>
                <a:spcPct val="50000"/>
              </a:spcBef>
            </a:pPr>
            <a:endParaRPr lang="en-US" altLang="en-US" sz="1800"/>
          </a:p>
        </p:txBody>
      </p:sp>
      <p:sp>
        <p:nvSpPr>
          <p:cNvPr id="9220" name="Text Box 8"/>
          <p:cNvSpPr txBox="1">
            <a:spLocks noChangeArrowheads="1"/>
          </p:cNvSpPr>
          <p:nvPr/>
        </p:nvSpPr>
        <p:spPr bwMode="auto">
          <a:xfrm>
            <a:off x="546100" y="1557338"/>
            <a:ext cx="8408988"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000" dirty="0"/>
              <a:t>What challenges do your clients face? </a:t>
            </a:r>
          </a:p>
          <a:p>
            <a:endParaRPr lang="en-CA" altLang="en-US" sz="2000" dirty="0"/>
          </a:p>
          <a:p>
            <a:r>
              <a:rPr lang="en-US" altLang="en-US" sz="2000" dirty="0"/>
              <a:t>What types of strategies do you use to help your clients cope with and overcome their challenges?</a:t>
            </a:r>
          </a:p>
          <a:p>
            <a:endParaRPr lang="en-US" altLang="en-US" sz="2000" dirty="0"/>
          </a:p>
          <a:p>
            <a:r>
              <a:rPr lang="en-US" altLang="en-US" sz="2000" dirty="0" smtClean="0"/>
              <a:t>Have </a:t>
            </a:r>
            <a:r>
              <a:rPr lang="en-US" altLang="en-US" sz="2000" dirty="0"/>
              <a:t>any of your clients talked to you about gambling concerns?</a:t>
            </a:r>
          </a:p>
          <a:p>
            <a:endParaRPr lang="en-CA" altLang="en-US" sz="2000" dirty="0"/>
          </a:p>
          <a:p>
            <a:r>
              <a:rPr lang="en-US" altLang="en-US" sz="2000" dirty="0"/>
              <a:t>If yes, how did you come to know about their gambling and how did you address it?</a:t>
            </a:r>
          </a:p>
          <a:p>
            <a:endParaRPr lang="en-US" altLang="en-US" sz="2000" dirty="0"/>
          </a:p>
          <a:p>
            <a:endParaRPr lang="en-US" altLang="en-US" sz="2000" dirty="0">
              <a:sym typeface="Arial" panose="020B0604020202020204" pitchFamily="34" charset="0"/>
            </a:endParaRPr>
          </a:p>
          <a:p>
            <a:endParaRPr lang="en-US" altLang="en-US" sz="2000" dirty="0">
              <a:sym typeface="Arial" panose="020B0604020202020204" pitchFamily="34" charset="0"/>
            </a:endParaRPr>
          </a:p>
          <a:p>
            <a:endParaRPr lang="en-US" altLang="en-US" sz="2000" dirty="0">
              <a:sym typeface="Arial" panose="020B0604020202020204" pitchFamily="34" charset="0"/>
            </a:endParaRPr>
          </a:p>
        </p:txBody>
      </p:sp>
      <p:sp>
        <p:nvSpPr>
          <p:cNvPr id="9221"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ADULTS EXPERIENCING POVERTY AND HOMELESSNESS</a:t>
            </a:r>
          </a:p>
        </p:txBody>
      </p:sp>
      <p:pic>
        <p:nvPicPr>
          <p:cNvPr id="9222"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ADULTS EXPERIENCING POVERTY AND HOMELESSNESS</a:t>
            </a:r>
          </a:p>
        </p:txBody>
      </p:sp>
      <p:pic>
        <p:nvPicPr>
          <p:cNvPr id="1126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76325" y="996950"/>
            <a:ext cx="6532563" cy="483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ADULTS EXPERIENCING POVERTY AND HOMELESSNESS</a:t>
            </a:r>
          </a:p>
        </p:txBody>
      </p:sp>
      <p:sp>
        <p:nvSpPr>
          <p:cNvPr id="13315" name="Rectangle 4"/>
          <p:cNvSpPr txBox="1">
            <a:spLocks noChangeArrowheads="1"/>
          </p:cNvSpPr>
          <p:nvPr/>
        </p:nvSpPr>
        <p:spPr bwMode="auto">
          <a:xfrm>
            <a:off x="444500" y="915988"/>
            <a:ext cx="82296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400" dirty="0">
                <a:solidFill>
                  <a:srgbClr val="4060AF"/>
                </a:solidFill>
                <a:ea typeface="ＭＳ Ｐゴシック" panose="020B0600070205080204" pitchFamily="34" charset="-128"/>
              </a:rPr>
              <a:t>What is gambling?</a:t>
            </a:r>
          </a:p>
        </p:txBody>
      </p:sp>
      <p:sp>
        <p:nvSpPr>
          <p:cNvPr id="4" name="Text Box 8"/>
          <p:cNvSpPr txBox="1">
            <a:spLocks noChangeArrowheads="1"/>
          </p:cNvSpPr>
          <p:nvPr/>
        </p:nvSpPr>
        <p:spPr bwMode="auto">
          <a:xfrm>
            <a:off x="546100" y="1557338"/>
            <a:ext cx="8408988"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Arial" charset="0"/>
                <a:cs typeface="Arial" charset="0"/>
              </a:defRPr>
            </a:lvl1pPr>
            <a:lvl2pPr marL="742950" indent="-285750" eaLnBrk="0" hangingPunct="0">
              <a:defRPr sz="3200">
                <a:solidFill>
                  <a:schemeClr val="tx1"/>
                </a:solidFill>
                <a:latin typeface="Arial" charset="0"/>
                <a:cs typeface="Arial" charset="0"/>
              </a:defRPr>
            </a:lvl2pPr>
            <a:lvl3pPr marL="1143000" indent="-228600" eaLnBrk="0" hangingPunct="0">
              <a:defRPr sz="3200">
                <a:solidFill>
                  <a:schemeClr val="tx1"/>
                </a:solidFill>
                <a:latin typeface="Arial" charset="0"/>
                <a:cs typeface="Arial" charset="0"/>
              </a:defRPr>
            </a:lvl3pPr>
            <a:lvl4pPr marL="1600200" indent="-228600" eaLnBrk="0" hangingPunct="0">
              <a:defRPr sz="3200">
                <a:solidFill>
                  <a:schemeClr val="tx1"/>
                </a:solidFill>
                <a:latin typeface="Arial" charset="0"/>
                <a:cs typeface="Arial" charset="0"/>
              </a:defRPr>
            </a:lvl4pPr>
            <a:lvl5pPr marL="2057400" indent="-228600" eaLnBrk="0" hangingPunct="0">
              <a:defRPr sz="3200">
                <a:solidFill>
                  <a:schemeClr val="tx1"/>
                </a:solidFill>
                <a:latin typeface="Arial" charset="0"/>
                <a:cs typeface="Arial" charset="0"/>
              </a:defRPr>
            </a:lvl5pPr>
            <a:lvl6pPr marL="2514600" indent="-228600" eaLnBrk="0" fontAlgn="base" hangingPunct="0">
              <a:spcBef>
                <a:spcPct val="0"/>
              </a:spcBef>
              <a:spcAft>
                <a:spcPct val="0"/>
              </a:spcAft>
              <a:defRPr sz="3200">
                <a:solidFill>
                  <a:schemeClr val="tx1"/>
                </a:solidFill>
                <a:latin typeface="Arial" charset="0"/>
                <a:cs typeface="Arial" charset="0"/>
              </a:defRPr>
            </a:lvl6pPr>
            <a:lvl7pPr marL="2971800" indent="-228600" eaLnBrk="0" fontAlgn="base" hangingPunct="0">
              <a:spcBef>
                <a:spcPct val="0"/>
              </a:spcBef>
              <a:spcAft>
                <a:spcPct val="0"/>
              </a:spcAft>
              <a:defRPr sz="3200">
                <a:solidFill>
                  <a:schemeClr val="tx1"/>
                </a:solidFill>
                <a:latin typeface="Arial" charset="0"/>
                <a:cs typeface="Arial" charset="0"/>
              </a:defRPr>
            </a:lvl7pPr>
            <a:lvl8pPr marL="3429000" indent="-228600" eaLnBrk="0" fontAlgn="base" hangingPunct="0">
              <a:spcBef>
                <a:spcPct val="0"/>
              </a:spcBef>
              <a:spcAft>
                <a:spcPct val="0"/>
              </a:spcAft>
              <a:defRPr sz="3200">
                <a:solidFill>
                  <a:schemeClr val="tx1"/>
                </a:solidFill>
                <a:latin typeface="Arial" charset="0"/>
                <a:cs typeface="Arial" charset="0"/>
              </a:defRPr>
            </a:lvl8pPr>
            <a:lvl9pPr marL="3886200" indent="-228600" eaLnBrk="0" fontAlgn="base" hangingPunct="0">
              <a:spcBef>
                <a:spcPct val="0"/>
              </a:spcBef>
              <a:spcAft>
                <a:spcPct val="0"/>
              </a:spcAft>
              <a:defRPr sz="3200">
                <a:solidFill>
                  <a:schemeClr val="tx1"/>
                </a:solidFill>
                <a:latin typeface="Arial" charset="0"/>
                <a:cs typeface="Arial" charset="0"/>
              </a:defRPr>
            </a:lvl9pPr>
          </a:lstStyle>
          <a:p>
            <a:pPr>
              <a:defRPr/>
            </a:pPr>
            <a:r>
              <a:rPr lang="en-US" sz="2000" dirty="0"/>
              <a:t>People are gambling whenever they risk money or something of value on events that have an element of chance</a:t>
            </a:r>
            <a:r>
              <a:rPr lang="en-US" sz="2000" dirty="0">
                <a:latin typeface="+mj-lt"/>
              </a:rPr>
              <a:t>.</a:t>
            </a:r>
            <a:r>
              <a:rPr lang="en-US" sz="2000" dirty="0">
                <a:latin typeface="+mj-lt"/>
                <a:ea typeface="ＭＳ Ｐゴシック" charset="-128"/>
                <a:cs typeface="ＭＳ Ｐゴシック" charset="-128"/>
              </a:rPr>
              <a:t> For an activity to be considered gambling, the following elements need to be in place:</a:t>
            </a:r>
          </a:p>
          <a:p>
            <a:pPr>
              <a:defRPr/>
            </a:pPr>
            <a:endParaRPr lang="en-US" sz="2000" dirty="0">
              <a:latin typeface="+mj-lt"/>
              <a:ea typeface="ＭＳ Ｐゴシック" charset="-128"/>
              <a:cs typeface="ＭＳ Ｐゴシック" charset="-128"/>
            </a:endParaRPr>
          </a:p>
          <a:p>
            <a:pPr marL="171450" indent="-171450">
              <a:lnSpc>
                <a:spcPct val="150000"/>
              </a:lnSpc>
              <a:buFont typeface="Arial" panose="020B0604020202020204" pitchFamily="34" charset="0"/>
              <a:buChar char="•"/>
              <a:defRPr/>
            </a:pPr>
            <a:r>
              <a:rPr lang="en-US" sz="2000" dirty="0">
                <a:latin typeface="+mj-lt"/>
                <a:ea typeface="ＭＳ Ｐゴシック" charset="-128"/>
                <a:cs typeface="ＭＳ Ｐゴシック" charset="-128"/>
              </a:rPr>
              <a:t>A person puts up money or something else of value.</a:t>
            </a:r>
          </a:p>
          <a:p>
            <a:pPr marL="171450" indent="-171450">
              <a:lnSpc>
                <a:spcPct val="150000"/>
              </a:lnSpc>
              <a:buFont typeface="Arial" panose="020B0604020202020204" pitchFamily="34" charset="0"/>
              <a:buChar char="•"/>
              <a:defRPr/>
            </a:pPr>
            <a:r>
              <a:rPr lang="en-US" sz="2000" dirty="0">
                <a:latin typeface="+mj-lt"/>
                <a:ea typeface="ＭＳ Ｐゴシック" charset="-128"/>
                <a:cs typeface="ＭＳ Ｐゴシック" charset="-128"/>
              </a:rPr>
              <a:t>The outcome is in some way beyond the person’s control.</a:t>
            </a:r>
          </a:p>
          <a:p>
            <a:pPr marL="171450" indent="-171450">
              <a:lnSpc>
                <a:spcPct val="150000"/>
              </a:lnSpc>
              <a:buFont typeface="Arial" panose="020B0604020202020204" pitchFamily="34" charset="0"/>
              <a:buChar char="•"/>
              <a:defRPr/>
            </a:pPr>
            <a:r>
              <a:rPr lang="en-US" sz="2000" dirty="0">
                <a:latin typeface="+mj-lt"/>
                <a:ea typeface="ＭＳ Ｐゴシック" charset="-128"/>
                <a:cs typeface="ＭＳ Ｐゴシック" charset="-128"/>
              </a:rPr>
              <a:t>Once the bet is made, it is irreversible.</a:t>
            </a:r>
          </a:p>
          <a:p>
            <a:pPr>
              <a:defRPr/>
            </a:pPr>
            <a:r>
              <a:rPr lang="en-US" sz="2000" dirty="0">
                <a:latin typeface="+mj-lt"/>
              </a:rPr>
              <a:t> </a:t>
            </a:r>
          </a:p>
          <a:p>
            <a:pPr>
              <a:defRPr/>
            </a:pPr>
            <a:endParaRPr lang="en-US" sz="2000" dirty="0"/>
          </a:p>
        </p:txBody>
      </p:sp>
      <p:pic>
        <p:nvPicPr>
          <p:cNvPr id="1331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951537" y="3776663"/>
            <a:ext cx="214312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hape 67"/>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ADULTS EXPERIENCING POVERTY AND HOMELESSNESS</a:t>
            </a:r>
          </a:p>
        </p:txBody>
      </p:sp>
      <p:sp>
        <p:nvSpPr>
          <p:cNvPr id="15364" name="Shape 69"/>
          <p:cNvSpPr txBox="1">
            <a:spLocks noChangeArrowheads="1"/>
          </p:cNvSpPr>
          <p:nvPr/>
        </p:nvSpPr>
        <p:spPr bwMode="auto">
          <a:xfrm>
            <a:off x="546100" y="1242545"/>
            <a:ext cx="8128000" cy="1350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a:buClr>
                <a:srgbClr val="000000"/>
              </a:buClr>
              <a:buFont typeface="Arial" panose="020B0604020202020204" pitchFamily="34" charset="0"/>
              <a:buNone/>
            </a:pPr>
            <a:endParaRPr lang="en-US" altLang="en-US" sz="2000" dirty="0">
              <a:solidFill>
                <a:srgbClr val="000000"/>
              </a:solidFill>
              <a:sym typeface="Arial" panose="020B0604020202020204" pitchFamily="34" charset="0"/>
            </a:endParaRPr>
          </a:p>
          <a:p>
            <a:pPr algn="ctr">
              <a:buClr>
                <a:srgbClr val="000000"/>
              </a:buClr>
              <a:buSzPct val="25000"/>
              <a:buFont typeface="Arial" panose="020B0604020202020204" pitchFamily="34" charset="0"/>
              <a:buNone/>
            </a:pPr>
            <a:r>
              <a:rPr lang="en-US" altLang="en-US" sz="2000" dirty="0">
                <a:solidFill>
                  <a:srgbClr val="000000"/>
                </a:solidFill>
                <a:sym typeface="Arial" panose="020B0604020202020204" pitchFamily="34" charset="0"/>
              </a:rPr>
              <a:t>People </a:t>
            </a:r>
            <a:r>
              <a:rPr lang="en-US" altLang="en-US" sz="2000" dirty="0" smtClean="0">
                <a:solidFill>
                  <a:srgbClr val="000000"/>
                </a:solidFill>
                <a:sym typeface="Arial" panose="020B0604020202020204" pitchFamily="34" charset="0"/>
              </a:rPr>
              <a:t>experiencing poverty and homelessness are </a:t>
            </a:r>
            <a:r>
              <a:rPr lang="en-US" altLang="en-US" sz="2000" dirty="0">
                <a:solidFill>
                  <a:srgbClr val="000000"/>
                </a:solidFill>
                <a:sym typeface="Arial" panose="020B0604020202020204" pitchFamily="34" charset="0"/>
              </a:rPr>
              <a:t>much more likely to have a history of gambling problems than the general population</a:t>
            </a:r>
            <a:r>
              <a:rPr lang="en-US" altLang="en-US" sz="2000" dirty="0" smtClean="0">
                <a:solidFill>
                  <a:srgbClr val="000000"/>
                </a:solidFill>
                <a:sym typeface="Arial" panose="020B0604020202020204" pitchFamily="34" charset="0"/>
              </a:rPr>
              <a:t>.</a:t>
            </a:r>
          </a:p>
        </p:txBody>
      </p:sp>
      <p:pic>
        <p:nvPicPr>
          <p:cNvPr id="15365" name="Shape 70"/>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3688" y="142875"/>
            <a:ext cx="1106487"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44725" y="2830513"/>
            <a:ext cx="4629150" cy="298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ADULTS EXPERIENCING POVERTY AND HOMELESSNESS</a:t>
            </a:r>
          </a:p>
        </p:txBody>
      </p:sp>
      <p:sp>
        <p:nvSpPr>
          <p:cNvPr id="19459" name="Rectangle 4"/>
          <p:cNvSpPr txBox="1">
            <a:spLocks noChangeArrowheads="1"/>
          </p:cNvSpPr>
          <p:nvPr/>
        </p:nvSpPr>
        <p:spPr bwMode="auto">
          <a:xfrm>
            <a:off x="444500" y="915988"/>
            <a:ext cx="82296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400" dirty="0">
                <a:solidFill>
                  <a:srgbClr val="4060AF"/>
                </a:solidFill>
                <a:ea typeface="ＭＳ Ｐゴシック" panose="020B0600070205080204" pitchFamily="34" charset="-128"/>
              </a:rPr>
              <a:t>Risk factors specific to problem gambling</a:t>
            </a:r>
          </a:p>
        </p:txBody>
      </p:sp>
      <p:sp>
        <p:nvSpPr>
          <p:cNvPr id="4" name="Text Box 8"/>
          <p:cNvSpPr txBox="1">
            <a:spLocks noChangeArrowheads="1"/>
          </p:cNvSpPr>
          <p:nvPr/>
        </p:nvSpPr>
        <p:spPr bwMode="auto">
          <a:xfrm>
            <a:off x="546100" y="988724"/>
            <a:ext cx="8597900"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200">
                <a:solidFill>
                  <a:schemeClr val="tx1"/>
                </a:solidFill>
                <a:latin typeface="Arial" charset="0"/>
                <a:cs typeface="Arial" charset="0"/>
              </a:defRPr>
            </a:lvl1pPr>
            <a:lvl2pPr marL="742950" indent="-285750" eaLnBrk="0" hangingPunct="0">
              <a:defRPr sz="3200">
                <a:solidFill>
                  <a:schemeClr val="tx1"/>
                </a:solidFill>
                <a:latin typeface="Arial" charset="0"/>
                <a:cs typeface="Arial" charset="0"/>
              </a:defRPr>
            </a:lvl2pPr>
            <a:lvl3pPr marL="1143000" indent="-228600" eaLnBrk="0" hangingPunct="0">
              <a:defRPr sz="3200">
                <a:solidFill>
                  <a:schemeClr val="tx1"/>
                </a:solidFill>
                <a:latin typeface="Arial" charset="0"/>
                <a:cs typeface="Arial" charset="0"/>
              </a:defRPr>
            </a:lvl3pPr>
            <a:lvl4pPr marL="1600200" indent="-228600" eaLnBrk="0" hangingPunct="0">
              <a:defRPr sz="3200">
                <a:solidFill>
                  <a:schemeClr val="tx1"/>
                </a:solidFill>
                <a:latin typeface="Arial" charset="0"/>
                <a:cs typeface="Arial" charset="0"/>
              </a:defRPr>
            </a:lvl4pPr>
            <a:lvl5pPr marL="2057400" indent="-228600" eaLnBrk="0" hangingPunct="0">
              <a:defRPr sz="3200">
                <a:solidFill>
                  <a:schemeClr val="tx1"/>
                </a:solidFill>
                <a:latin typeface="Arial" charset="0"/>
                <a:cs typeface="Arial" charset="0"/>
              </a:defRPr>
            </a:lvl5pPr>
            <a:lvl6pPr marL="2514600" indent="-228600" eaLnBrk="0" fontAlgn="base" hangingPunct="0">
              <a:spcBef>
                <a:spcPct val="0"/>
              </a:spcBef>
              <a:spcAft>
                <a:spcPct val="0"/>
              </a:spcAft>
              <a:defRPr sz="3200">
                <a:solidFill>
                  <a:schemeClr val="tx1"/>
                </a:solidFill>
                <a:latin typeface="Arial" charset="0"/>
                <a:cs typeface="Arial" charset="0"/>
              </a:defRPr>
            </a:lvl6pPr>
            <a:lvl7pPr marL="2971800" indent="-228600" eaLnBrk="0" fontAlgn="base" hangingPunct="0">
              <a:spcBef>
                <a:spcPct val="0"/>
              </a:spcBef>
              <a:spcAft>
                <a:spcPct val="0"/>
              </a:spcAft>
              <a:defRPr sz="3200">
                <a:solidFill>
                  <a:schemeClr val="tx1"/>
                </a:solidFill>
                <a:latin typeface="Arial" charset="0"/>
                <a:cs typeface="Arial" charset="0"/>
              </a:defRPr>
            </a:lvl7pPr>
            <a:lvl8pPr marL="3429000" indent="-228600" eaLnBrk="0" fontAlgn="base" hangingPunct="0">
              <a:spcBef>
                <a:spcPct val="0"/>
              </a:spcBef>
              <a:spcAft>
                <a:spcPct val="0"/>
              </a:spcAft>
              <a:defRPr sz="3200">
                <a:solidFill>
                  <a:schemeClr val="tx1"/>
                </a:solidFill>
                <a:latin typeface="Arial" charset="0"/>
                <a:cs typeface="Arial" charset="0"/>
              </a:defRPr>
            </a:lvl8pPr>
            <a:lvl9pPr marL="3886200" indent="-228600" eaLnBrk="0" fontAlgn="base" hangingPunct="0">
              <a:spcBef>
                <a:spcPct val="0"/>
              </a:spcBef>
              <a:spcAft>
                <a:spcPct val="0"/>
              </a:spcAft>
              <a:defRPr sz="3200">
                <a:solidFill>
                  <a:schemeClr val="tx1"/>
                </a:solidFill>
                <a:latin typeface="Arial" charset="0"/>
                <a:cs typeface="Arial" charset="0"/>
              </a:defRPr>
            </a:lvl9pPr>
          </a:lstStyle>
          <a:p>
            <a:pPr>
              <a:lnSpc>
                <a:spcPct val="150000"/>
              </a:lnSpc>
              <a:defRPr/>
            </a:pPr>
            <a:endParaRPr lang="en-US" sz="2000" dirty="0" smtClean="0"/>
          </a:p>
          <a:p>
            <a:pPr marL="285750" indent="-285750">
              <a:lnSpc>
                <a:spcPct val="150000"/>
              </a:lnSpc>
              <a:buFont typeface="Arial" panose="020B0604020202020204" pitchFamily="34" charset="0"/>
              <a:buChar char="•"/>
              <a:defRPr/>
            </a:pPr>
            <a:r>
              <a:rPr lang="en-US" sz="2000" dirty="0"/>
              <a:t>An early win in their gambling experience.</a:t>
            </a:r>
          </a:p>
          <a:p>
            <a:pPr marL="285750" indent="-285750">
              <a:lnSpc>
                <a:spcPct val="150000"/>
              </a:lnSpc>
              <a:buFont typeface="Arial" panose="020B0604020202020204" pitchFamily="34" charset="0"/>
              <a:buChar char="•"/>
              <a:defRPr/>
            </a:pPr>
            <a:r>
              <a:rPr lang="en-US" sz="2000" dirty="0"/>
              <a:t>Easy access to their preferred form of gambling (e.g., the </a:t>
            </a:r>
            <a:r>
              <a:rPr lang="en-US" sz="2000" dirty="0" smtClean="0"/>
              <a:t>corner store</a:t>
            </a:r>
            <a:r>
              <a:rPr lang="en-US" sz="2000" dirty="0"/>
              <a:t>). </a:t>
            </a:r>
          </a:p>
          <a:p>
            <a:pPr marL="285750" indent="-285750">
              <a:lnSpc>
                <a:spcPct val="150000"/>
              </a:lnSpc>
              <a:buFont typeface="Arial" panose="020B0604020202020204" pitchFamily="34" charset="0"/>
              <a:buChar char="•"/>
              <a:defRPr/>
            </a:pPr>
            <a:r>
              <a:rPr lang="en-US" sz="2000" dirty="0"/>
              <a:t>Problems with alcohol or other drugs, especially if they gamble while under the influence. </a:t>
            </a:r>
          </a:p>
          <a:p>
            <a:pPr marL="285750" indent="-285750">
              <a:lnSpc>
                <a:spcPct val="150000"/>
              </a:lnSpc>
              <a:buFont typeface="Arial" panose="020B0604020202020204" pitchFamily="34" charset="0"/>
              <a:buChar char="•"/>
              <a:defRPr/>
            </a:pPr>
            <a:r>
              <a:rPr lang="en-US" sz="2000" dirty="0"/>
              <a:t>Self-esteem is attached to gambling wins or losses.</a:t>
            </a:r>
          </a:p>
          <a:p>
            <a:pPr marL="285750" indent="-285750">
              <a:lnSpc>
                <a:spcPct val="150000"/>
              </a:lnSpc>
              <a:buFont typeface="Arial" panose="020B0604020202020204" pitchFamily="34" charset="0"/>
              <a:buChar char="•"/>
              <a:defRPr/>
            </a:pPr>
            <a:r>
              <a:rPr lang="en-US" sz="2000" dirty="0"/>
              <a:t>Mistaken beliefs about the games.</a:t>
            </a:r>
          </a:p>
          <a:p>
            <a:pPr marL="285750" indent="-285750">
              <a:lnSpc>
                <a:spcPct val="150000"/>
              </a:lnSpc>
              <a:buFont typeface="Arial" panose="020B0604020202020204" pitchFamily="34" charset="0"/>
              <a:buChar char="•"/>
              <a:defRPr/>
            </a:pPr>
            <a:r>
              <a:rPr lang="en-US" sz="2000" dirty="0"/>
              <a:t>W</a:t>
            </a:r>
            <a:r>
              <a:rPr lang="en-US" sz="2000" dirty="0" smtClean="0"/>
              <a:t>ins </a:t>
            </a:r>
            <a:r>
              <a:rPr lang="en-US" sz="2000" dirty="0"/>
              <a:t>and losses are not tracked.</a:t>
            </a:r>
          </a:p>
          <a:p>
            <a:pPr marL="285750" indent="-285750">
              <a:lnSpc>
                <a:spcPct val="150000"/>
              </a:lnSpc>
              <a:buFont typeface="Arial" panose="020B0604020202020204" pitchFamily="34" charset="0"/>
              <a:buChar char="•"/>
              <a:defRPr/>
            </a:pPr>
            <a:r>
              <a:rPr lang="en-US" sz="2000" dirty="0"/>
              <a:t>A family history of gambling.</a:t>
            </a:r>
            <a:br>
              <a:rPr lang="en-US" sz="2000" dirty="0"/>
            </a:br>
            <a:endParaRPr lang="en-US" sz="2000" dirty="0"/>
          </a:p>
        </p:txBody>
      </p:sp>
      <p:pic>
        <p:nvPicPr>
          <p:cNvPr id="1946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ADULTS EXPERIENCING POVERTY AND HOMELESSNESS</a:t>
            </a:r>
          </a:p>
        </p:txBody>
      </p:sp>
      <p:pic>
        <p:nvPicPr>
          <p:cNvPr id="2150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hlinkClick r:id="rId4"/>
          </p:cNvPr>
          <p:cNvPicPr>
            <a:picLocks noChangeAspect="1"/>
          </p:cNvPicPr>
          <p:nvPr/>
        </p:nvPicPr>
        <p:blipFill>
          <a:blip r:embed="rId5"/>
          <a:stretch>
            <a:fillRect/>
          </a:stretch>
        </p:blipFill>
        <p:spPr>
          <a:xfrm>
            <a:off x="485140" y="1100189"/>
            <a:ext cx="7985760" cy="4602480"/>
          </a:xfrm>
          <a:prstGeom prst="rect">
            <a:avLst/>
          </a:prstGeo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ADULTS EXPERIENCING POVERTY AND HOMELESSNESS</a:t>
            </a:r>
          </a:p>
        </p:txBody>
      </p:sp>
      <p:sp>
        <p:nvSpPr>
          <p:cNvPr id="23555" name="Rectangle 4"/>
          <p:cNvSpPr txBox="1">
            <a:spLocks noChangeArrowheads="1"/>
          </p:cNvSpPr>
          <p:nvPr/>
        </p:nvSpPr>
        <p:spPr bwMode="auto">
          <a:xfrm>
            <a:off x="444500" y="915988"/>
            <a:ext cx="82296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400">
                <a:solidFill>
                  <a:srgbClr val="4060AF"/>
                </a:solidFill>
                <a:ea typeface="ＭＳ Ｐゴシック" panose="020B0600070205080204" pitchFamily="34" charset="-128"/>
              </a:rPr>
              <a:t>When does gambling become a problem?</a:t>
            </a:r>
          </a:p>
        </p:txBody>
      </p:sp>
      <p:sp>
        <p:nvSpPr>
          <p:cNvPr id="4" name="Text Box 8"/>
          <p:cNvSpPr txBox="1">
            <a:spLocks noChangeArrowheads="1"/>
          </p:cNvSpPr>
          <p:nvPr/>
        </p:nvSpPr>
        <p:spPr bwMode="auto">
          <a:xfrm>
            <a:off x="546100" y="1557338"/>
            <a:ext cx="8408988"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Arial" charset="0"/>
                <a:cs typeface="Arial" charset="0"/>
              </a:defRPr>
            </a:lvl1pPr>
            <a:lvl2pPr marL="742950" indent="-285750" eaLnBrk="0" hangingPunct="0">
              <a:defRPr sz="3200">
                <a:solidFill>
                  <a:schemeClr val="tx1"/>
                </a:solidFill>
                <a:latin typeface="Arial" charset="0"/>
                <a:cs typeface="Arial" charset="0"/>
              </a:defRPr>
            </a:lvl2pPr>
            <a:lvl3pPr marL="1143000" indent="-228600" eaLnBrk="0" hangingPunct="0">
              <a:defRPr sz="3200">
                <a:solidFill>
                  <a:schemeClr val="tx1"/>
                </a:solidFill>
                <a:latin typeface="Arial" charset="0"/>
                <a:cs typeface="Arial" charset="0"/>
              </a:defRPr>
            </a:lvl3pPr>
            <a:lvl4pPr marL="1600200" indent="-228600" eaLnBrk="0" hangingPunct="0">
              <a:defRPr sz="3200">
                <a:solidFill>
                  <a:schemeClr val="tx1"/>
                </a:solidFill>
                <a:latin typeface="Arial" charset="0"/>
                <a:cs typeface="Arial" charset="0"/>
              </a:defRPr>
            </a:lvl4pPr>
            <a:lvl5pPr marL="2057400" indent="-228600" eaLnBrk="0" hangingPunct="0">
              <a:defRPr sz="3200">
                <a:solidFill>
                  <a:schemeClr val="tx1"/>
                </a:solidFill>
                <a:latin typeface="Arial" charset="0"/>
                <a:cs typeface="Arial" charset="0"/>
              </a:defRPr>
            </a:lvl5pPr>
            <a:lvl6pPr marL="2514600" indent="-228600" eaLnBrk="0" fontAlgn="base" hangingPunct="0">
              <a:spcBef>
                <a:spcPct val="0"/>
              </a:spcBef>
              <a:spcAft>
                <a:spcPct val="0"/>
              </a:spcAft>
              <a:defRPr sz="3200">
                <a:solidFill>
                  <a:schemeClr val="tx1"/>
                </a:solidFill>
                <a:latin typeface="Arial" charset="0"/>
                <a:cs typeface="Arial" charset="0"/>
              </a:defRPr>
            </a:lvl6pPr>
            <a:lvl7pPr marL="2971800" indent="-228600" eaLnBrk="0" fontAlgn="base" hangingPunct="0">
              <a:spcBef>
                <a:spcPct val="0"/>
              </a:spcBef>
              <a:spcAft>
                <a:spcPct val="0"/>
              </a:spcAft>
              <a:defRPr sz="3200">
                <a:solidFill>
                  <a:schemeClr val="tx1"/>
                </a:solidFill>
                <a:latin typeface="Arial" charset="0"/>
                <a:cs typeface="Arial" charset="0"/>
              </a:defRPr>
            </a:lvl7pPr>
            <a:lvl8pPr marL="3429000" indent="-228600" eaLnBrk="0" fontAlgn="base" hangingPunct="0">
              <a:spcBef>
                <a:spcPct val="0"/>
              </a:spcBef>
              <a:spcAft>
                <a:spcPct val="0"/>
              </a:spcAft>
              <a:defRPr sz="3200">
                <a:solidFill>
                  <a:schemeClr val="tx1"/>
                </a:solidFill>
                <a:latin typeface="Arial" charset="0"/>
                <a:cs typeface="Arial" charset="0"/>
              </a:defRPr>
            </a:lvl8pPr>
            <a:lvl9pPr marL="3886200" indent="-228600" eaLnBrk="0" fontAlgn="base" hangingPunct="0">
              <a:spcBef>
                <a:spcPct val="0"/>
              </a:spcBef>
              <a:spcAft>
                <a:spcPct val="0"/>
              </a:spcAft>
              <a:defRPr sz="3200">
                <a:solidFill>
                  <a:schemeClr val="tx1"/>
                </a:solidFill>
                <a:latin typeface="Arial" charset="0"/>
                <a:cs typeface="Arial" charset="0"/>
              </a:defRPr>
            </a:lvl9pPr>
          </a:lstStyle>
          <a:p>
            <a:pPr>
              <a:defRPr/>
            </a:pPr>
            <a:r>
              <a:rPr lang="en-US" sz="2000" dirty="0"/>
              <a:t>Problem gambling can affect a person’s life beyond just losing money. Gambling is a problem </a:t>
            </a:r>
            <a:r>
              <a:rPr lang="en-US" sz="2000" dirty="0" smtClean="0"/>
              <a:t>when it:</a:t>
            </a:r>
            <a:endParaRPr lang="en-US" sz="2000" dirty="0"/>
          </a:p>
          <a:p>
            <a:pPr>
              <a:lnSpc>
                <a:spcPct val="150000"/>
              </a:lnSpc>
              <a:defRPr/>
            </a:pPr>
            <a:endParaRPr lang="en-US" sz="2000" dirty="0"/>
          </a:p>
          <a:p>
            <a:pPr marL="342900" indent="-342900">
              <a:lnSpc>
                <a:spcPct val="150000"/>
              </a:lnSpc>
              <a:buFont typeface="Arial" panose="020B0604020202020204" pitchFamily="34" charset="0"/>
              <a:buChar char="•"/>
              <a:defRPr/>
            </a:pPr>
            <a:r>
              <a:rPr lang="en-US" sz="2000" dirty="0"/>
              <a:t>Causes or worsens financial problems.</a:t>
            </a:r>
          </a:p>
          <a:p>
            <a:pPr marL="342900" indent="-342900">
              <a:lnSpc>
                <a:spcPct val="150000"/>
              </a:lnSpc>
              <a:buFont typeface="Arial" panose="020B0604020202020204" pitchFamily="34" charset="0"/>
              <a:buChar char="•"/>
              <a:defRPr/>
            </a:pPr>
            <a:r>
              <a:rPr lang="en-US" sz="2000" dirty="0"/>
              <a:t>Impacts housing stability or employment.</a:t>
            </a:r>
          </a:p>
          <a:p>
            <a:pPr marL="342900" indent="-342900">
              <a:lnSpc>
                <a:spcPct val="150000"/>
              </a:lnSpc>
              <a:buFont typeface="Arial" panose="020B0604020202020204" pitchFamily="34" charset="0"/>
              <a:buChar char="•"/>
              <a:defRPr/>
            </a:pPr>
            <a:r>
              <a:rPr lang="en-US" sz="2000" dirty="0"/>
              <a:t>Causes harms in relationships.</a:t>
            </a:r>
          </a:p>
          <a:p>
            <a:pPr marL="342900" indent="-342900">
              <a:lnSpc>
                <a:spcPct val="150000"/>
              </a:lnSpc>
              <a:buFont typeface="Arial" panose="020B0604020202020204" pitchFamily="34" charset="0"/>
              <a:buChar char="•"/>
              <a:defRPr/>
            </a:pPr>
            <a:r>
              <a:rPr lang="en-US" sz="2000" dirty="0"/>
              <a:t>Continues despite the negative consequences.</a:t>
            </a:r>
          </a:p>
        </p:txBody>
      </p:sp>
      <p:pic>
        <p:nvPicPr>
          <p:cNvPr id="2355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94018" y="3951288"/>
            <a:ext cx="2428875"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ADULTS EXPERIENCING POVERTY AND HOMELESSNESS</a:t>
            </a:r>
          </a:p>
        </p:txBody>
      </p:sp>
      <p:sp>
        <p:nvSpPr>
          <p:cNvPr id="25603" name="Rectangle 4"/>
          <p:cNvSpPr txBox="1">
            <a:spLocks noChangeArrowheads="1"/>
          </p:cNvSpPr>
          <p:nvPr/>
        </p:nvSpPr>
        <p:spPr bwMode="auto">
          <a:xfrm>
            <a:off x="444500" y="915988"/>
            <a:ext cx="82296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400" dirty="0">
                <a:solidFill>
                  <a:srgbClr val="4060AF"/>
                </a:solidFill>
                <a:ea typeface="ＭＳ Ｐゴシック" panose="020B0600070205080204" pitchFamily="34" charset="-128"/>
              </a:rPr>
              <a:t>Exercise </a:t>
            </a:r>
            <a:r>
              <a:rPr lang="en-US" altLang="en-US" sz="2400" dirty="0" smtClean="0">
                <a:solidFill>
                  <a:srgbClr val="4060AF"/>
                </a:solidFill>
                <a:ea typeface="ＭＳ Ｐゴシック" panose="020B0600070205080204" pitchFamily="34" charset="-128"/>
              </a:rPr>
              <a:t>2: Signs of problem gambling</a:t>
            </a:r>
            <a:endParaRPr lang="en-US" altLang="en-US" sz="2400" dirty="0">
              <a:solidFill>
                <a:srgbClr val="4060AF"/>
              </a:solidFill>
              <a:ea typeface="ＭＳ Ｐゴシック" panose="020B0600070205080204" pitchFamily="34" charset="-128"/>
            </a:endParaRPr>
          </a:p>
        </p:txBody>
      </p:sp>
      <p:sp>
        <p:nvSpPr>
          <p:cNvPr id="4" name="Text Box 8"/>
          <p:cNvSpPr txBox="1">
            <a:spLocks noChangeArrowheads="1"/>
          </p:cNvSpPr>
          <p:nvPr/>
        </p:nvSpPr>
        <p:spPr bwMode="auto">
          <a:xfrm>
            <a:off x="546100" y="2014017"/>
            <a:ext cx="8128000" cy="163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Arial" charset="0"/>
                <a:cs typeface="Arial" charset="0"/>
              </a:defRPr>
            </a:lvl1pPr>
            <a:lvl2pPr marL="742950" indent="-285750" eaLnBrk="0" hangingPunct="0">
              <a:defRPr sz="3200">
                <a:solidFill>
                  <a:schemeClr val="tx1"/>
                </a:solidFill>
                <a:latin typeface="Arial" charset="0"/>
                <a:cs typeface="Arial" charset="0"/>
              </a:defRPr>
            </a:lvl2pPr>
            <a:lvl3pPr marL="1143000" indent="-228600" eaLnBrk="0" hangingPunct="0">
              <a:defRPr sz="3200">
                <a:solidFill>
                  <a:schemeClr val="tx1"/>
                </a:solidFill>
                <a:latin typeface="Arial" charset="0"/>
                <a:cs typeface="Arial" charset="0"/>
              </a:defRPr>
            </a:lvl3pPr>
            <a:lvl4pPr marL="1600200" indent="-228600" eaLnBrk="0" hangingPunct="0">
              <a:defRPr sz="3200">
                <a:solidFill>
                  <a:schemeClr val="tx1"/>
                </a:solidFill>
                <a:latin typeface="Arial" charset="0"/>
                <a:cs typeface="Arial" charset="0"/>
              </a:defRPr>
            </a:lvl4pPr>
            <a:lvl5pPr marL="2057400" indent="-228600" eaLnBrk="0" hangingPunct="0">
              <a:defRPr sz="3200">
                <a:solidFill>
                  <a:schemeClr val="tx1"/>
                </a:solidFill>
                <a:latin typeface="Arial" charset="0"/>
                <a:cs typeface="Arial" charset="0"/>
              </a:defRPr>
            </a:lvl5pPr>
            <a:lvl6pPr marL="2514600" indent="-228600" eaLnBrk="0" fontAlgn="base" hangingPunct="0">
              <a:spcBef>
                <a:spcPct val="0"/>
              </a:spcBef>
              <a:spcAft>
                <a:spcPct val="0"/>
              </a:spcAft>
              <a:defRPr sz="3200">
                <a:solidFill>
                  <a:schemeClr val="tx1"/>
                </a:solidFill>
                <a:latin typeface="Arial" charset="0"/>
                <a:cs typeface="Arial" charset="0"/>
              </a:defRPr>
            </a:lvl6pPr>
            <a:lvl7pPr marL="2971800" indent="-228600" eaLnBrk="0" fontAlgn="base" hangingPunct="0">
              <a:spcBef>
                <a:spcPct val="0"/>
              </a:spcBef>
              <a:spcAft>
                <a:spcPct val="0"/>
              </a:spcAft>
              <a:defRPr sz="3200">
                <a:solidFill>
                  <a:schemeClr val="tx1"/>
                </a:solidFill>
                <a:latin typeface="Arial" charset="0"/>
                <a:cs typeface="Arial" charset="0"/>
              </a:defRPr>
            </a:lvl7pPr>
            <a:lvl8pPr marL="3429000" indent="-228600" eaLnBrk="0" fontAlgn="base" hangingPunct="0">
              <a:spcBef>
                <a:spcPct val="0"/>
              </a:spcBef>
              <a:spcAft>
                <a:spcPct val="0"/>
              </a:spcAft>
              <a:defRPr sz="3200">
                <a:solidFill>
                  <a:schemeClr val="tx1"/>
                </a:solidFill>
                <a:latin typeface="Arial" charset="0"/>
                <a:cs typeface="Arial" charset="0"/>
              </a:defRPr>
            </a:lvl8pPr>
            <a:lvl9pPr marL="3886200" indent="-228600" eaLnBrk="0" fontAlgn="base" hangingPunct="0">
              <a:spcBef>
                <a:spcPct val="0"/>
              </a:spcBef>
              <a:spcAft>
                <a:spcPct val="0"/>
              </a:spcAft>
              <a:defRPr sz="3200">
                <a:solidFill>
                  <a:schemeClr val="tx1"/>
                </a:solidFill>
                <a:latin typeface="Arial" charset="0"/>
                <a:cs typeface="Arial" charset="0"/>
              </a:defRPr>
            </a:lvl9pPr>
          </a:lstStyle>
          <a:p>
            <a:pPr algn="ctr">
              <a:defRPr/>
            </a:pPr>
            <a:r>
              <a:rPr lang="en-US" sz="2000" dirty="0">
                <a:latin typeface="+mj-lt"/>
                <a:ea typeface="ＭＳ Ｐゴシック" charset="-128"/>
                <a:cs typeface="ＭＳ Ｐゴシック" charset="-128"/>
              </a:rPr>
              <a:t>What do you think are some signs that your client may be </a:t>
            </a:r>
            <a:r>
              <a:rPr lang="en-US" sz="2000" dirty="0" smtClean="0">
                <a:latin typeface="+mj-lt"/>
                <a:ea typeface="ＭＳ Ｐゴシック" charset="-128"/>
                <a:cs typeface="ＭＳ Ｐゴシック" charset="-128"/>
              </a:rPr>
              <a:t>developing, or has developed, </a:t>
            </a:r>
            <a:r>
              <a:rPr lang="en-US" sz="2000" dirty="0">
                <a:latin typeface="+mj-lt"/>
                <a:ea typeface="ＭＳ Ｐゴシック" charset="-128"/>
                <a:cs typeface="ＭＳ Ｐゴシック" charset="-128"/>
              </a:rPr>
              <a:t>a gambling problem?</a:t>
            </a:r>
          </a:p>
          <a:p>
            <a:pPr>
              <a:defRPr/>
            </a:pPr>
            <a:endParaRPr lang="en-US" sz="2000" dirty="0">
              <a:latin typeface="+mj-lt"/>
              <a:ea typeface="ＭＳ Ｐゴシック" charset="-128"/>
              <a:cs typeface="ＭＳ Ｐゴシック" charset="-128"/>
            </a:endParaRPr>
          </a:p>
          <a:p>
            <a:pPr>
              <a:defRPr/>
            </a:pPr>
            <a:r>
              <a:rPr lang="en-US" sz="2000" dirty="0"/>
              <a:t/>
            </a:r>
            <a:br>
              <a:rPr lang="en-US" sz="2000" dirty="0"/>
            </a:br>
            <a:endParaRPr lang="en-US" sz="2000" dirty="0"/>
          </a:p>
        </p:txBody>
      </p:sp>
      <p:pic>
        <p:nvPicPr>
          <p:cNvPr id="2560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ADULTS EXPERIENCING POVERTY AND HOMELESSNESS</a:t>
            </a:r>
          </a:p>
        </p:txBody>
      </p:sp>
      <p:sp>
        <p:nvSpPr>
          <p:cNvPr id="27651" name="Rectangle 4"/>
          <p:cNvSpPr txBox="1">
            <a:spLocks noChangeArrowheads="1"/>
          </p:cNvSpPr>
          <p:nvPr/>
        </p:nvSpPr>
        <p:spPr bwMode="auto">
          <a:xfrm>
            <a:off x="444500" y="915988"/>
            <a:ext cx="82296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400" dirty="0">
                <a:solidFill>
                  <a:srgbClr val="4060AF"/>
                </a:solidFill>
                <a:ea typeface="ＭＳ Ｐゴシック" panose="020B0600070205080204" pitchFamily="34" charset="-128"/>
              </a:rPr>
              <a:t>Harms from problem gambling</a:t>
            </a:r>
          </a:p>
        </p:txBody>
      </p:sp>
      <p:pic>
        <p:nvPicPr>
          <p:cNvPr id="27652"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4"/>
          <a:stretch>
            <a:fillRect/>
          </a:stretch>
        </p:blipFill>
        <p:spPr>
          <a:xfrm>
            <a:off x="546100" y="1784812"/>
            <a:ext cx="7950840" cy="3737794"/>
          </a:xfrm>
          <a:prstGeom prst="rect">
            <a:avLst/>
          </a:prstGeo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ADULTS EXPERIENCING POVERTY AND HOMELESSNESS</a:t>
            </a:r>
          </a:p>
        </p:txBody>
      </p:sp>
      <p:sp>
        <p:nvSpPr>
          <p:cNvPr id="29699" name="Rectangle 4"/>
          <p:cNvSpPr txBox="1">
            <a:spLocks noChangeArrowheads="1"/>
          </p:cNvSpPr>
          <p:nvPr/>
        </p:nvSpPr>
        <p:spPr bwMode="auto">
          <a:xfrm>
            <a:off x="444500" y="915988"/>
            <a:ext cx="82296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400" dirty="0">
                <a:solidFill>
                  <a:srgbClr val="4060AF"/>
                </a:solidFill>
                <a:ea typeface="ＭＳ Ｐゴシック" panose="020B0600070205080204" pitchFamily="34" charset="-128"/>
              </a:rPr>
              <a:t>Harms from problem gambling</a:t>
            </a:r>
          </a:p>
        </p:txBody>
      </p:sp>
      <p:sp>
        <p:nvSpPr>
          <p:cNvPr id="4" name="Text Box 8"/>
          <p:cNvSpPr txBox="1">
            <a:spLocks noChangeArrowheads="1"/>
          </p:cNvSpPr>
          <p:nvPr/>
        </p:nvSpPr>
        <p:spPr bwMode="auto">
          <a:xfrm>
            <a:off x="546100" y="1557338"/>
            <a:ext cx="8128000"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Arial" charset="0"/>
                <a:cs typeface="Arial" charset="0"/>
              </a:defRPr>
            </a:lvl1pPr>
            <a:lvl2pPr marL="742950" indent="-285750" eaLnBrk="0" hangingPunct="0">
              <a:defRPr sz="3200">
                <a:solidFill>
                  <a:schemeClr val="tx1"/>
                </a:solidFill>
                <a:latin typeface="Arial" charset="0"/>
                <a:cs typeface="Arial" charset="0"/>
              </a:defRPr>
            </a:lvl2pPr>
            <a:lvl3pPr marL="1143000" indent="-228600" eaLnBrk="0" hangingPunct="0">
              <a:defRPr sz="3200">
                <a:solidFill>
                  <a:schemeClr val="tx1"/>
                </a:solidFill>
                <a:latin typeface="Arial" charset="0"/>
                <a:cs typeface="Arial" charset="0"/>
              </a:defRPr>
            </a:lvl3pPr>
            <a:lvl4pPr marL="1600200" indent="-228600" eaLnBrk="0" hangingPunct="0">
              <a:defRPr sz="3200">
                <a:solidFill>
                  <a:schemeClr val="tx1"/>
                </a:solidFill>
                <a:latin typeface="Arial" charset="0"/>
                <a:cs typeface="Arial" charset="0"/>
              </a:defRPr>
            </a:lvl4pPr>
            <a:lvl5pPr marL="2057400" indent="-228600" eaLnBrk="0" hangingPunct="0">
              <a:defRPr sz="3200">
                <a:solidFill>
                  <a:schemeClr val="tx1"/>
                </a:solidFill>
                <a:latin typeface="Arial" charset="0"/>
                <a:cs typeface="Arial" charset="0"/>
              </a:defRPr>
            </a:lvl5pPr>
            <a:lvl6pPr marL="2514600" indent="-228600" eaLnBrk="0" fontAlgn="base" hangingPunct="0">
              <a:spcBef>
                <a:spcPct val="0"/>
              </a:spcBef>
              <a:spcAft>
                <a:spcPct val="0"/>
              </a:spcAft>
              <a:defRPr sz="3200">
                <a:solidFill>
                  <a:schemeClr val="tx1"/>
                </a:solidFill>
                <a:latin typeface="Arial" charset="0"/>
                <a:cs typeface="Arial" charset="0"/>
              </a:defRPr>
            </a:lvl6pPr>
            <a:lvl7pPr marL="2971800" indent="-228600" eaLnBrk="0" fontAlgn="base" hangingPunct="0">
              <a:spcBef>
                <a:spcPct val="0"/>
              </a:spcBef>
              <a:spcAft>
                <a:spcPct val="0"/>
              </a:spcAft>
              <a:defRPr sz="3200">
                <a:solidFill>
                  <a:schemeClr val="tx1"/>
                </a:solidFill>
                <a:latin typeface="Arial" charset="0"/>
                <a:cs typeface="Arial" charset="0"/>
              </a:defRPr>
            </a:lvl7pPr>
            <a:lvl8pPr marL="3429000" indent="-228600" eaLnBrk="0" fontAlgn="base" hangingPunct="0">
              <a:spcBef>
                <a:spcPct val="0"/>
              </a:spcBef>
              <a:spcAft>
                <a:spcPct val="0"/>
              </a:spcAft>
              <a:defRPr sz="3200">
                <a:solidFill>
                  <a:schemeClr val="tx1"/>
                </a:solidFill>
                <a:latin typeface="Arial" charset="0"/>
                <a:cs typeface="Arial" charset="0"/>
              </a:defRPr>
            </a:lvl8pPr>
            <a:lvl9pPr marL="3886200" indent="-228600" eaLnBrk="0" fontAlgn="base" hangingPunct="0">
              <a:spcBef>
                <a:spcPct val="0"/>
              </a:spcBef>
              <a:spcAft>
                <a:spcPct val="0"/>
              </a:spcAft>
              <a:defRPr sz="3200">
                <a:solidFill>
                  <a:schemeClr val="tx1"/>
                </a:solidFill>
                <a:latin typeface="Arial" charset="0"/>
                <a:cs typeface="Arial" charset="0"/>
              </a:defRPr>
            </a:lvl9pPr>
          </a:lstStyle>
          <a:p>
            <a:pPr>
              <a:defRPr/>
            </a:pPr>
            <a:r>
              <a:rPr lang="en-US" sz="2000" dirty="0"/>
              <a:t>People with limited income may lose small amounts of money and still experience negative </a:t>
            </a:r>
            <a:r>
              <a:rPr lang="en-US" sz="2000" dirty="0" smtClean="0"/>
              <a:t>consequences of gambling. They may: </a:t>
            </a:r>
            <a:endParaRPr lang="en-US" sz="2000" strike="sngStrike" dirty="0"/>
          </a:p>
          <a:p>
            <a:pPr>
              <a:defRPr/>
            </a:pPr>
            <a:endParaRPr lang="en-US" sz="2000" dirty="0"/>
          </a:p>
          <a:p>
            <a:pPr marL="342900" indent="-342900">
              <a:lnSpc>
                <a:spcPct val="150000"/>
              </a:lnSpc>
              <a:buFont typeface="Arial" panose="020B0604020202020204" pitchFamily="34" charset="0"/>
              <a:buChar char="•"/>
              <a:defRPr/>
            </a:pPr>
            <a:r>
              <a:rPr lang="en-US" sz="2000" dirty="0"/>
              <a:t>Owe people money.</a:t>
            </a:r>
          </a:p>
          <a:p>
            <a:pPr marL="342900" indent="-342900">
              <a:lnSpc>
                <a:spcPct val="150000"/>
              </a:lnSpc>
              <a:buFont typeface="Arial" panose="020B0604020202020204" pitchFamily="34" charset="0"/>
              <a:buChar char="•"/>
              <a:defRPr/>
            </a:pPr>
            <a:r>
              <a:rPr lang="en-US" sz="2000" dirty="0"/>
              <a:t>Lose money they need to pay rent or buy food (basis necessities).</a:t>
            </a:r>
          </a:p>
          <a:p>
            <a:pPr marL="342900" indent="-342900">
              <a:lnSpc>
                <a:spcPct val="150000"/>
              </a:lnSpc>
              <a:buFont typeface="Arial" panose="020B0604020202020204" pitchFamily="34" charset="0"/>
              <a:buChar char="•"/>
              <a:defRPr/>
            </a:pPr>
            <a:r>
              <a:rPr lang="en-US" sz="2000" dirty="0"/>
              <a:t>Turn to risky activities, such as crime or involvement in sex work, to get money to pay off gambling-related debts.</a:t>
            </a:r>
          </a:p>
          <a:p>
            <a:pPr marL="342900" indent="-342900">
              <a:lnSpc>
                <a:spcPct val="150000"/>
              </a:lnSpc>
              <a:buFont typeface="Arial" panose="020B0604020202020204" pitchFamily="34" charset="0"/>
              <a:buChar char="•"/>
              <a:defRPr/>
            </a:pPr>
            <a:r>
              <a:rPr lang="en-US" sz="2000" dirty="0"/>
              <a:t>Be unable to maintain stable housing.</a:t>
            </a:r>
          </a:p>
          <a:p>
            <a:pPr>
              <a:defRPr/>
            </a:pPr>
            <a:r>
              <a:rPr lang="en-US" sz="2000" dirty="0"/>
              <a:t/>
            </a:r>
            <a:br>
              <a:rPr lang="en-US" sz="2000" dirty="0"/>
            </a:br>
            <a:r>
              <a:rPr lang="en-US" sz="2000" dirty="0"/>
              <a:t/>
            </a:r>
            <a:br>
              <a:rPr lang="en-US" sz="2000" dirty="0"/>
            </a:br>
            <a:endParaRPr lang="en-US" sz="2000" dirty="0"/>
          </a:p>
        </p:txBody>
      </p:sp>
      <p:pic>
        <p:nvPicPr>
          <p:cNvPr id="2970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ADULTS EXPERIENCING POVERTY AND HOMELESSNESS</a:t>
            </a:r>
          </a:p>
        </p:txBody>
      </p:sp>
      <p:sp>
        <p:nvSpPr>
          <p:cNvPr id="31747" name="Rectangle 4"/>
          <p:cNvSpPr txBox="1">
            <a:spLocks noChangeArrowheads="1"/>
          </p:cNvSpPr>
          <p:nvPr/>
        </p:nvSpPr>
        <p:spPr bwMode="auto">
          <a:xfrm>
            <a:off x="444500" y="915988"/>
            <a:ext cx="82296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400">
                <a:solidFill>
                  <a:srgbClr val="4060AF"/>
                </a:solidFill>
                <a:ea typeface="ＭＳ Ｐゴシック" panose="020B0600070205080204" pitchFamily="34" charset="-128"/>
              </a:rPr>
              <a:t>Client perceptions of problem gambling</a:t>
            </a:r>
          </a:p>
        </p:txBody>
      </p:sp>
      <p:sp>
        <p:nvSpPr>
          <p:cNvPr id="31749" name="Text Box 8"/>
          <p:cNvSpPr txBox="1">
            <a:spLocks noChangeArrowheads="1"/>
          </p:cNvSpPr>
          <p:nvPr/>
        </p:nvSpPr>
        <p:spPr bwMode="auto">
          <a:xfrm>
            <a:off x="465282" y="1770063"/>
            <a:ext cx="84089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000" dirty="0"/>
              <a:t>People may not recognize they have a problem with gambling. You can, however, “plant a seed” and hope that they will think about it. </a:t>
            </a:r>
          </a:p>
        </p:txBody>
      </p:sp>
      <p:pic>
        <p:nvPicPr>
          <p:cNvPr id="31750"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45327" y="2579976"/>
            <a:ext cx="3810000" cy="3305175"/>
          </a:xfrm>
          <a:prstGeom prst="rect">
            <a:avLst/>
          </a:prstGeo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ADULTS EXPERIENCING POVERTY AND HOMELESSNESS</a:t>
            </a:r>
          </a:p>
        </p:txBody>
      </p:sp>
      <p:sp>
        <p:nvSpPr>
          <p:cNvPr id="31747" name="Rectangle 4"/>
          <p:cNvSpPr txBox="1">
            <a:spLocks noChangeArrowheads="1"/>
          </p:cNvSpPr>
          <p:nvPr/>
        </p:nvSpPr>
        <p:spPr bwMode="auto">
          <a:xfrm>
            <a:off x="444500" y="915988"/>
            <a:ext cx="82296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400" dirty="0">
                <a:solidFill>
                  <a:srgbClr val="4060AF"/>
                </a:solidFill>
                <a:ea typeface="ＭＳ Ｐゴシック" panose="020B0600070205080204" pitchFamily="34" charset="-128"/>
              </a:rPr>
              <a:t>Women and gambling</a:t>
            </a:r>
          </a:p>
        </p:txBody>
      </p:sp>
      <p:sp>
        <p:nvSpPr>
          <p:cNvPr id="31749" name="Text Box 8"/>
          <p:cNvSpPr txBox="1">
            <a:spLocks noChangeArrowheads="1"/>
          </p:cNvSpPr>
          <p:nvPr/>
        </p:nvSpPr>
        <p:spPr bwMode="auto">
          <a:xfrm>
            <a:off x="444500" y="1569721"/>
            <a:ext cx="840898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000" dirty="0"/>
              <a:t>The number of women with gambling concerns is on the rise.</a:t>
            </a:r>
          </a:p>
          <a:p>
            <a:r>
              <a:rPr lang="en-US" altLang="en-US" sz="2000" dirty="0"/>
              <a:t>Women are more likely to:</a:t>
            </a:r>
          </a:p>
        </p:txBody>
      </p:sp>
      <p:pic>
        <p:nvPicPr>
          <p:cNvPr id="31750"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546100" y="2443481"/>
            <a:ext cx="4440238" cy="1938992"/>
          </a:xfrm>
          <a:prstGeom prst="rect">
            <a:avLst/>
          </a:prstGeom>
          <a:noFill/>
        </p:spPr>
        <p:txBody>
          <a:bodyPr wrap="square" rtlCol="0">
            <a:spAutoFit/>
          </a:bodyPr>
          <a:lstStyle/>
          <a:p>
            <a:pPr marL="342900" indent="-342900">
              <a:buFont typeface="Arial" panose="020B0604020202020204" pitchFamily="34" charset="0"/>
              <a:buChar char="•"/>
            </a:pPr>
            <a:r>
              <a:rPr lang="en-US" altLang="en-US" sz="2000" dirty="0">
                <a:latin typeface="+mj-lt"/>
                <a:ea typeface="ＭＳ Ｐゴシック" panose="020B0600070205080204" pitchFamily="34" charset="-128"/>
              </a:rPr>
              <a:t>Play non-competitive, continuous games such as slots, lottery, instant win and bingo. </a:t>
            </a:r>
          </a:p>
          <a:p>
            <a:pPr marL="342900" indent="-342900">
              <a:buFont typeface="Arial" panose="020B0604020202020204" pitchFamily="34" charset="0"/>
              <a:buChar char="•"/>
            </a:pPr>
            <a:endParaRPr lang="en-US" altLang="en-US" sz="2000" dirty="0">
              <a:latin typeface="+mj-lt"/>
              <a:ea typeface="ＭＳ Ｐゴシック" panose="020B0600070205080204" pitchFamily="34" charset="-128"/>
            </a:endParaRPr>
          </a:p>
          <a:p>
            <a:pPr marL="342900" indent="-342900">
              <a:buFont typeface="Arial" panose="020B0604020202020204" pitchFamily="34" charset="0"/>
              <a:buChar char="•"/>
            </a:pPr>
            <a:r>
              <a:rPr lang="en-US" altLang="en-US" sz="2000" dirty="0">
                <a:latin typeface="+mj-lt"/>
                <a:ea typeface="ＭＳ Ｐゴシック" panose="020B0600070205080204" pitchFamily="34" charset="-128"/>
              </a:rPr>
              <a:t>Consider gambling a distraction from worries or loneliness.</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7110" y="2850377"/>
            <a:ext cx="3946990" cy="2772103"/>
          </a:xfrm>
          <a:prstGeom prst="rect">
            <a:avLst/>
          </a:prstGeom>
        </p:spPr>
      </p:pic>
    </p:spTree>
    <p:extLst>
      <p:ext uri="{BB962C8B-B14F-4D97-AF65-F5344CB8AC3E}">
        <p14:creationId xmlns:p14="http://schemas.microsoft.com/office/powerpoint/2010/main" val="287246383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ADULTS EXPERIENCING POVERTY AND HOMELESSNESS</a:t>
            </a:r>
          </a:p>
        </p:txBody>
      </p:sp>
      <p:sp>
        <p:nvSpPr>
          <p:cNvPr id="33795" name="Rectangle 4"/>
          <p:cNvSpPr txBox="1">
            <a:spLocks noChangeArrowheads="1"/>
          </p:cNvSpPr>
          <p:nvPr/>
        </p:nvSpPr>
        <p:spPr bwMode="auto">
          <a:xfrm>
            <a:off x="444500" y="915987"/>
            <a:ext cx="8229600" cy="78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400" dirty="0">
                <a:solidFill>
                  <a:srgbClr val="4060AF"/>
                </a:solidFill>
                <a:ea typeface="ＭＳ Ｐゴシック" panose="020B0600070205080204" pitchFamily="34" charset="-128"/>
              </a:rPr>
              <a:t>Stigma prevents help seeking for gambling concerns</a:t>
            </a:r>
          </a:p>
        </p:txBody>
      </p:sp>
      <p:pic>
        <p:nvPicPr>
          <p:cNvPr id="33796"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hlinkClick r:id="rId4"/>
          </p:cNvPr>
          <p:cNvPicPr>
            <a:picLocks noChangeAspect="1"/>
          </p:cNvPicPr>
          <p:nvPr/>
        </p:nvPicPr>
        <p:blipFill>
          <a:blip r:embed="rId5"/>
          <a:stretch>
            <a:fillRect/>
          </a:stretch>
        </p:blipFill>
        <p:spPr>
          <a:xfrm>
            <a:off x="801110" y="1770062"/>
            <a:ext cx="7516380" cy="4223490"/>
          </a:xfrm>
          <a:prstGeom prst="rect">
            <a:avLst/>
          </a:prstGeo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86013" y="2880175"/>
            <a:ext cx="3957638" cy="3129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8"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ADULTS EXPERIENCING POVERTY AND HOMELESSNESS</a:t>
            </a:r>
          </a:p>
        </p:txBody>
      </p:sp>
      <p:sp>
        <p:nvSpPr>
          <p:cNvPr id="39939" name="Rectangle 4"/>
          <p:cNvSpPr txBox="1">
            <a:spLocks noChangeArrowheads="1"/>
          </p:cNvSpPr>
          <p:nvPr/>
        </p:nvSpPr>
        <p:spPr bwMode="auto">
          <a:xfrm>
            <a:off x="444500" y="915988"/>
            <a:ext cx="82296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400" dirty="0">
                <a:solidFill>
                  <a:srgbClr val="4060AF"/>
                </a:solidFill>
                <a:ea typeface="ＭＳ Ｐゴシック" panose="020B0600070205080204" pitchFamily="34" charset="-128"/>
              </a:rPr>
              <a:t>Exercise </a:t>
            </a:r>
            <a:r>
              <a:rPr lang="en-US" altLang="en-US" sz="2400" dirty="0" smtClean="0">
                <a:solidFill>
                  <a:srgbClr val="4060AF"/>
                </a:solidFill>
                <a:ea typeface="ＭＳ Ｐゴシック" panose="020B0600070205080204" pitchFamily="34" charset="-128"/>
              </a:rPr>
              <a:t>3: Discussing problem gambling</a:t>
            </a:r>
            <a:endParaRPr lang="en-US" altLang="en-US" sz="2400" dirty="0">
              <a:solidFill>
                <a:srgbClr val="4060AF"/>
              </a:solidFill>
              <a:ea typeface="ＭＳ Ｐゴシック" panose="020B0600070205080204" pitchFamily="34" charset="-128"/>
            </a:endParaRPr>
          </a:p>
        </p:txBody>
      </p:sp>
      <p:sp>
        <p:nvSpPr>
          <p:cNvPr id="39940" name="Text Box 8"/>
          <p:cNvSpPr txBox="1">
            <a:spLocks noChangeArrowheads="1"/>
          </p:cNvSpPr>
          <p:nvPr/>
        </p:nvSpPr>
        <p:spPr bwMode="auto">
          <a:xfrm>
            <a:off x="546100" y="1971606"/>
            <a:ext cx="81280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algn="ctr"/>
            <a:r>
              <a:rPr lang="en-US" altLang="en-US" sz="2000" dirty="0"/>
              <a:t>How would you have a conversation about gambling with one of your clients?</a:t>
            </a:r>
          </a:p>
          <a:p>
            <a:pPr algn="ctr"/>
            <a:endParaRPr lang="en-US" altLang="en-US" sz="2000" strike="sngStrike" dirty="0"/>
          </a:p>
          <a:p>
            <a:endParaRPr lang="en-US" altLang="en-US" sz="2000" dirty="0"/>
          </a:p>
        </p:txBody>
      </p:sp>
      <p:pic>
        <p:nvPicPr>
          <p:cNvPr id="39941"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ADULTS EXPERIENCING POVERTY AND HOMELESSNESS</a:t>
            </a:r>
          </a:p>
        </p:txBody>
      </p:sp>
      <p:sp>
        <p:nvSpPr>
          <p:cNvPr id="35843" name="Rectangle 4"/>
          <p:cNvSpPr txBox="1">
            <a:spLocks noChangeArrowheads="1"/>
          </p:cNvSpPr>
          <p:nvPr/>
        </p:nvSpPr>
        <p:spPr bwMode="auto">
          <a:xfrm>
            <a:off x="444500" y="915988"/>
            <a:ext cx="82296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400" dirty="0">
                <a:solidFill>
                  <a:srgbClr val="4060AF"/>
                </a:solidFill>
                <a:ea typeface="ＭＳ Ｐゴシック" panose="020B0600070205080204" pitchFamily="34" charset="-128"/>
              </a:rPr>
              <a:t>Talk with your clients about gambling</a:t>
            </a:r>
            <a:endParaRPr lang="en-US" altLang="en-US" sz="2400" strike="sngStrike" dirty="0">
              <a:solidFill>
                <a:srgbClr val="4060AF"/>
              </a:solidFill>
              <a:ea typeface="ＭＳ Ｐゴシック" panose="020B0600070205080204" pitchFamily="34" charset="-128"/>
            </a:endParaRPr>
          </a:p>
        </p:txBody>
      </p:sp>
      <p:sp>
        <p:nvSpPr>
          <p:cNvPr id="35844" name="Text Box 8"/>
          <p:cNvSpPr txBox="1">
            <a:spLocks noChangeArrowheads="1"/>
          </p:cNvSpPr>
          <p:nvPr/>
        </p:nvSpPr>
        <p:spPr bwMode="auto">
          <a:xfrm>
            <a:off x="546100" y="1770063"/>
            <a:ext cx="812800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000" dirty="0"/>
              <a:t>Clients may keep their gambling concerns secret because they feel </a:t>
            </a:r>
            <a:r>
              <a:rPr lang="en-US" altLang="en-US" sz="2000" dirty="0" smtClean="0"/>
              <a:t>ashamed, embarrassed, or concerned about the repercussions of revealing this information.</a:t>
            </a:r>
            <a:endParaRPr lang="en-US" altLang="en-US" sz="2000" dirty="0"/>
          </a:p>
          <a:p>
            <a:endParaRPr lang="en-US" altLang="en-US" sz="2000" dirty="0"/>
          </a:p>
          <a:p>
            <a:pPr marL="342900" indent="-342900">
              <a:lnSpc>
                <a:spcPct val="150000"/>
              </a:lnSpc>
              <a:buFont typeface="Arial" panose="020B0604020202020204" pitchFamily="34" charset="0"/>
              <a:buChar char="•"/>
            </a:pPr>
            <a:r>
              <a:rPr lang="en-US" altLang="en-US" sz="2000" dirty="0"/>
              <a:t>Create a safe and supportive environment.</a:t>
            </a:r>
          </a:p>
          <a:p>
            <a:pPr marL="342900" indent="-342900">
              <a:lnSpc>
                <a:spcPct val="150000"/>
              </a:lnSpc>
              <a:buFont typeface="Arial" panose="020B0604020202020204" pitchFamily="34" charset="0"/>
              <a:buChar char="•"/>
            </a:pPr>
            <a:r>
              <a:rPr lang="en-US" altLang="en-US" sz="2000" dirty="0"/>
              <a:t>Engage your client with compassion and empathy.</a:t>
            </a:r>
          </a:p>
        </p:txBody>
      </p:sp>
      <p:pic>
        <p:nvPicPr>
          <p:cNvPr id="3584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LOW INCOME ADULTS WITH COMPLEX NEEDS</a:t>
            </a:r>
          </a:p>
        </p:txBody>
      </p:sp>
      <p:sp>
        <p:nvSpPr>
          <p:cNvPr id="37891" name="Rectangle 4"/>
          <p:cNvSpPr txBox="1">
            <a:spLocks noChangeArrowheads="1"/>
          </p:cNvSpPr>
          <p:nvPr/>
        </p:nvSpPr>
        <p:spPr bwMode="auto">
          <a:xfrm>
            <a:off x="444500" y="915988"/>
            <a:ext cx="82296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400" dirty="0">
                <a:solidFill>
                  <a:srgbClr val="4060AF"/>
                </a:solidFill>
                <a:ea typeface="ＭＳ Ｐゴシック" panose="020B0600070205080204" pitchFamily="34" charset="-128"/>
              </a:rPr>
              <a:t>Talk with your clients about gambling</a:t>
            </a:r>
            <a:endParaRPr lang="en-US" altLang="en-US" sz="2400" strike="sngStrike" dirty="0">
              <a:solidFill>
                <a:srgbClr val="4060AF"/>
              </a:solidFill>
              <a:ea typeface="ＭＳ Ｐゴシック" panose="020B0600070205080204" pitchFamily="34" charset="-128"/>
            </a:endParaRPr>
          </a:p>
        </p:txBody>
      </p:sp>
      <p:sp>
        <p:nvSpPr>
          <p:cNvPr id="37892" name="Text Box 8"/>
          <p:cNvSpPr txBox="1">
            <a:spLocks noChangeArrowheads="1"/>
          </p:cNvSpPr>
          <p:nvPr/>
        </p:nvSpPr>
        <p:spPr bwMode="auto">
          <a:xfrm>
            <a:off x="495300" y="1770063"/>
            <a:ext cx="8128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000" dirty="0">
                <a:latin typeface="+mj-lt"/>
                <a:ea typeface="ＭＳ Ｐゴシック" panose="020B0600070205080204" pitchFamily="34" charset="-128"/>
              </a:rPr>
              <a:t>When talking to </a:t>
            </a:r>
            <a:r>
              <a:rPr lang="en-US" altLang="en-US" sz="2000" dirty="0" smtClean="0">
                <a:latin typeface="+mj-lt"/>
                <a:ea typeface="ＭＳ Ｐゴシック" panose="020B0600070205080204" pitchFamily="34" charset="-128"/>
              </a:rPr>
              <a:t>clients </a:t>
            </a:r>
            <a:r>
              <a:rPr lang="en-US" altLang="en-US" sz="2000" dirty="0">
                <a:latin typeface="+mj-lt"/>
                <a:ea typeface="ＭＳ Ｐゴシック" panose="020B0600070205080204" pitchFamily="34" charset="-128"/>
              </a:rPr>
              <a:t>about gambling, it is helpful to name the specific games that are available. </a:t>
            </a:r>
            <a:r>
              <a:rPr lang="en-US" altLang="en-US" sz="2000" dirty="0" smtClean="0">
                <a:latin typeface="+mj-lt"/>
                <a:ea typeface="ＭＳ Ｐゴシック" panose="020B0600070205080204" pitchFamily="34" charset="-128"/>
              </a:rPr>
              <a:t>A </a:t>
            </a:r>
            <a:r>
              <a:rPr lang="en-US" altLang="en-US" sz="2000" dirty="0">
                <a:latin typeface="+mj-lt"/>
                <a:ea typeface="ＭＳ Ｐゴシック" panose="020B0600070205080204" pitchFamily="34" charset="-128"/>
              </a:rPr>
              <a:t>client may, for example, tell you that they buy scratch tickets. This gives you an opportunity to show interest and talk with them about their play without assuming that it is problematic</a:t>
            </a:r>
            <a:r>
              <a:rPr lang="en-US" altLang="en-US" sz="2000" dirty="0">
                <a:latin typeface="Calibri" panose="020F0502020204030204" pitchFamily="34" charset="0"/>
                <a:ea typeface="ＭＳ Ｐゴシック" panose="020B0600070205080204" pitchFamily="34" charset="-128"/>
              </a:rPr>
              <a:t>. </a:t>
            </a:r>
          </a:p>
          <a:p>
            <a:endParaRPr lang="en-US" altLang="en-US" sz="2000" dirty="0">
              <a:latin typeface="+mj-lt"/>
              <a:ea typeface="ＭＳ Ｐゴシック" panose="020B0600070205080204" pitchFamily="34" charset="-128"/>
            </a:endParaRPr>
          </a:p>
        </p:txBody>
      </p:sp>
      <p:pic>
        <p:nvPicPr>
          <p:cNvPr id="37893"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14230" y="3709055"/>
            <a:ext cx="2533650" cy="1905000"/>
          </a:xfrm>
          <a:prstGeom prst="rect">
            <a:avLst/>
          </a:prstGeo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ADULTS EXPERIENCING POVERTY AND HOMELESSNESS</a:t>
            </a:r>
          </a:p>
        </p:txBody>
      </p:sp>
      <p:sp>
        <p:nvSpPr>
          <p:cNvPr id="41987" name="Rectangle 4"/>
          <p:cNvSpPr txBox="1">
            <a:spLocks noChangeArrowheads="1"/>
          </p:cNvSpPr>
          <p:nvPr/>
        </p:nvSpPr>
        <p:spPr bwMode="auto">
          <a:xfrm>
            <a:off x="444500" y="915988"/>
            <a:ext cx="82296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400">
                <a:solidFill>
                  <a:srgbClr val="4060AF"/>
                </a:solidFill>
                <a:ea typeface="ＭＳ Ｐゴシック" panose="020B0600070205080204" pitchFamily="34" charset="-128"/>
              </a:rPr>
              <a:t>Dispelling gambling myths</a:t>
            </a:r>
          </a:p>
        </p:txBody>
      </p:sp>
      <p:graphicFrame>
        <p:nvGraphicFramePr>
          <p:cNvPr id="7" name="Table 6"/>
          <p:cNvGraphicFramePr>
            <a:graphicFrameLocks noGrp="1"/>
          </p:cNvGraphicFramePr>
          <p:nvPr>
            <p:extLst>
              <p:ext uri="{D42A27DB-BD31-4B8C-83A1-F6EECF244321}">
                <p14:modId xmlns:p14="http://schemas.microsoft.com/office/powerpoint/2010/main" val="1580842426"/>
              </p:ext>
            </p:extLst>
          </p:nvPr>
        </p:nvGraphicFramePr>
        <p:xfrm>
          <a:off x="495300" y="1638300"/>
          <a:ext cx="8026400" cy="4175316"/>
        </p:xfrm>
        <a:graphic>
          <a:graphicData uri="http://schemas.openxmlformats.org/drawingml/2006/table">
            <a:tbl>
              <a:tblPr/>
              <a:tblGrid>
                <a:gridCol w="3354769">
                  <a:extLst>
                    <a:ext uri="{9D8B030D-6E8A-4147-A177-3AD203B41FA5}">
                      <a16:colId xmlns="" xmlns:a16="http://schemas.microsoft.com/office/drawing/2014/main" val="20000"/>
                    </a:ext>
                  </a:extLst>
                </a:gridCol>
                <a:gridCol w="4671631">
                  <a:extLst>
                    <a:ext uri="{9D8B030D-6E8A-4147-A177-3AD203B41FA5}">
                      <a16:colId xmlns="" xmlns:a16="http://schemas.microsoft.com/office/drawing/2014/main" val="20001"/>
                    </a:ext>
                  </a:extLst>
                </a:gridCol>
              </a:tblGrid>
              <a:tr h="370753">
                <a:tc>
                  <a:txBody>
                    <a:bodyPr/>
                    <a:lstStyle/>
                    <a:p>
                      <a:pPr rtl="0" fontAlgn="t">
                        <a:spcBef>
                          <a:spcPts val="0"/>
                        </a:spcBef>
                        <a:spcAft>
                          <a:spcPts val="0"/>
                        </a:spcAft>
                      </a:pPr>
                      <a:r>
                        <a:rPr lang="en-US" sz="1600" b="1" i="0" u="none" strike="noStrike" dirty="0">
                          <a:solidFill>
                            <a:schemeClr val="tx1"/>
                          </a:solidFill>
                          <a:effectLst/>
                          <a:latin typeface="Arial"/>
                        </a:rPr>
                        <a:t>Myth</a:t>
                      </a:r>
                      <a:endParaRPr lang="en-US" sz="1600" dirty="0">
                        <a:solidFill>
                          <a:schemeClr val="tx1"/>
                        </a:solidFill>
                        <a:effectLst/>
                      </a:endParaRPr>
                    </a:p>
                  </a:txBody>
                  <a:tcPr marL="63500" marR="63500" marT="63463" marB="634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600" b="1" i="0" u="none" strike="noStrike">
                          <a:solidFill>
                            <a:schemeClr val="tx1"/>
                          </a:solidFill>
                          <a:effectLst/>
                          <a:latin typeface="Arial"/>
                        </a:rPr>
                        <a:t>Fact</a:t>
                      </a:r>
                      <a:endParaRPr lang="en-US" sz="1600">
                        <a:solidFill>
                          <a:schemeClr val="tx1"/>
                        </a:solidFill>
                        <a:effectLst/>
                      </a:endParaRPr>
                    </a:p>
                  </a:txBody>
                  <a:tcPr marL="63500" marR="63500" marT="63463" marB="634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r h="858405">
                <a:tc>
                  <a:txBody>
                    <a:bodyPr/>
                    <a:lstStyle/>
                    <a:p>
                      <a:pPr rtl="0" fontAlgn="t">
                        <a:spcBef>
                          <a:spcPts val="0"/>
                        </a:spcBef>
                        <a:spcAft>
                          <a:spcPts val="0"/>
                        </a:spcAft>
                      </a:pPr>
                      <a:r>
                        <a:rPr lang="en-US" sz="1600" b="0" i="0" u="none" strike="noStrike">
                          <a:solidFill>
                            <a:schemeClr val="tx1"/>
                          </a:solidFill>
                          <a:effectLst/>
                          <a:latin typeface="Arial"/>
                        </a:rPr>
                        <a:t>I can improve my chances of winning by picking certain numbers</a:t>
                      </a:r>
                      <a:endParaRPr lang="en-US" sz="1600">
                        <a:solidFill>
                          <a:schemeClr val="tx1"/>
                        </a:solidFill>
                        <a:effectLst/>
                      </a:endParaRPr>
                    </a:p>
                  </a:txBody>
                  <a:tcPr marL="63500" marR="63500" marT="63463" marB="634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600" b="0" i="0" u="none" strike="noStrike">
                          <a:solidFill>
                            <a:schemeClr val="tx1"/>
                          </a:solidFill>
                          <a:effectLst/>
                          <a:latin typeface="Arial"/>
                        </a:rPr>
                        <a:t>Every number has the same chance of coming up. There is no way to improve your chances of winning. </a:t>
                      </a:r>
                      <a:endParaRPr lang="en-US" sz="1600">
                        <a:solidFill>
                          <a:schemeClr val="tx1"/>
                        </a:solidFill>
                        <a:effectLst/>
                      </a:endParaRPr>
                    </a:p>
                  </a:txBody>
                  <a:tcPr marL="63500" marR="63500" marT="63463" marB="634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858405">
                <a:tc>
                  <a:txBody>
                    <a:bodyPr/>
                    <a:lstStyle/>
                    <a:p>
                      <a:pPr rtl="0" fontAlgn="t">
                        <a:spcBef>
                          <a:spcPts val="0"/>
                        </a:spcBef>
                        <a:spcAft>
                          <a:spcPts val="0"/>
                        </a:spcAft>
                      </a:pPr>
                      <a:r>
                        <a:rPr lang="en-US" sz="1600" b="0" i="0" u="none" strike="noStrike" dirty="0">
                          <a:solidFill>
                            <a:schemeClr val="tx1"/>
                          </a:solidFill>
                          <a:effectLst/>
                          <a:latin typeface="Arial"/>
                        </a:rPr>
                        <a:t>I have </a:t>
                      </a:r>
                      <a:r>
                        <a:rPr lang="en-US" sz="1600" b="0" i="0" u="none" strike="noStrike" dirty="0" smtClean="0">
                          <a:solidFill>
                            <a:schemeClr val="tx1"/>
                          </a:solidFill>
                          <a:effectLst/>
                          <a:latin typeface="Arial"/>
                        </a:rPr>
                        <a:t>lost </a:t>
                      </a:r>
                      <a:r>
                        <a:rPr lang="en-US" sz="1600" b="0" i="0" u="none" strike="noStrike" dirty="0">
                          <a:solidFill>
                            <a:schemeClr val="tx1"/>
                          </a:solidFill>
                          <a:effectLst/>
                          <a:latin typeface="Arial"/>
                        </a:rPr>
                        <a:t>too much. I can’t quit now!</a:t>
                      </a:r>
                      <a:endParaRPr lang="en-US" sz="1600" dirty="0">
                        <a:solidFill>
                          <a:schemeClr val="tx1"/>
                        </a:solidFill>
                        <a:effectLst/>
                      </a:endParaRPr>
                    </a:p>
                  </a:txBody>
                  <a:tcPr marL="63500" marR="63500" marT="63463" marB="634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600" b="0" i="0" u="none" strike="noStrike">
                          <a:solidFill>
                            <a:schemeClr val="tx1"/>
                          </a:solidFill>
                          <a:effectLst/>
                          <a:latin typeface="Arial"/>
                        </a:rPr>
                        <a:t>All games are designed so that you are at a disadvantage. The longer you play the more likely you are to lose.</a:t>
                      </a:r>
                      <a:endParaRPr lang="en-US" sz="1600">
                        <a:solidFill>
                          <a:schemeClr val="tx1"/>
                        </a:solidFill>
                        <a:effectLst/>
                      </a:endParaRPr>
                    </a:p>
                  </a:txBody>
                  <a:tcPr marL="63500" marR="63500" marT="63463" marB="634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614579">
                <a:tc>
                  <a:txBody>
                    <a:bodyPr/>
                    <a:lstStyle/>
                    <a:p>
                      <a:pPr rtl="0" fontAlgn="t">
                        <a:spcBef>
                          <a:spcPts val="0"/>
                        </a:spcBef>
                        <a:spcAft>
                          <a:spcPts val="0"/>
                        </a:spcAft>
                      </a:pPr>
                      <a:r>
                        <a:rPr lang="en-US" sz="1600" b="0" i="0" u="none" strike="noStrike">
                          <a:solidFill>
                            <a:schemeClr val="tx1"/>
                          </a:solidFill>
                          <a:effectLst/>
                          <a:latin typeface="Arial"/>
                        </a:rPr>
                        <a:t>I listen to my gut feelings when choosing my numbers.</a:t>
                      </a:r>
                      <a:endParaRPr lang="en-US" sz="1600">
                        <a:solidFill>
                          <a:schemeClr val="tx1"/>
                        </a:solidFill>
                        <a:effectLst/>
                      </a:endParaRPr>
                    </a:p>
                  </a:txBody>
                  <a:tcPr marL="63500" marR="63500" marT="63463" marB="634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600" b="0" i="0" u="none" strike="noStrike">
                          <a:solidFill>
                            <a:schemeClr val="tx1"/>
                          </a:solidFill>
                          <a:effectLst/>
                          <a:latin typeface="Arial"/>
                        </a:rPr>
                        <a:t>Lottery numbers are drawn randomly. There is no way to improve your chances of winning. </a:t>
                      </a:r>
                      <a:endParaRPr lang="en-US" sz="1600">
                        <a:solidFill>
                          <a:schemeClr val="tx1"/>
                        </a:solidFill>
                        <a:effectLst/>
                      </a:endParaRPr>
                    </a:p>
                  </a:txBody>
                  <a:tcPr marL="63500" marR="63500" marT="63463" marB="634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614579">
                <a:tc>
                  <a:txBody>
                    <a:bodyPr/>
                    <a:lstStyle/>
                    <a:p>
                      <a:pPr rtl="0" fontAlgn="t">
                        <a:spcBef>
                          <a:spcPts val="0"/>
                        </a:spcBef>
                        <a:spcAft>
                          <a:spcPts val="0"/>
                        </a:spcAft>
                      </a:pPr>
                      <a:r>
                        <a:rPr lang="en-US" sz="1600" b="0" i="0" u="none" strike="noStrike" dirty="0">
                          <a:solidFill>
                            <a:schemeClr val="tx1"/>
                          </a:solidFill>
                          <a:effectLst/>
                          <a:latin typeface="Arial"/>
                        </a:rPr>
                        <a:t>I always wear my lucky sweater when I play bingo</a:t>
                      </a:r>
                      <a:endParaRPr lang="en-US" sz="1600" dirty="0">
                        <a:solidFill>
                          <a:schemeClr val="tx1"/>
                        </a:solidFill>
                        <a:effectLst/>
                      </a:endParaRPr>
                    </a:p>
                  </a:txBody>
                  <a:tcPr marL="63500" marR="63500" marT="63463" marB="634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600" b="0" i="0" u="none" strike="noStrike">
                          <a:solidFill>
                            <a:schemeClr val="tx1"/>
                          </a:solidFill>
                          <a:effectLst/>
                          <a:latin typeface="Arial"/>
                        </a:rPr>
                        <a:t>Bingo numbers are randomly drawn. There is no way to influence the outcome</a:t>
                      </a:r>
                      <a:endParaRPr lang="en-US" sz="1600">
                        <a:solidFill>
                          <a:schemeClr val="tx1"/>
                        </a:solidFill>
                        <a:effectLst/>
                      </a:endParaRPr>
                    </a:p>
                  </a:txBody>
                  <a:tcPr marL="63500" marR="63500" marT="63463" marB="634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858405">
                <a:tc>
                  <a:txBody>
                    <a:bodyPr/>
                    <a:lstStyle/>
                    <a:p>
                      <a:pPr rtl="0" fontAlgn="t">
                        <a:spcBef>
                          <a:spcPts val="0"/>
                        </a:spcBef>
                        <a:spcAft>
                          <a:spcPts val="0"/>
                        </a:spcAft>
                      </a:pPr>
                      <a:r>
                        <a:rPr lang="en-US" sz="1600" b="0" i="0" u="none" strike="noStrike">
                          <a:solidFill>
                            <a:schemeClr val="tx1"/>
                          </a:solidFill>
                          <a:effectLst/>
                          <a:latin typeface="Arial"/>
                        </a:rPr>
                        <a:t>When you are on a roll, you have to keep playing so you will keep winning.</a:t>
                      </a:r>
                      <a:endParaRPr lang="en-US" sz="1600">
                        <a:solidFill>
                          <a:schemeClr val="tx1"/>
                        </a:solidFill>
                        <a:effectLst/>
                      </a:endParaRPr>
                    </a:p>
                  </a:txBody>
                  <a:tcPr marL="63500" marR="63500" marT="63463" marB="634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600" b="0" i="0" u="none" strike="noStrike" dirty="0">
                          <a:solidFill>
                            <a:schemeClr val="tx1"/>
                          </a:solidFill>
                          <a:effectLst/>
                          <a:latin typeface="Arial"/>
                        </a:rPr>
                        <a:t>Winning several times in a row does not mean you will continue winning. In fact, the longer you play, the more likely you are to lose. </a:t>
                      </a:r>
                      <a:endParaRPr lang="en-US" sz="1600" dirty="0">
                        <a:solidFill>
                          <a:schemeClr val="tx1"/>
                        </a:solidFill>
                        <a:effectLst/>
                      </a:endParaRPr>
                    </a:p>
                  </a:txBody>
                  <a:tcPr marL="63500" marR="63500" marT="63463" marB="634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bl>
          </a:graphicData>
        </a:graphic>
      </p:graphicFrame>
      <p:sp>
        <p:nvSpPr>
          <p:cNvPr id="42011" name="Rectangle 2"/>
          <p:cNvSpPr>
            <a:spLocks noChangeArrowheads="1"/>
          </p:cNvSpPr>
          <p:nvPr/>
        </p:nvSpPr>
        <p:spPr bwMode="auto">
          <a:xfrm>
            <a:off x="1706563" y="2590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a:t/>
            </a:r>
            <a:br>
              <a:rPr lang="en-US" altLang="en-US"/>
            </a:br>
            <a:endParaRPr lang="en-US" altLang="en-US"/>
          </a:p>
          <a:p>
            <a:endParaRPr lang="en-US" altLang="en-US"/>
          </a:p>
        </p:txBody>
      </p:sp>
      <p:pic>
        <p:nvPicPr>
          <p:cNvPr id="42012"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LOW INCOME ADULTS WITH COMPLEX NEEDS</a:t>
            </a:r>
          </a:p>
        </p:txBody>
      </p:sp>
      <p:sp>
        <p:nvSpPr>
          <p:cNvPr id="44035" name="Rectangle 4"/>
          <p:cNvSpPr txBox="1">
            <a:spLocks noChangeArrowheads="1"/>
          </p:cNvSpPr>
          <p:nvPr/>
        </p:nvSpPr>
        <p:spPr bwMode="auto">
          <a:xfrm>
            <a:off x="444500" y="915988"/>
            <a:ext cx="82296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400">
                <a:solidFill>
                  <a:srgbClr val="4060AF"/>
                </a:solidFill>
                <a:ea typeface="ＭＳ Ｐゴシック" panose="020B0600070205080204" pitchFamily="34" charset="-128"/>
              </a:rPr>
              <a:t>Dispelling gambling myths</a:t>
            </a:r>
          </a:p>
        </p:txBody>
      </p:sp>
      <p:sp>
        <p:nvSpPr>
          <p:cNvPr id="44036" name="Rectangle 2"/>
          <p:cNvSpPr>
            <a:spLocks noChangeArrowheads="1"/>
          </p:cNvSpPr>
          <p:nvPr/>
        </p:nvSpPr>
        <p:spPr bwMode="auto">
          <a:xfrm>
            <a:off x="1706563" y="2590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a:t/>
            </a:r>
            <a:br>
              <a:rPr lang="en-US" altLang="en-US"/>
            </a:br>
            <a:endParaRPr lang="en-US" altLang="en-US"/>
          </a:p>
          <a:p>
            <a:endParaRPr lang="en-US" altLang="en-US"/>
          </a:p>
        </p:txBody>
      </p:sp>
      <p:pic>
        <p:nvPicPr>
          <p:cNvPr id="44037"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hlinkClick r:id="rId4"/>
          </p:cNvPr>
          <p:cNvPicPr>
            <a:picLocks noChangeAspect="1"/>
          </p:cNvPicPr>
          <p:nvPr/>
        </p:nvPicPr>
        <p:blipFill>
          <a:blip r:embed="rId5"/>
          <a:stretch>
            <a:fillRect/>
          </a:stretch>
        </p:blipFill>
        <p:spPr>
          <a:xfrm>
            <a:off x="162855" y="1786989"/>
            <a:ext cx="4222096" cy="2438170"/>
          </a:xfrm>
          <a:prstGeom prst="rect">
            <a:avLst/>
          </a:prstGeom>
        </p:spPr>
      </p:pic>
      <p:pic>
        <p:nvPicPr>
          <p:cNvPr id="5" name="Picture 4">
            <a:hlinkClick r:id="rId6"/>
          </p:cNvPr>
          <p:cNvPicPr>
            <a:picLocks noChangeAspect="1"/>
          </p:cNvPicPr>
          <p:nvPr/>
        </p:nvPicPr>
        <p:blipFill>
          <a:blip r:embed="rId7"/>
          <a:stretch>
            <a:fillRect/>
          </a:stretch>
        </p:blipFill>
        <p:spPr>
          <a:xfrm>
            <a:off x="4514887" y="1898305"/>
            <a:ext cx="4313092" cy="2326854"/>
          </a:xfrm>
          <a:prstGeom prst="rect">
            <a:avLst/>
          </a:prstGeo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ADULTS EXPERIENCING POVERTY AND HOMELESSNESS</a:t>
            </a:r>
          </a:p>
        </p:txBody>
      </p:sp>
      <p:sp>
        <p:nvSpPr>
          <p:cNvPr id="46083" name="Rectangle 4"/>
          <p:cNvSpPr txBox="1">
            <a:spLocks noChangeArrowheads="1"/>
          </p:cNvSpPr>
          <p:nvPr/>
        </p:nvSpPr>
        <p:spPr bwMode="auto">
          <a:xfrm>
            <a:off x="444500" y="915988"/>
            <a:ext cx="82296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400" dirty="0">
                <a:solidFill>
                  <a:srgbClr val="4060AF"/>
                </a:solidFill>
                <a:ea typeface="ＭＳ Ｐゴシック" panose="020B0600070205080204" pitchFamily="34" charset="-128"/>
              </a:rPr>
              <a:t>Exercise </a:t>
            </a:r>
            <a:r>
              <a:rPr lang="en-US" altLang="en-US" sz="2400" dirty="0" smtClean="0">
                <a:solidFill>
                  <a:srgbClr val="4060AF"/>
                </a:solidFill>
                <a:ea typeface="ＭＳ Ｐゴシック" panose="020B0600070205080204" pitchFamily="34" charset="-128"/>
              </a:rPr>
              <a:t>4: Reflecting</a:t>
            </a:r>
            <a:endParaRPr lang="en-US" altLang="en-US" sz="2400" dirty="0">
              <a:solidFill>
                <a:srgbClr val="4060AF"/>
              </a:solidFill>
              <a:ea typeface="ＭＳ Ｐゴシック" panose="020B0600070205080204" pitchFamily="34" charset="-128"/>
            </a:endParaRPr>
          </a:p>
        </p:txBody>
      </p:sp>
      <p:sp>
        <p:nvSpPr>
          <p:cNvPr id="46084" name="Text Box 8"/>
          <p:cNvSpPr txBox="1">
            <a:spLocks noChangeArrowheads="1"/>
          </p:cNvSpPr>
          <p:nvPr/>
        </p:nvSpPr>
        <p:spPr bwMode="auto">
          <a:xfrm>
            <a:off x="546100" y="1557338"/>
            <a:ext cx="8128000"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000" b="1" dirty="0"/>
              <a:t>Activity:</a:t>
            </a:r>
            <a:r>
              <a:rPr lang="en-US" altLang="en-US" sz="2000" dirty="0"/>
              <a:t> Role Play</a:t>
            </a:r>
            <a:endParaRPr lang="en-CA" altLang="en-US" sz="2000" dirty="0"/>
          </a:p>
          <a:p>
            <a:r>
              <a:rPr lang="en-US" altLang="en-US" sz="2000" i="1" dirty="0"/>
              <a:t>Show video of Andrew and Melinda role playing client and worker and demonstrating how to initiate a discussion about problem gambling. </a:t>
            </a:r>
          </a:p>
          <a:p>
            <a:pPr algn="ctr"/>
            <a:endParaRPr lang="en-CA" altLang="en-US" sz="2000" dirty="0"/>
          </a:p>
          <a:p>
            <a:pPr algn="ctr"/>
            <a:endParaRPr lang="en-CA" altLang="en-US" sz="2000" dirty="0"/>
          </a:p>
          <a:p>
            <a:pPr algn="ctr"/>
            <a:endParaRPr lang="en-CA" altLang="en-US" sz="2000" dirty="0"/>
          </a:p>
          <a:p>
            <a:pPr algn="ctr"/>
            <a:r>
              <a:rPr lang="en-US" altLang="en-US" sz="2000" dirty="0"/>
              <a:t>What was effective about Melinda and Andrew’s demonstration? Is there anything else they could have done?</a:t>
            </a:r>
          </a:p>
        </p:txBody>
      </p:sp>
      <p:pic>
        <p:nvPicPr>
          <p:cNvPr id="4608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ADULTS EXPERIENCING POVERTY AND HOMELESSNESS</a:t>
            </a:r>
          </a:p>
        </p:txBody>
      </p:sp>
      <p:sp>
        <p:nvSpPr>
          <p:cNvPr id="52227" name="Rectangle 4"/>
          <p:cNvSpPr txBox="1">
            <a:spLocks noChangeArrowheads="1"/>
          </p:cNvSpPr>
          <p:nvPr/>
        </p:nvSpPr>
        <p:spPr bwMode="auto">
          <a:xfrm>
            <a:off x="444500" y="915988"/>
            <a:ext cx="82296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400">
                <a:solidFill>
                  <a:srgbClr val="4060AF"/>
                </a:solidFill>
                <a:ea typeface="ＭＳ Ｐゴシック" panose="020B0600070205080204" pitchFamily="34" charset="-128"/>
              </a:rPr>
              <a:t>Screening for gambling problems</a:t>
            </a:r>
          </a:p>
        </p:txBody>
      </p:sp>
      <p:pic>
        <p:nvPicPr>
          <p:cNvPr id="5222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9"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4500" y="1481138"/>
            <a:ext cx="3209925" cy="436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Picture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59300" y="1481138"/>
            <a:ext cx="3365500" cy="436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ADULTS EXPERIENCING POVERTY AND HOMELESSNESS</a:t>
            </a:r>
          </a:p>
        </p:txBody>
      </p:sp>
      <p:pic>
        <p:nvPicPr>
          <p:cNvPr id="5427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72275" y="1204913"/>
            <a:ext cx="2079625"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6" name="Rectangle 4"/>
          <p:cNvSpPr txBox="1">
            <a:spLocks noChangeArrowheads="1"/>
          </p:cNvSpPr>
          <p:nvPr/>
        </p:nvSpPr>
        <p:spPr bwMode="auto">
          <a:xfrm>
            <a:off x="444500" y="915988"/>
            <a:ext cx="82296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400">
                <a:solidFill>
                  <a:srgbClr val="4060AF"/>
                </a:solidFill>
                <a:ea typeface="ＭＳ Ｐゴシック" panose="020B0600070205080204" pitchFamily="34" charset="-128"/>
              </a:rPr>
              <a:t>Gambling triggers</a:t>
            </a:r>
          </a:p>
        </p:txBody>
      </p:sp>
      <p:sp>
        <p:nvSpPr>
          <p:cNvPr id="4" name="Text Box 8"/>
          <p:cNvSpPr txBox="1">
            <a:spLocks noChangeArrowheads="1"/>
          </p:cNvSpPr>
          <p:nvPr/>
        </p:nvSpPr>
        <p:spPr bwMode="auto">
          <a:xfrm>
            <a:off x="546100" y="1557338"/>
            <a:ext cx="8128000"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Arial" charset="0"/>
                <a:cs typeface="Arial" charset="0"/>
              </a:defRPr>
            </a:lvl1pPr>
            <a:lvl2pPr marL="742950" indent="-285750" eaLnBrk="0" hangingPunct="0">
              <a:defRPr sz="3200">
                <a:solidFill>
                  <a:schemeClr val="tx1"/>
                </a:solidFill>
                <a:latin typeface="Arial" charset="0"/>
                <a:cs typeface="Arial" charset="0"/>
              </a:defRPr>
            </a:lvl2pPr>
            <a:lvl3pPr marL="1143000" indent="-228600" eaLnBrk="0" hangingPunct="0">
              <a:defRPr sz="3200">
                <a:solidFill>
                  <a:schemeClr val="tx1"/>
                </a:solidFill>
                <a:latin typeface="Arial" charset="0"/>
                <a:cs typeface="Arial" charset="0"/>
              </a:defRPr>
            </a:lvl3pPr>
            <a:lvl4pPr marL="1600200" indent="-228600" eaLnBrk="0" hangingPunct="0">
              <a:defRPr sz="3200">
                <a:solidFill>
                  <a:schemeClr val="tx1"/>
                </a:solidFill>
                <a:latin typeface="Arial" charset="0"/>
                <a:cs typeface="Arial" charset="0"/>
              </a:defRPr>
            </a:lvl4pPr>
            <a:lvl5pPr marL="2057400" indent="-228600" eaLnBrk="0" hangingPunct="0">
              <a:defRPr sz="3200">
                <a:solidFill>
                  <a:schemeClr val="tx1"/>
                </a:solidFill>
                <a:latin typeface="Arial" charset="0"/>
                <a:cs typeface="Arial" charset="0"/>
              </a:defRPr>
            </a:lvl5pPr>
            <a:lvl6pPr marL="2514600" indent="-228600" eaLnBrk="0" fontAlgn="base" hangingPunct="0">
              <a:spcBef>
                <a:spcPct val="0"/>
              </a:spcBef>
              <a:spcAft>
                <a:spcPct val="0"/>
              </a:spcAft>
              <a:defRPr sz="3200">
                <a:solidFill>
                  <a:schemeClr val="tx1"/>
                </a:solidFill>
                <a:latin typeface="Arial" charset="0"/>
                <a:cs typeface="Arial" charset="0"/>
              </a:defRPr>
            </a:lvl6pPr>
            <a:lvl7pPr marL="2971800" indent="-228600" eaLnBrk="0" fontAlgn="base" hangingPunct="0">
              <a:spcBef>
                <a:spcPct val="0"/>
              </a:spcBef>
              <a:spcAft>
                <a:spcPct val="0"/>
              </a:spcAft>
              <a:defRPr sz="3200">
                <a:solidFill>
                  <a:schemeClr val="tx1"/>
                </a:solidFill>
                <a:latin typeface="Arial" charset="0"/>
                <a:cs typeface="Arial" charset="0"/>
              </a:defRPr>
            </a:lvl7pPr>
            <a:lvl8pPr marL="3429000" indent="-228600" eaLnBrk="0" fontAlgn="base" hangingPunct="0">
              <a:spcBef>
                <a:spcPct val="0"/>
              </a:spcBef>
              <a:spcAft>
                <a:spcPct val="0"/>
              </a:spcAft>
              <a:defRPr sz="3200">
                <a:solidFill>
                  <a:schemeClr val="tx1"/>
                </a:solidFill>
                <a:latin typeface="Arial" charset="0"/>
                <a:cs typeface="Arial" charset="0"/>
              </a:defRPr>
            </a:lvl8pPr>
            <a:lvl9pPr marL="3886200" indent="-228600" eaLnBrk="0" fontAlgn="base" hangingPunct="0">
              <a:spcBef>
                <a:spcPct val="0"/>
              </a:spcBef>
              <a:spcAft>
                <a:spcPct val="0"/>
              </a:spcAft>
              <a:defRPr sz="3200">
                <a:solidFill>
                  <a:schemeClr val="tx1"/>
                </a:solidFill>
                <a:latin typeface="Arial" charset="0"/>
                <a:cs typeface="Arial" charset="0"/>
              </a:defRPr>
            </a:lvl9pPr>
          </a:lstStyle>
          <a:p>
            <a:pPr>
              <a:defRPr/>
            </a:pPr>
            <a:r>
              <a:rPr lang="en-US" sz="2000" dirty="0"/>
              <a:t>A trigger is something that makes someone want to </a:t>
            </a:r>
          </a:p>
          <a:p>
            <a:pPr>
              <a:defRPr/>
            </a:pPr>
            <a:r>
              <a:rPr lang="en-US" sz="2000" dirty="0"/>
              <a:t>gamble.</a:t>
            </a:r>
          </a:p>
          <a:p>
            <a:pPr>
              <a:defRPr/>
            </a:pPr>
            <a:endParaRPr lang="en-US" sz="2000" dirty="0"/>
          </a:p>
          <a:p>
            <a:pPr>
              <a:defRPr/>
            </a:pPr>
            <a:r>
              <a:rPr lang="en-US" sz="2000" dirty="0"/>
              <a:t>Common gambling triggers include:</a:t>
            </a:r>
          </a:p>
          <a:p>
            <a:pPr marL="342900" indent="-342900">
              <a:lnSpc>
                <a:spcPct val="150000"/>
              </a:lnSpc>
              <a:buFont typeface="Arial" panose="020B0604020202020204" pitchFamily="34" charset="0"/>
              <a:buChar char="•"/>
              <a:defRPr/>
            </a:pPr>
            <a:r>
              <a:rPr lang="en-US" sz="2000" dirty="0"/>
              <a:t>Having or needing </a:t>
            </a:r>
            <a:r>
              <a:rPr lang="en-US" sz="2000" dirty="0" smtClean="0"/>
              <a:t>money.</a:t>
            </a:r>
            <a:endParaRPr lang="en-US" sz="2000" dirty="0"/>
          </a:p>
          <a:p>
            <a:pPr marL="342900" indent="-342900">
              <a:lnSpc>
                <a:spcPct val="150000"/>
              </a:lnSpc>
              <a:buFont typeface="Arial" panose="020B0604020202020204" pitchFamily="34" charset="0"/>
              <a:buChar char="•"/>
              <a:defRPr/>
            </a:pPr>
            <a:r>
              <a:rPr lang="en-US" sz="2000" dirty="0"/>
              <a:t>Unstructured </a:t>
            </a:r>
            <a:r>
              <a:rPr lang="en-US" sz="2000" dirty="0" smtClean="0"/>
              <a:t>time.</a:t>
            </a:r>
            <a:endParaRPr lang="en-US" sz="2000" dirty="0"/>
          </a:p>
          <a:p>
            <a:pPr marL="342900" indent="-342900">
              <a:lnSpc>
                <a:spcPct val="150000"/>
              </a:lnSpc>
              <a:buFont typeface="Arial" panose="020B0604020202020204" pitchFamily="34" charset="0"/>
              <a:buChar char="•"/>
              <a:defRPr/>
            </a:pPr>
            <a:r>
              <a:rPr lang="en-US" sz="2000" dirty="0"/>
              <a:t>Access to </a:t>
            </a:r>
            <a:r>
              <a:rPr lang="en-US" sz="2000" dirty="0" smtClean="0"/>
              <a:t>gambling.</a:t>
            </a:r>
            <a:endParaRPr lang="en-US" sz="2000" dirty="0"/>
          </a:p>
          <a:p>
            <a:pPr marL="342900" indent="-342900">
              <a:lnSpc>
                <a:spcPct val="150000"/>
              </a:lnSpc>
              <a:buFont typeface="Arial" panose="020B0604020202020204" pitchFamily="34" charset="0"/>
              <a:buChar char="•"/>
              <a:defRPr/>
            </a:pPr>
            <a:r>
              <a:rPr lang="en-US" sz="2000" dirty="0"/>
              <a:t>Mood </a:t>
            </a:r>
            <a:r>
              <a:rPr lang="en-US" sz="2000" dirty="0" smtClean="0"/>
              <a:t>fluctuations.</a:t>
            </a:r>
            <a:endParaRPr lang="en-US" sz="2000" dirty="0"/>
          </a:p>
          <a:p>
            <a:pPr marL="342900" indent="-342900">
              <a:lnSpc>
                <a:spcPct val="150000"/>
              </a:lnSpc>
              <a:buFont typeface="Arial" panose="020B0604020202020204" pitchFamily="34" charset="0"/>
              <a:buChar char="•"/>
              <a:defRPr/>
            </a:pPr>
            <a:r>
              <a:rPr lang="en-US" sz="2000" dirty="0"/>
              <a:t>Social </a:t>
            </a:r>
            <a:r>
              <a:rPr lang="en-US" sz="2000" dirty="0" smtClean="0"/>
              <a:t>isolation.</a:t>
            </a:r>
            <a:endParaRPr lang="en-US" sz="2000" dirty="0"/>
          </a:p>
        </p:txBody>
      </p:sp>
      <p:pic>
        <p:nvPicPr>
          <p:cNvPr id="54278"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ADULTS EXPERIENCING POVERTY AND HOMELESSNESS</a:t>
            </a:r>
          </a:p>
        </p:txBody>
      </p:sp>
      <p:sp>
        <p:nvSpPr>
          <p:cNvPr id="56323" name="Rectangle 4"/>
          <p:cNvSpPr txBox="1">
            <a:spLocks noChangeArrowheads="1"/>
          </p:cNvSpPr>
          <p:nvPr/>
        </p:nvSpPr>
        <p:spPr bwMode="auto">
          <a:xfrm>
            <a:off x="444500" y="915988"/>
            <a:ext cx="82296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400" dirty="0">
                <a:solidFill>
                  <a:srgbClr val="4060AF"/>
                </a:solidFill>
                <a:ea typeface="ＭＳ Ｐゴシック" panose="020B0600070205080204" pitchFamily="34" charset="-128"/>
              </a:rPr>
              <a:t>Exercise </a:t>
            </a:r>
            <a:r>
              <a:rPr lang="en-US" altLang="en-US" sz="2400" dirty="0" smtClean="0">
                <a:solidFill>
                  <a:srgbClr val="4060AF"/>
                </a:solidFill>
                <a:ea typeface="ＭＳ Ｐゴシック" panose="020B0600070205080204" pitchFamily="34" charset="-128"/>
              </a:rPr>
              <a:t>5: Avoiding gambling triggers</a:t>
            </a:r>
            <a:endParaRPr lang="en-US" altLang="en-US" sz="2400" dirty="0">
              <a:solidFill>
                <a:srgbClr val="4060AF"/>
              </a:solidFill>
              <a:ea typeface="ＭＳ Ｐゴシック" panose="020B0600070205080204" pitchFamily="34" charset="-128"/>
            </a:endParaRPr>
          </a:p>
        </p:txBody>
      </p:sp>
      <p:sp>
        <p:nvSpPr>
          <p:cNvPr id="4" name="Text Box 8"/>
          <p:cNvSpPr txBox="1">
            <a:spLocks noChangeArrowheads="1"/>
          </p:cNvSpPr>
          <p:nvPr/>
        </p:nvSpPr>
        <p:spPr bwMode="auto">
          <a:xfrm>
            <a:off x="495300" y="1557338"/>
            <a:ext cx="812800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Arial" charset="0"/>
                <a:cs typeface="Arial" charset="0"/>
              </a:defRPr>
            </a:lvl1pPr>
            <a:lvl2pPr marL="742950" indent="-285750" eaLnBrk="0" hangingPunct="0">
              <a:defRPr sz="3200">
                <a:solidFill>
                  <a:schemeClr val="tx1"/>
                </a:solidFill>
                <a:latin typeface="Arial" charset="0"/>
                <a:cs typeface="Arial" charset="0"/>
              </a:defRPr>
            </a:lvl2pPr>
            <a:lvl3pPr marL="1143000" indent="-228600" eaLnBrk="0" hangingPunct="0">
              <a:defRPr sz="3200">
                <a:solidFill>
                  <a:schemeClr val="tx1"/>
                </a:solidFill>
                <a:latin typeface="Arial" charset="0"/>
                <a:cs typeface="Arial" charset="0"/>
              </a:defRPr>
            </a:lvl3pPr>
            <a:lvl4pPr marL="1600200" indent="-228600" eaLnBrk="0" hangingPunct="0">
              <a:defRPr sz="3200">
                <a:solidFill>
                  <a:schemeClr val="tx1"/>
                </a:solidFill>
                <a:latin typeface="Arial" charset="0"/>
                <a:cs typeface="Arial" charset="0"/>
              </a:defRPr>
            </a:lvl4pPr>
            <a:lvl5pPr marL="2057400" indent="-228600" eaLnBrk="0" hangingPunct="0">
              <a:defRPr sz="3200">
                <a:solidFill>
                  <a:schemeClr val="tx1"/>
                </a:solidFill>
                <a:latin typeface="Arial" charset="0"/>
                <a:cs typeface="Arial" charset="0"/>
              </a:defRPr>
            </a:lvl5pPr>
            <a:lvl6pPr marL="2514600" indent="-228600" eaLnBrk="0" fontAlgn="base" hangingPunct="0">
              <a:spcBef>
                <a:spcPct val="0"/>
              </a:spcBef>
              <a:spcAft>
                <a:spcPct val="0"/>
              </a:spcAft>
              <a:defRPr sz="3200">
                <a:solidFill>
                  <a:schemeClr val="tx1"/>
                </a:solidFill>
                <a:latin typeface="Arial" charset="0"/>
                <a:cs typeface="Arial" charset="0"/>
              </a:defRPr>
            </a:lvl6pPr>
            <a:lvl7pPr marL="2971800" indent="-228600" eaLnBrk="0" fontAlgn="base" hangingPunct="0">
              <a:spcBef>
                <a:spcPct val="0"/>
              </a:spcBef>
              <a:spcAft>
                <a:spcPct val="0"/>
              </a:spcAft>
              <a:defRPr sz="3200">
                <a:solidFill>
                  <a:schemeClr val="tx1"/>
                </a:solidFill>
                <a:latin typeface="Arial" charset="0"/>
                <a:cs typeface="Arial" charset="0"/>
              </a:defRPr>
            </a:lvl7pPr>
            <a:lvl8pPr marL="3429000" indent="-228600" eaLnBrk="0" fontAlgn="base" hangingPunct="0">
              <a:spcBef>
                <a:spcPct val="0"/>
              </a:spcBef>
              <a:spcAft>
                <a:spcPct val="0"/>
              </a:spcAft>
              <a:defRPr sz="3200">
                <a:solidFill>
                  <a:schemeClr val="tx1"/>
                </a:solidFill>
                <a:latin typeface="Arial" charset="0"/>
                <a:cs typeface="Arial" charset="0"/>
              </a:defRPr>
            </a:lvl8pPr>
            <a:lvl9pPr marL="3886200" indent="-228600" eaLnBrk="0" fontAlgn="base" hangingPunct="0">
              <a:spcBef>
                <a:spcPct val="0"/>
              </a:spcBef>
              <a:spcAft>
                <a:spcPct val="0"/>
              </a:spcAft>
              <a:defRPr sz="3200">
                <a:solidFill>
                  <a:schemeClr val="tx1"/>
                </a:solidFill>
                <a:latin typeface="Arial" charset="0"/>
                <a:cs typeface="Arial" charset="0"/>
              </a:defRPr>
            </a:lvl9pPr>
          </a:lstStyle>
          <a:p>
            <a:pPr>
              <a:spcBef>
                <a:spcPts val="0"/>
              </a:spcBef>
              <a:spcAft>
                <a:spcPts val="0"/>
              </a:spcAft>
              <a:buClr>
                <a:schemeClr val="dk1"/>
              </a:buClr>
              <a:buSzPct val="25000"/>
              <a:defRPr/>
            </a:pPr>
            <a:r>
              <a:rPr lang="en-CA" sz="2000" b="1" dirty="0" smtClean="0">
                <a:solidFill>
                  <a:schemeClr val="dk1"/>
                </a:solidFill>
              </a:rPr>
              <a:t>Developing strategies </a:t>
            </a:r>
            <a:r>
              <a:rPr lang="en-CA" sz="2000" b="1" dirty="0">
                <a:solidFill>
                  <a:schemeClr val="dk1"/>
                </a:solidFill>
              </a:rPr>
              <a:t>that minimize your client’s exposure to their gambling trigger.</a:t>
            </a:r>
          </a:p>
          <a:p>
            <a:pPr>
              <a:spcBef>
                <a:spcPts val="0"/>
              </a:spcBef>
              <a:spcAft>
                <a:spcPts val="0"/>
              </a:spcAft>
              <a:buClr>
                <a:schemeClr val="dk1"/>
              </a:buClr>
              <a:defRPr/>
            </a:pPr>
            <a:endParaRPr lang="en-CA" sz="2000" b="1" dirty="0">
              <a:solidFill>
                <a:schemeClr val="dk1"/>
              </a:solidFill>
            </a:endParaRPr>
          </a:p>
          <a:p>
            <a:pPr>
              <a:spcBef>
                <a:spcPts val="0"/>
              </a:spcBef>
              <a:spcAft>
                <a:spcPts val="0"/>
              </a:spcAft>
              <a:buClr>
                <a:schemeClr val="dk1"/>
              </a:buClr>
              <a:buSzPct val="25000"/>
              <a:defRPr/>
            </a:pPr>
            <a:r>
              <a:rPr lang="en-CA" sz="2000" dirty="0">
                <a:solidFill>
                  <a:schemeClr val="dk1"/>
                </a:solidFill>
              </a:rPr>
              <a:t>Scenario 1: Your client lives </a:t>
            </a:r>
            <a:r>
              <a:rPr lang="en-CA" sz="2000" dirty="0" smtClean="0">
                <a:solidFill>
                  <a:schemeClr val="dk1"/>
                </a:solidFill>
              </a:rPr>
              <a:t>around the corner from </a:t>
            </a:r>
            <a:r>
              <a:rPr lang="en-CA" sz="2000" dirty="0">
                <a:solidFill>
                  <a:schemeClr val="dk1"/>
                </a:solidFill>
              </a:rPr>
              <a:t>a convenience store which sells their favorite scratch tickets.</a:t>
            </a:r>
          </a:p>
          <a:p>
            <a:pPr>
              <a:spcBef>
                <a:spcPts val="0"/>
              </a:spcBef>
              <a:spcAft>
                <a:spcPts val="0"/>
              </a:spcAft>
              <a:buClr>
                <a:schemeClr val="dk1"/>
              </a:buClr>
              <a:defRPr/>
            </a:pPr>
            <a:endParaRPr lang="en-CA" sz="2000" dirty="0">
              <a:solidFill>
                <a:schemeClr val="dk1"/>
              </a:solidFill>
            </a:endParaRPr>
          </a:p>
          <a:p>
            <a:pPr>
              <a:spcBef>
                <a:spcPts val="0"/>
              </a:spcBef>
              <a:spcAft>
                <a:spcPts val="0"/>
              </a:spcAft>
              <a:buClr>
                <a:schemeClr val="dk1"/>
              </a:buClr>
              <a:buSzPct val="25000"/>
              <a:defRPr/>
            </a:pPr>
            <a:r>
              <a:rPr lang="en-CA" sz="2000" dirty="0">
                <a:solidFill>
                  <a:schemeClr val="dk1"/>
                </a:solidFill>
              </a:rPr>
              <a:t>Scenario 2: Your client just received their social assistance cheque.</a:t>
            </a:r>
          </a:p>
          <a:p>
            <a:pPr>
              <a:spcBef>
                <a:spcPts val="0"/>
              </a:spcBef>
              <a:spcAft>
                <a:spcPts val="0"/>
              </a:spcAft>
              <a:buClr>
                <a:schemeClr val="dk1"/>
              </a:buClr>
              <a:defRPr/>
            </a:pPr>
            <a:endParaRPr lang="en-CA" sz="2000" dirty="0">
              <a:solidFill>
                <a:schemeClr val="dk1"/>
              </a:solidFill>
            </a:endParaRPr>
          </a:p>
          <a:p>
            <a:pPr>
              <a:spcBef>
                <a:spcPts val="0"/>
              </a:spcBef>
              <a:spcAft>
                <a:spcPts val="0"/>
              </a:spcAft>
              <a:buClr>
                <a:schemeClr val="dk1"/>
              </a:buClr>
              <a:buSzPct val="25000"/>
              <a:defRPr/>
            </a:pPr>
            <a:r>
              <a:rPr lang="en-CA" sz="2000" dirty="0">
                <a:solidFill>
                  <a:schemeClr val="dk1"/>
                </a:solidFill>
              </a:rPr>
              <a:t>Scenario 3: Your client recently got laid off from their job and now </a:t>
            </a:r>
            <a:r>
              <a:rPr lang="en-CA" sz="2000" dirty="0" smtClean="0">
                <a:solidFill>
                  <a:schemeClr val="dk1"/>
                </a:solidFill>
              </a:rPr>
              <a:t>has </a:t>
            </a:r>
            <a:r>
              <a:rPr lang="en-CA" sz="2000" dirty="0">
                <a:solidFill>
                  <a:schemeClr val="dk1"/>
                </a:solidFill>
              </a:rPr>
              <a:t>unstructured free time.</a:t>
            </a:r>
          </a:p>
          <a:p>
            <a:pPr>
              <a:spcBef>
                <a:spcPts val="0"/>
              </a:spcBef>
              <a:spcAft>
                <a:spcPts val="0"/>
              </a:spcAft>
              <a:buClr>
                <a:schemeClr val="dk1"/>
              </a:buClr>
              <a:defRPr/>
            </a:pPr>
            <a:endParaRPr lang="en-CA" sz="2000" dirty="0">
              <a:solidFill>
                <a:schemeClr val="dk1"/>
              </a:solidFill>
            </a:endParaRPr>
          </a:p>
          <a:p>
            <a:pPr>
              <a:spcBef>
                <a:spcPts val="0"/>
              </a:spcBef>
              <a:spcAft>
                <a:spcPts val="0"/>
              </a:spcAft>
              <a:buClr>
                <a:schemeClr val="dk1"/>
              </a:buClr>
              <a:buSzPct val="25000"/>
              <a:defRPr/>
            </a:pPr>
            <a:r>
              <a:rPr lang="en-CA" sz="2000" dirty="0">
                <a:solidFill>
                  <a:schemeClr val="dk1"/>
                </a:solidFill>
              </a:rPr>
              <a:t>Scenario 4: Your client just split up from their partner and </a:t>
            </a:r>
            <a:r>
              <a:rPr lang="en-CA" sz="2000" dirty="0" smtClean="0">
                <a:solidFill>
                  <a:schemeClr val="dk1"/>
                </a:solidFill>
              </a:rPr>
              <a:t>is </a:t>
            </a:r>
            <a:r>
              <a:rPr lang="en-CA" sz="2000" dirty="0">
                <a:solidFill>
                  <a:schemeClr val="dk1"/>
                </a:solidFill>
              </a:rPr>
              <a:t>very upset.</a:t>
            </a:r>
            <a:r>
              <a:rPr lang="en-CA" sz="2000" b="1" dirty="0">
                <a:solidFill>
                  <a:schemeClr val="dk1"/>
                </a:solidFill>
              </a:rPr>
              <a:t> </a:t>
            </a:r>
          </a:p>
          <a:p>
            <a:pPr marL="342900" indent="-342900">
              <a:buFont typeface="Arial" panose="020B0604020202020204" pitchFamily="34" charset="0"/>
              <a:buChar char="•"/>
              <a:defRPr/>
            </a:pPr>
            <a:endParaRPr lang="en-US" sz="2000" dirty="0"/>
          </a:p>
        </p:txBody>
      </p:sp>
      <p:pic>
        <p:nvPicPr>
          <p:cNvPr id="5632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ADULTS EXPERIENCING POVERTY AND HOMELESSNESS</a:t>
            </a:r>
          </a:p>
        </p:txBody>
      </p:sp>
      <p:sp>
        <p:nvSpPr>
          <p:cNvPr id="58371" name="Rectangle 4"/>
          <p:cNvSpPr txBox="1">
            <a:spLocks noChangeArrowheads="1"/>
          </p:cNvSpPr>
          <p:nvPr/>
        </p:nvSpPr>
        <p:spPr bwMode="auto">
          <a:xfrm>
            <a:off x="444500" y="915988"/>
            <a:ext cx="82296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400" dirty="0" smtClean="0">
                <a:solidFill>
                  <a:srgbClr val="4060AF"/>
                </a:solidFill>
                <a:ea typeface="ＭＳ Ｐゴシック" panose="020B0600070205080204" pitchFamily="34" charset="-128"/>
              </a:rPr>
              <a:t>Concurrent disorders</a:t>
            </a:r>
            <a:endParaRPr lang="en-US" altLang="en-US" sz="2400" dirty="0">
              <a:solidFill>
                <a:srgbClr val="4060AF"/>
              </a:solidFill>
              <a:ea typeface="ＭＳ Ｐゴシック" panose="020B0600070205080204" pitchFamily="34" charset="-128"/>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6895" y="3280496"/>
            <a:ext cx="4457700" cy="2790825"/>
          </a:xfrm>
          <a:prstGeom prst="rect">
            <a:avLst/>
          </a:prstGeom>
        </p:spPr>
      </p:pic>
      <p:sp>
        <p:nvSpPr>
          <p:cNvPr id="58372" name="Text Box 8"/>
          <p:cNvSpPr txBox="1">
            <a:spLocks noChangeArrowheads="1"/>
          </p:cNvSpPr>
          <p:nvPr/>
        </p:nvSpPr>
        <p:spPr bwMode="auto">
          <a:xfrm>
            <a:off x="546100" y="1557338"/>
            <a:ext cx="8128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000" dirty="0"/>
              <a:t>Problem gambling frequently co-occurs with numerous other conditions including substance use, and affective disorders (such as depression).</a:t>
            </a:r>
          </a:p>
          <a:p>
            <a:endParaRPr lang="en-US" altLang="en-US" sz="2000" dirty="0"/>
          </a:p>
          <a:p>
            <a:r>
              <a:rPr lang="en-US" altLang="en-US" sz="2000" dirty="0"/>
              <a:t>When working with clients who struggle with one or more addictions, it is important to understand how one addiction may feed into </a:t>
            </a:r>
            <a:r>
              <a:rPr lang="en-US" altLang="en-US" sz="2000" dirty="0" smtClean="0"/>
              <a:t>another.</a:t>
            </a:r>
            <a:endParaRPr lang="en-US" altLang="en-US" sz="2000" dirty="0"/>
          </a:p>
        </p:txBody>
      </p:sp>
      <p:pic>
        <p:nvPicPr>
          <p:cNvPr id="58373"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ADULTS EXPERIENCING POVERTY AND HOMELESSNESS</a:t>
            </a:r>
          </a:p>
        </p:txBody>
      </p:sp>
      <p:sp>
        <p:nvSpPr>
          <p:cNvPr id="62467" name="Rectangle 4"/>
          <p:cNvSpPr txBox="1">
            <a:spLocks noChangeArrowheads="1"/>
          </p:cNvSpPr>
          <p:nvPr/>
        </p:nvSpPr>
        <p:spPr bwMode="auto">
          <a:xfrm>
            <a:off x="444500" y="915988"/>
            <a:ext cx="82296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400">
                <a:solidFill>
                  <a:srgbClr val="4060AF"/>
                </a:solidFill>
                <a:ea typeface="ＭＳ Ｐゴシック" panose="020B0600070205080204" pitchFamily="34" charset="-128"/>
              </a:rPr>
              <a:t>Quitting or cutting down on gambling</a:t>
            </a:r>
          </a:p>
        </p:txBody>
      </p:sp>
      <p:sp>
        <p:nvSpPr>
          <p:cNvPr id="4" name="TextBox 3"/>
          <p:cNvSpPr txBox="1"/>
          <p:nvPr/>
        </p:nvSpPr>
        <p:spPr>
          <a:xfrm>
            <a:off x="546100" y="1498600"/>
            <a:ext cx="8128000" cy="3785652"/>
          </a:xfrm>
          <a:prstGeom prst="rect">
            <a:avLst/>
          </a:prstGeom>
          <a:noFill/>
        </p:spPr>
        <p:txBody>
          <a:bodyPr>
            <a:spAutoFit/>
          </a:bodyPr>
          <a:lstStyle/>
          <a:p>
            <a:pPr eaLnBrk="1" hangingPunct="1">
              <a:defRPr/>
            </a:pPr>
            <a:r>
              <a:rPr lang="en-US" sz="2000" dirty="0">
                <a:latin typeface="+mn-lt"/>
                <a:ea typeface="ＭＳ Ｐゴシック" charset="-128"/>
                <a:cs typeface="ＭＳ Ｐゴシック" charset="-128"/>
              </a:rPr>
              <a:t>If a client wants to quit or cut back on gambling, you can help them explore: </a:t>
            </a:r>
          </a:p>
          <a:p>
            <a:pPr eaLnBrk="1" hangingPunct="1">
              <a:defRPr/>
            </a:pPr>
            <a:endParaRPr lang="en-US" sz="2000" dirty="0">
              <a:latin typeface="+mn-lt"/>
              <a:ea typeface="ＭＳ Ｐゴシック" charset="-128"/>
              <a:cs typeface="ＭＳ Ｐゴシック" charset="-128"/>
            </a:endParaRPr>
          </a:p>
          <a:p>
            <a:pPr marL="171450" indent="-171450" eaLnBrk="1" hangingPunct="1">
              <a:buFont typeface="Arial" panose="020B0604020202020204" pitchFamily="34" charset="0"/>
              <a:buChar char="•"/>
              <a:defRPr/>
            </a:pPr>
            <a:r>
              <a:rPr lang="en-US" sz="2000" dirty="0">
                <a:latin typeface="+mn-lt"/>
                <a:ea typeface="ＭＳ Ｐゴシック" charset="-128"/>
                <a:cs typeface="ＭＳ Ｐゴシック" charset="-128"/>
              </a:rPr>
              <a:t>If gambling is being used as a coping mechanism or as a substitute for other </a:t>
            </a:r>
            <a:r>
              <a:rPr lang="en-US" sz="2000" dirty="0" err="1">
                <a:latin typeface="+mn-lt"/>
                <a:ea typeface="ＭＳ Ｐゴシック" charset="-128"/>
                <a:cs typeface="ＭＳ Ｐゴシック" charset="-128"/>
              </a:rPr>
              <a:t>behaviours</a:t>
            </a:r>
            <a:r>
              <a:rPr lang="en-US" sz="2000" dirty="0">
                <a:latin typeface="+mn-lt"/>
                <a:ea typeface="ＭＳ Ｐゴシック" charset="-128"/>
                <a:cs typeface="ＭＳ Ｐゴシック" charset="-128"/>
              </a:rPr>
              <a:t> such as substance use.</a:t>
            </a:r>
          </a:p>
          <a:p>
            <a:pPr marL="171450" indent="-171450" eaLnBrk="1" hangingPunct="1">
              <a:buFont typeface="Arial" panose="020B0604020202020204" pitchFamily="34" charset="0"/>
              <a:buChar char="•"/>
              <a:defRPr/>
            </a:pPr>
            <a:endParaRPr lang="en-US" sz="2000" dirty="0">
              <a:latin typeface="+mn-lt"/>
              <a:ea typeface="ＭＳ Ｐゴシック" charset="-128"/>
              <a:cs typeface="ＭＳ Ｐゴシック" charset="-128"/>
            </a:endParaRPr>
          </a:p>
          <a:p>
            <a:pPr marL="171450" indent="-171450" eaLnBrk="1" hangingPunct="1">
              <a:buFont typeface="Arial" panose="020B0604020202020204" pitchFamily="34" charset="0"/>
              <a:buChar char="•"/>
              <a:defRPr/>
            </a:pPr>
            <a:r>
              <a:rPr lang="en-US" sz="2000" dirty="0">
                <a:latin typeface="+mn-lt"/>
                <a:ea typeface="ＭＳ Ｐゴシック" charset="-128"/>
                <a:cs typeface="ＭＳ Ｐゴシック" charset="-128"/>
              </a:rPr>
              <a:t>If there are locations or situations that trigger their gambling.</a:t>
            </a:r>
          </a:p>
          <a:p>
            <a:pPr marL="171450" indent="-171450" eaLnBrk="1" hangingPunct="1">
              <a:buFont typeface="Arial" panose="020B0604020202020204" pitchFamily="34" charset="0"/>
              <a:buChar char="•"/>
              <a:defRPr/>
            </a:pPr>
            <a:endParaRPr lang="en-US" sz="2000" dirty="0">
              <a:latin typeface="+mn-lt"/>
              <a:ea typeface="ＭＳ Ｐゴシック" charset="-128"/>
              <a:cs typeface="ＭＳ Ｐゴシック" charset="-128"/>
            </a:endParaRPr>
          </a:p>
          <a:p>
            <a:pPr eaLnBrk="1" hangingPunct="1">
              <a:defRPr/>
            </a:pPr>
            <a:r>
              <a:rPr lang="en-US" sz="2000" dirty="0">
                <a:latin typeface="+mn-lt"/>
                <a:ea typeface="ＭＳ Ｐゴシック" charset="-128"/>
                <a:cs typeface="ＭＳ Ｐゴシック" charset="-128"/>
              </a:rPr>
              <a:t>Make a list of reasons not to gamble, or other activities the client enjoys that the client can refer to when he/she feels the urge to gamble.</a:t>
            </a:r>
          </a:p>
          <a:p>
            <a:pPr eaLnBrk="1" hangingPunct="1">
              <a:defRPr/>
            </a:pPr>
            <a:endParaRPr lang="en-US" sz="2000" dirty="0">
              <a:latin typeface="+mn-lt"/>
              <a:cs typeface="Arial" charset="0"/>
            </a:endParaRPr>
          </a:p>
        </p:txBody>
      </p:sp>
      <p:pic>
        <p:nvPicPr>
          <p:cNvPr id="6246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ADULTS EXPERIENCING POVERTY AND HOMELESSNESS</a:t>
            </a:r>
          </a:p>
        </p:txBody>
      </p:sp>
      <p:sp>
        <p:nvSpPr>
          <p:cNvPr id="60419" name="Rectangle 4"/>
          <p:cNvSpPr txBox="1">
            <a:spLocks noChangeArrowheads="1"/>
          </p:cNvSpPr>
          <p:nvPr/>
        </p:nvSpPr>
        <p:spPr bwMode="auto">
          <a:xfrm>
            <a:off x="444500" y="915988"/>
            <a:ext cx="82296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400">
                <a:solidFill>
                  <a:srgbClr val="4060AF"/>
                </a:solidFill>
                <a:ea typeface="ＭＳ Ｐゴシック" panose="020B0600070205080204" pitchFamily="34" charset="-128"/>
              </a:rPr>
              <a:t>Safer gambling tips</a:t>
            </a:r>
          </a:p>
        </p:txBody>
      </p:sp>
      <p:sp>
        <p:nvSpPr>
          <p:cNvPr id="5" name="TextBox 4"/>
          <p:cNvSpPr txBox="1"/>
          <p:nvPr/>
        </p:nvSpPr>
        <p:spPr>
          <a:xfrm>
            <a:off x="546100" y="1408113"/>
            <a:ext cx="8470900" cy="3016210"/>
          </a:xfrm>
          <a:prstGeom prst="rect">
            <a:avLst/>
          </a:prstGeom>
          <a:noFill/>
          <a:ln>
            <a:solidFill>
              <a:schemeClr val="bg1"/>
            </a:solidFill>
          </a:ln>
        </p:spPr>
        <p:txBody>
          <a:bodyPr>
            <a:spAutoFit/>
          </a:bodyPr>
          <a:lstStyle/>
          <a:p>
            <a:pPr eaLnBrk="1" hangingPunct="1">
              <a:defRPr/>
            </a:pPr>
            <a:r>
              <a:rPr lang="en-US" sz="2000" dirty="0" smtClean="0">
                <a:latin typeface="+mj-lt"/>
                <a:ea typeface="ＭＳ Ｐゴシック" charset="-128"/>
                <a:cs typeface="ＭＳ Ｐゴシック" charset="-128"/>
              </a:rPr>
              <a:t>Ask clients to </a:t>
            </a:r>
            <a:r>
              <a:rPr lang="en-US" sz="2000" dirty="0" smtClean="0">
                <a:latin typeface="+mj-lt"/>
                <a:ea typeface="ＭＳ Ｐゴシック" charset="-128"/>
                <a:cs typeface="ＭＳ Ｐゴシック" charset="-128"/>
              </a:rPr>
              <a:t>consider:</a:t>
            </a:r>
            <a:endParaRPr lang="en-US" sz="2000" dirty="0">
              <a:latin typeface="+mj-lt"/>
              <a:cs typeface="Arial" charset="0"/>
            </a:endParaRPr>
          </a:p>
          <a:p>
            <a:pPr marL="171450" indent="-171450" eaLnBrk="1" hangingPunct="1">
              <a:lnSpc>
                <a:spcPct val="150000"/>
              </a:lnSpc>
              <a:buFont typeface="Arial" panose="020B0604020202020204" pitchFamily="34" charset="0"/>
              <a:buChar char="•"/>
              <a:defRPr/>
            </a:pPr>
            <a:r>
              <a:rPr lang="en-US" sz="2000" dirty="0" smtClean="0">
                <a:latin typeface="+mj-lt"/>
                <a:ea typeface="ＭＳ Ｐゴシック" charset="-128"/>
                <a:cs typeface="ＭＳ Ｐゴシック" charset="-128"/>
              </a:rPr>
              <a:t>Gambling </a:t>
            </a:r>
            <a:r>
              <a:rPr lang="en-US" sz="2000" dirty="0">
                <a:latin typeface="+mj-lt"/>
                <a:ea typeface="ＭＳ Ｐゴシック" charset="-128"/>
                <a:cs typeface="ＭＳ Ｐゴシック" charset="-128"/>
              </a:rPr>
              <a:t>less often, or </a:t>
            </a:r>
            <a:r>
              <a:rPr lang="en-US" sz="2000" dirty="0" smtClean="0">
                <a:latin typeface="+mj-lt"/>
                <a:ea typeface="ＭＳ Ｐゴシック" charset="-128"/>
                <a:cs typeface="ＭＳ Ｐゴシック" charset="-128"/>
              </a:rPr>
              <a:t>taking </a:t>
            </a:r>
            <a:r>
              <a:rPr lang="en-US" sz="2000" dirty="0">
                <a:latin typeface="+mj-lt"/>
                <a:ea typeface="ＭＳ Ｐゴシック" charset="-128"/>
                <a:cs typeface="ＭＳ Ｐゴシック" charset="-128"/>
              </a:rPr>
              <a:t>breaks while gambling.</a:t>
            </a:r>
          </a:p>
          <a:p>
            <a:pPr marL="171450" indent="-171450" eaLnBrk="1" hangingPunct="1">
              <a:lnSpc>
                <a:spcPct val="150000"/>
              </a:lnSpc>
              <a:buFont typeface="Arial" panose="020B0604020202020204" pitchFamily="34" charset="0"/>
              <a:buChar char="•"/>
              <a:defRPr/>
            </a:pPr>
            <a:r>
              <a:rPr lang="en-US" sz="2000" dirty="0" smtClean="0">
                <a:latin typeface="+mj-lt"/>
                <a:ea typeface="ＭＳ Ｐゴシック" charset="-128"/>
                <a:cs typeface="ＭＳ Ｐゴシック" charset="-128"/>
              </a:rPr>
              <a:t>Setting </a:t>
            </a:r>
            <a:r>
              <a:rPr lang="en-US" sz="2000" dirty="0">
                <a:latin typeface="+mj-lt"/>
                <a:ea typeface="ＭＳ Ｐゴシック" charset="-128"/>
                <a:cs typeface="ＭＳ Ｐゴシック" charset="-128"/>
              </a:rPr>
              <a:t>time and money limits and </a:t>
            </a:r>
            <a:r>
              <a:rPr lang="en-US" sz="2000" dirty="0" smtClean="0">
                <a:latin typeface="+mj-lt"/>
                <a:ea typeface="ＭＳ Ｐゴシック" charset="-128"/>
                <a:cs typeface="ＭＳ Ｐゴシック" charset="-128"/>
              </a:rPr>
              <a:t>setting </a:t>
            </a:r>
            <a:r>
              <a:rPr lang="en-US" sz="2000" dirty="0">
                <a:latin typeface="+mj-lt"/>
                <a:ea typeface="ＭＳ Ｐゴシック" charset="-128"/>
                <a:cs typeface="ＭＳ Ｐゴシック" charset="-128"/>
              </a:rPr>
              <a:t>a budget.</a:t>
            </a:r>
          </a:p>
          <a:p>
            <a:pPr marL="171450" indent="-171450" eaLnBrk="1" hangingPunct="1">
              <a:lnSpc>
                <a:spcPct val="150000"/>
              </a:lnSpc>
              <a:buFont typeface="Arial" panose="020B0604020202020204" pitchFamily="34" charset="0"/>
              <a:buChar char="•"/>
              <a:defRPr/>
            </a:pPr>
            <a:r>
              <a:rPr lang="en-US" sz="2000" dirty="0" smtClean="0">
                <a:latin typeface="+mj-lt"/>
                <a:ea typeface="ＭＳ Ｐゴシック" charset="-128"/>
                <a:cs typeface="ＭＳ Ｐゴシック" charset="-128"/>
              </a:rPr>
              <a:t>That gambling is not a </a:t>
            </a:r>
            <a:r>
              <a:rPr lang="en-US" sz="2000" dirty="0">
                <a:latin typeface="+mj-lt"/>
                <a:ea typeface="ＭＳ Ｐゴシック" charset="-128"/>
                <a:cs typeface="ＭＳ Ｐゴシック" charset="-128"/>
              </a:rPr>
              <a:t>way to make money.</a:t>
            </a:r>
          </a:p>
          <a:p>
            <a:pPr marL="171450" indent="-171450" eaLnBrk="1" hangingPunct="1">
              <a:lnSpc>
                <a:spcPct val="150000"/>
              </a:lnSpc>
              <a:buFont typeface="Arial" panose="020B0604020202020204" pitchFamily="34" charset="0"/>
              <a:buChar char="•"/>
              <a:defRPr/>
            </a:pPr>
            <a:r>
              <a:rPr lang="en-US" sz="2000" dirty="0" smtClean="0">
                <a:latin typeface="+mj-lt"/>
                <a:ea typeface="ＭＳ Ｐゴシック" charset="-128"/>
                <a:cs typeface="ＭＳ Ｐゴシック" charset="-128"/>
              </a:rPr>
              <a:t>Refraining </a:t>
            </a:r>
            <a:r>
              <a:rPr lang="en-US" sz="2000" dirty="0">
                <a:latin typeface="+mj-lt"/>
                <a:ea typeface="ＭＳ Ｐゴシック" charset="-128"/>
                <a:cs typeface="ＭＳ Ｐゴシック" charset="-128"/>
              </a:rPr>
              <a:t>from gambling when drinking or using substances.</a:t>
            </a:r>
          </a:p>
          <a:p>
            <a:pPr marL="171450" indent="-171450" eaLnBrk="1" hangingPunct="1">
              <a:lnSpc>
                <a:spcPct val="150000"/>
              </a:lnSpc>
              <a:buFont typeface="Arial" panose="020B0604020202020204" pitchFamily="34" charset="0"/>
              <a:buChar char="•"/>
              <a:defRPr/>
            </a:pPr>
            <a:r>
              <a:rPr lang="en-US" sz="2000" dirty="0" smtClean="0">
                <a:latin typeface="+mj-lt"/>
                <a:ea typeface="ＭＳ Ｐゴシック" charset="-128"/>
                <a:cs typeface="ＭＳ Ｐゴシック" charset="-128"/>
              </a:rPr>
              <a:t>Acknowledging </a:t>
            </a:r>
            <a:r>
              <a:rPr lang="en-US" sz="2000" dirty="0">
                <a:latin typeface="+mj-lt"/>
                <a:ea typeface="ＭＳ Ｐゴシック" charset="-128"/>
                <a:cs typeface="ＭＳ Ｐゴシック" charset="-128"/>
              </a:rPr>
              <a:t>that they will not win back past gambling losses.</a:t>
            </a:r>
          </a:p>
          <a:p>
            <a:pPr eaLnBrk="1" hangingPunct="1">
              <a:defRPr/>
            </a:pPr>
            <a:endParaRPr lang="en-US" sz="2000" dirty="0">
              <a:latin typeface="Arial" charset="0"/>
              <a:cs typeface="Arial" charset="0"/>
            </a:endParaRPr>
          </a:p>
        </p:txBody>
      </p:sp>
      <p:pic>
        <p:nvPicPr>
          <p:cNvPr id="60421"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2"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25488" y="4262438"/>
            <a:ext cx="3570287" cy="173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ADULTS EXPERIENCING POVERTY AND HOMELESSNESS</a:t>
            </a:r>
          </a:p>
        </p:txBody>
      </p:sp>
      <p:sp>
        <p:nvSpPr>
          <p:cNvPr id="60419" name="Rectangle 4"/>
          <p:cNvSpPr txBox="1">
            <a:spLocks noChangeArrowheads="1"/>
          </p:cNvSpPr>
          <p:nvPr/>
        </p:nvSpPr>
        <p:spPr bwMode="auto">
          <a:xfrm>
            <a:off x="444500" y="915988"/>
            <a:ext cx="82296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400" dirty="0" smtClean="0">
                <a:solidFill>
                  <a:srgbClr val="4060AF"/>
                </a:solidFill>
                <a:ea typeface="ＭＳ Ｐゴシック" panose="020B0600070205080204" pitchFamily="34" charset="-128"/>
              </a:rPr>
              <a:t>Quitting gambling</a:t>
            </a:r>
            <a:endParaRPr lang="en-US" altLang="en-US" sz="2400" dirty="0">
              <a:solidFill>
                <a:srgbClr val="4060AF"/>
              </a:solidFill>
              <a:ea typeface="ＭＳ Ｐゴシック" panose="020B0600070205080204" pitchFamily="34" charset="-128"/>
            </a:endParaRPr>
          </a:p>
        </p:txBody>
      </p:sp>
      <p:sp>
        <p:nvSpPr>
          <p:cNvPr id="5" name="TextBox 4"/>
          <p:cNvSpPr txBox="1"/>
          <p:nvPr/>
        </p:nvSpPr>
        <p:spPr>
          <a:xfrm>
            <a:off x="546100" y="1408113"/>
            <a:ext cx="8470900" cy="4093428"/>
          </a:xfrm>
          <a:prstGeom prst="rect">
            <a:avLst/>
          </a:prstGeom>
          <a:noFill/>
          <a:ln>
            <a:solidFill>
              <a:schemeClr val="bg1"/>
            </a:solidFill>
          </a:ln>
        </p:spPr>
        <p:txBody>
          <a:bodyPr>
            <a:spAutoFit/>
          </a:bodyPr>
          <a:lstStyle/>
          <a:p>
            <a:r>
              <a:rPr lang="en-CA" sz="2000" dirty="0"/>
              <a:t>Abstinence is for </a:t>
            </a:r>
            <a:r>
              <a:rPr lang="en-CA" sz="2000" dirty="0" smtClean="0"/>
              <a:t>clients </a:t>
            </a:r>
            <a:r>
              <a:rPr lang="en-CA" sz="2000" dirty="0"/>
              <a:t>who have tried to limit their gambling unsuccessfully, or who feel their gambling is out of control. It is the client's choice to pursue this option.</a:t>
            </a:r>
          </a:p>
          <a:p>
            <a:endParaRPr lang="en-CA" sz="2000" dirty="0" smtClean="0"/>
          </a:p>
          <a:p>
            <a:pPr marL="342900" indent="-342900">
              <a:buFont typeface="Arial" panose="020B0604020202020204" pitchFamily="34" charset="0"/>
              <a:buChar char="•"/>
            </a:pPr>
            <a:r>
              <a:rPr lang="en-CA" sz="2000" dirty="0" smtClean="0"/>
              <a:t>Help </a:t>
            </a:r>
            <a:r>
              <a:rPr lang="en-CA" sz="2000" dirty="0"/>
              <a:t>clients verbalize the negative impact of </a:t>
            </a:r>
            <a:r>
              <a:rPr lang="en-CA" sz="2000" dirty="0" smtClean="0"/>
              <a:t>gambling.</a:t>
            </a:r>
          </a:p>
          <a:p>
            <a:pPr marL="342900" indent="-342900">
              <a:buFont typeface="Arial" panose="020B0604020202020204" pitchFamily="34" charset="0"/>
              <a:buChar char="•"/>
            </a:pPr>
            <a:r>
              <a:rPr lang="en-CA" sz="2000" dirty="0" smtClean="0"/>
              <a:t>Explore </a:t>
            </a:r>
            <a:r>
              <a:rPr lang="en-CA" sz="2000" dirty="0"/>
              <a:t>ways your client can find hope and </a:t>
            </a:r>
            <a:r>
              <a:rPr lang="en-CA" sz="2000" dirty="0" smtClean="0"/>
              <a:t>meaning.</a:t>
            </a:r>
            <a:endParaRPr lang="en-US" sz="2000" dirty="0"/>
          </a:p>
          <a:p>
            <a:pPr marL="342900" indent="-342900">
              <a:buFontTx/>
              <a:buChar char="-"/>
            </a:pPr>
            <a:endParaRPr lang="en-US" sz="2000" dirty="0" smtClean="0">
              <a:latin typeface="Arial" charset="0"/>
              <a:cs typeface="Arial" charset="0"/>
            </a:endParaRPr>
          </a:p>
          <a:p>
            <a:r>
              <a:rPr lang="en-CA" sz="2000" dirty="0"/>
              <a:t>Once a client expresses desire of abstinence you can do the following:</a:t>
            </a:r>
          </a:p>
          <a:p>
            <a:r>
              <a:rPr lang="en-CA" sz="2000" dirty="0"/>
              <a:t> </a:t>
            </a:r>
          </a:p>
          <a:p>
            <a:pPr marL="342900" indent="-342900">
              <a:buFont typeface="Arial" panose="020B0604020202020204" pitchFamily="34" charset="0"/>
              <a:buChar char="•"/>
            </a:pPr>
            <a:r>
              <a:rPr lang="en-CA" sz="2000" dirty="0" smtClean="0"/>
              <a:t>Motivate them </a:t>
            </a:r>
            <a:r>
              <a:rPr lang="en-CA" sz="2000" dirty="0"/>
              <a:t>to be strong. </a:t>
            </a:r>
          </a:p>
          <a:p>
            <a:pPr marL="342900" indent="-342900">
              <a:buFont typeface="Arial" panose="020B0604020202020204" pitchFamily="34" charset="0"/>
              <a:buChar char="•"/>
            </a:pPr>
            <a:r>
              <a:rPr lang="en-CA" sz="2000" dirty="0" smtClean="0"/>
              <a:t>Show </a:t>
            </a:r>
            <a:r>
              <a:rPr lang="en-CA" sz="2000" dirty="0"/>
              <a:t>compassion and </a:t>
            </a:r>
            <a:r>
              <a:rPr lang="en-CA" sz="2000" dirty="0" smtClean="0"/>
              <a:t>understanding.</a:t>
            </a:r>
            <a:endParaRPr lang="en-CA" sz="2000" dirty="0"/>
          </a:p>
          <a:p>
            <a:r>
              <a:rPr lang="en-CA" sz="2000" dirty="0"/>
              <a:t/>
            </a:r>
            <a:br>
              <a:rPr lang="en-CA" sz="2000" dirty="0"/>
            </a:br>
            <a:endParaRPr lang="en-US" sz="2000" dirty="0">
              <a:latin typeface="Arial" charset="0"/>
              <a:cs typeface="Arial" charset="0"/>
            </a:endParaRPr>
          </a:p>
        </p:txBody>
      </p:sp>
      <p:pic>
        <p:nvPicPr>
          <p:cNvPr id="60421"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22214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ADULTS EXPERIENCING POVERTY AND HOMELESSNESS</a:t>
            </a:r>
          </a:p>
        </p:txBody>
      </p:sp>
      <p:pic>
        <p:nvPicPr>
          <p:cNvPr id="6451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2914" y="1339654"/>
            <a:ext cx="3924301" cy="4630675"/>
          </a:xfrm>
          <a:prstGeom prst="rect">
            <a:avLst/>
          </a:prstGeom>
          <a:effectLst>
            <a:outerShdw blurRad="50800" dist="38100" dir="2700000" algn="tl" rotWithShape="0">
              <a:prstClr val="black">
                <a:alpha val="40000"/>
              </a:prstClr>
            </a:outerShdw>
          </a:effectLst>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27247" y="3011837"/>
            <a:ext cx="4922520" cy="2566389"/>
          </a:xfrm>
          <a:prstGeom prst="rect">
            <a:avLst/>
          </a:prstGeom>
          <a:effectLst>
            <a:outerShdw blurRad="50800" dist="38100" dir="2700000" algn="tl" rotWithShape="0">
              <a:prstClr val="black">
                <a:alpha val="40000"/>
              </a:prstClr>
            </a:outerShdw>
          </a:effectLst>
        </p:spPr>
      </p:pic>
      <p:sp>
        <p:nvSpPr>
          <p:cNvPr id="64515" name="Rectangle 4"/>
          <p:cNvSpPr txBox="1">
            <a:spLocks noChangeArrowheads="1"/>
          </p:cNvSpPr>
          <p:nvPr/>
        </p:nvSpPr>
        <p:spPr bwMode="auto">
          <a:xfrm>
            <a:off x="444500" y="915988"/>
            <a:ext cx="82296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400" dirty="0" smtClean="0">
                <a:solidFill>
                  <a:srgbClr val="4060AF"/>
                </a:solidFill>
                <a:ea typeface="ＭＳ Ｐゴシック" panose="020B0600070205080204" pitchFamily="34" charset="-128"/>
              </a:rPr>
              <a:t>Gambling self-monitoring and avoiding relapse</a:t>
            </a:r>
            <a:endParaRPr lang="en-US" altLang="en-US" sz="2400" dirty="0">
              <a:solidFill>
                <a:srgbClr val="4060AF"/>
              </a:solidFill>
              <a:ea typeface="ＭＳ Ｐゴシック" panose="020B0600070205080204" pitchFamily="34" charset="-128"/>
            </a:endParaRPr>
          </a:p>
        </p:txBody>
      </p:sp>
    </p:spTree>
    <p:extLst>
      <p:ext uri="{BB962C8B-B14F-4D97-AF65-F5344CB8AC3E}">
        <p14:creationId xmlns:p14="http://schemas.microsoft.com/office/powerpoint/2010/main" val="36921153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ADULTS EXPERIENCING POVERTY AND HOMELESSNESS</a:t>
            </a:r>
          </a:p>
        </p:txBody>
      </p:sp>
      <p:sp>
        <p:nvSpPr>
          <p:cNvPr id="64515" name="Rectangle 4"/>
          <p:cNvSpPr txBox="1">
            <a:spLocks noChangeArrowheads="1"/>
          </p:cNvSpPr>
          <p:nvPr/>
        </p:nvSpPr>
        <p:spPr bwMode="auto">
          <a:xfrm>
            <a:off x="444500" y="915988"/>
            <a:ext cx="82296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400" dirty="0">
                <a:solidFill>
                  <a:srgbClr val="4060AF"/>
                </a:solidFill>
                <a:ea typeface="ＭＳ Ｐゴシック" panose="020B0600070205080204" pitchFamily="34" charset="-128"/>
              </a:rPr>
              <a:t>Treatment </a:t>
            </a:r>
            <a:r>
              <a:rPr lang="en-US" altLang="en-US" sz="2400" dirty="0" smtClean="0">
                <a:solidFill>
                  <a:srgbClr val="4060AF"/>
                </a:solidFill>
                <a:ea typeface="ＭＳ Ｐゴシック" panose="020B0600070205080204" pitchFamily="34" charset="-128"/>
              </a:rPr>
              <a:t>modalities</a:t>
            </a:r>
            <a:endParaRPr lang="en-US" altLang="en-US" sz="2400" dirty="0">
              <a:solidFill>
                <a:srgbClr val="4060AF"/>
              </a:solidFill>
              <a:ea typeface="ＭＳ Ｐゴシック" panose="020B0600070205080204" pitchFamily="34" charset="-128"/>
            </a:endParaRPr>
          </a:p>
        </p:txBody>
      </p:sp>
      <p:sp>
        <p:nvSpPr>
          <p:cNvPr id="4" name="Text Box 8"/>
          <p:cNvSpPr txBox="1">
            <a:spLocks noChangeArrowheads="1"/>
          </p:cNvSpPr>
          <p:nvPr/>
        </p:nvSpPr>
        <p:spPr bwMode="auto">
          <a:xfrm>
            <a:off x="495299" y="1557338"/>
            <a:ext cx="7858992" cy="2092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200">
                <a:solidFill>
                  <a:schemeClr val="tx1"/>
                </a:solidFill>
                <a:latin typeface="Arial" charset="0"/>
                <a:cs typeface="Arial" charset="0"/>
              </a:defRPr>
            </a:lvl1pPr>
            <a:lvl2pPr marL="742950" indent="-285750" eaLnBrk="0" hangingPunct="0">
              <a:defRPr sz="3200">
                <a:solidFill>
                  <a:schemeClr val="tx1"/>
                </a:solidFill>
                <a:latin typeface="Arial" charset="0"/>
                <a:cs typeface="Arial" charset="0"/>
              </a:defRPr>
            </a:lvl2pPr>
            <a:lvl3pPr marL="1143000" indent="-228600" eaLnBrk="0" hangingPunct="0">
              <a:defRPr sz="3200">
                <a:solidFill>
                  <a:schemeClr val="tx1"/>
                </a:solidFill>
                <a:latin typeface="Arial" charset="0"/>
                <a:cs typeface="Arial" charset="0"/>
              </a:defRPr>
            </a:lvl3pPr>
            <a:lvl4pPr marL="1600200" indent="-228600" eaLnBrk="0" hangingPunct="0">
              <a:defRPr sz="3200">
                <a:solidFill>
                  <a:schemeClr val="tx1"/>
                </a:solidFill>
                <a:latin typeface="Arial" charset="0"/>
                <a:cs typeface="Arial" charset="0"/>
              </a:defRPr>
            </a:lvl4pPr>
            <a:lvl5pPr marL="2057400" indent="-228600" eaLnBrk="0" hangingPunct="0">
              <a:defRPr sz="3200">
                <a:solidFill>
                  <a:schemeClr val="tx1"/>
                </a:solidFill>
                <a:latin typeface="Arial" charset="0"/>
                <a:cs typeface="Arial" charset="0"/>
              </a:defRPr>
            </a:lvl5pPr>
            <a:lvl6pPr marL="2514600" indent="-228600" eaLnBrk="0" fontAlgn="base" hangingPunct="0">
              <a:spcBef>
                <a:spcPct val="0"/>
              </a:spcBef>
              <a:spcAft>
                <a:spcPct val="0"/>
              </a:spcAft>
              <a:defRPr sz="3200">
                <a:solidFill>
                  <a:schemeClr val="tx1"/>
                </a:solidFill>
                <a:latin typeface="Arial" charset="0"/>
                <a:cs typeface="Arial" charset="0"/>
              </a:defRPr>
            </a:lvl6pPr>
            <a:lvl7pPr marL="2971800" indent="-228600" eaLnBrk="0" fontAlgn="base" hangingPunct="0">
              <a:spcBef>
                <a:spcPct val="0"/>
              </a:spcBef>
              <a:spcAft>
                <a:spcPct val="0"/>
              </a:spcAft>
              <a:defRPr sz="3200">
                <a:solidFill>
                  <a:schemeClr val="tx1"/>
                </a:solidFill>
                <a:latin typeface="Arial" charset="0"/>
                <a:cs typeface="Arial" charset="0"/>
              </a:defRPr>
            </a:lvl7pPr>
            <a:lvl8pPr marL="3429000" indent="-228600" eaLnBrk="0" fontAlgn="base" hangingPunct="0">
              <a:spcBef>
                <a:spcPct val="0"/>
              </a:spcBef>
              <a:spcAft>
                <a:spcPct val="0"/>
              </a:spcAft>
              <a:defRPr sz="3200">
                <a:solidFill>
                  <a:schemeClr val="tx1"/>
                </a:solidFill>
                <a:latin typeface="Arial" charset="0"/>
                <a:cs typeface="Arial" charset="0"/>
              </a:defRPr>
            </a:lvl8pPr>
            <a:lvl9pPr marL="3886200" indent="-228600" eaLnBrk="0" fontAlgn="base" hangingPunct="0">
              <a:spcBef>
                <a:spcPct val="0"/>
              </a:spcBef>
              <a:spcAft>
                <a:spcPct val="0"/>
              </a:spcAft>
              <a:defRPr sz="3200">
                <a:solidFill>
                  <a:schemeClr val="tx1"/>
                </a:solidFill>
                <a:latin typeface="Arial" charset="0"/>
                <a:cs typeface="Arial" charset="0"/>
              </a:defRPr>
            </a:lvl9pPr>
          </a:lstStyle>
          <a:p>
            <a:endParaRPr lang="en-US" sz="2000" dirty="0">
              <a:latin typeface="+mj-lt"/>
              <a:ea typeface="ＭＳ Ｐゴシック" charset="-128"/>
              <a:cs typeface="ＭＳ Ｐゴシック" charset="-128"/>
            </a:endParaRPr>
          </a:p>
          <a:p>
            <a:r>
              <a:rPr lang="en-US" sz="2000" dirty="0">
                <a:ea typeface="ＭＳ Ｐゴシック" charset="-128"/>
                <a:cs typeface="ＭＳ Ｐゴシック" charset="-128"/>
              </a:rPr>
              <a:t>Some common forms of treatment for problem gambling include:</a:t>
            </a:r>
          </a:p>
          <a:p>
            <a:pPr marL="342900" indent="-342900">
              <a:lnSpc>
                <a:spcPct val="150000"/>
              </a:lnSpc>
              <a:buFont typeface="Arial" panose="020B0604020202020204" pitchFamily="34" charset="0"/>
              <a:buChar char="•"/>
            </a:pPr>
            <a:r>
              <a:rPr lang="en-CA" sz="2000" dirty="0"/>
              <a:t>Psychosocial Treatments and </a:t>
            </a:r>
            <a:r>
              <a:rPr lang="en-CA" sz="2000" dirty="0" smtClean="0"/>
              <a:t>Therapies.</a:t>
            </a:r>
            <a:endParaRPr lang="en-CA" sz="2000" dirty="0"/>
          </a:p>
          <a:p>
            <a:pPr marL="342900" indent="-342900">
              <a:lnSpc>
                <a:spcPct val="150000"/>
              </a:lnSpc>
              <a:buFont typeface="Arial" panose="020B0604020202020204" pitchFamily="34" charset="0"/>
              <a:buChar char="•"/>
            </a:pPr>
            <a:r>
              <a:rPr lang="en-CA" sz="2000" dirty="0"/>
              <a:t>Mutual </a:t>
            </a:r>
            <a:r>
              <a:rPr lang="en-CA" sz="2000" dirty="0" smtClean="0"/>
              <a:t>Aid.</a:t>
            </a:r>
            <a:endParaRPr lang="en-CA" sz="2000" dirty="0"/>
          </a:p>
          <a:p>
            <a:pPr marL="342900" indent="-342900">
              <a:lnSpc>
                <a:spcPct val="150000"/>
              </a:lnSpc>
              <a:buFont typeface="Arial" panose="020B0604020202020204" pitchFamily="34" charset="0"/>
              <a:buChar char="•"/>
            </a:pPr>
            <a:r>
              <a:rPr lang="en-CA" sz="2000" dirty="0"/>
              <a:t>Pharmacological </a:t>
            </a:r>
            <a:r>
              <a:rPr lang="en-CA" sz="2000" dirty="0" smtClean="0"/>
              <a:t>Treatment.</a:t>
            </a:r>
          </a:p>
        </p:txBody>
      </p:sp>
      <p:pic>
        <p:nvPicPr>
          <p:cNvPr id="6451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50159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ADULTS EXPERIENCING POVERTY AND HOMELESSNESS</a:t>
            </a:r>
          </a:p>
        </p:txBody>
      </p:sp>
      <p:sp>
        <p:nvSpPr>
          <p:cNvPr id="64515" name="Rectangle 4"/>
          <p:cNvSpPr txBox="1">
            <a:spLocks noChangeArrowheads="1"/>
          </p:cNvSpPr>
          <p:nvPr/>
        </p:nvSpPr>
        <p:spPr bwMode="auto">
          <a:xfrm>
            <a:off x="444500" y="915988"/>
            <a:ext cx="82296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400">
                <a:solidFill>
                  <a:srgbClr val="4060AF"/>
                </a:solidFill>
                <a:ea typeface="ＭＳ Ｐゴシック" panose="020B0600070205080204" pitchFamily="34" charset="-128"/>
              </a:rPr>
              <a:t>There is hope</a:t>
            </a:r>
          </a:p>
        </p:txBody>
      </p:sp>
      <p:sp>
        <p:nvSpPr>
          <p:cNvPr id="4" name="Text Box 8"/>
          <p:cNvSpPr txBox="1">
            <a:spLocks noChangeArrowheads="1"/>
          </p:cNvSpPr>
          <p:nvPr/>
        </p:nvSpPr>
        <p:spPr bwMode="auto">
          <a:xfrm>
            <a:off x="495300" y="1557338"/>
            <a:ext cx="8128000"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Arial" charset="0"/>
                <a:cs typeface="Arial" charset="0"/>
              </a:defRPr>
            </a:lvl1pPr>
            <a:lvl2pPr marL="742950" indent="-285750" eaLnBrk="0" hangingPunct="0">
              <a:defRPr sz="3200">
                <a:solidFill>
                  <a:schemeClr val="tx1"/>
                </a:solidFill>
                <a:latin typeface="Arial" charset="0"/>
                <a:cs typeface="Arial" charset="0"/>
              </a:defRPr>
            </a:lvl2pPr>
            <a:lvl3pPr marL="1143000" indent="-228600" eaLnBrk="0" hangingPunct="0">
              <a:defRPr sz="3200">
                <a:solidFill>
                  <a:schemeClr val="tx1"/>
                </a:solidFill>
                <a:latin typeface="Arial" charset="0"/>
                <a:cs typeface="Arial" charset="0"/>
              </a:defRPr>
            </a:lvl3pPr>
            <a:lvl4pPr marL="1600200" indent="-228600" eaLnBrk="0" hangingPunct="0">
              <a:defRPr sz="3200">
                <a:solidFill>
                  <a:schemeClr val="tx1"/>
                </a:solidFill>
                <a:latin typeface="Arial" charset="0"/>
                <a:cs typeface="Arial" charset="0"/>
              </a:defRPr>
            </a:lvl4pPr>
            <a:lvl5pPr marL="2057400" indent="-228600" eaLnBrk="0" hangingPunct="0">
              <a:defRPr sz="3200">
                <a:solidFill>
                  <a:schemeClr val="tx1"/>
                </a:solidFill>
                <a:latin typeface="Arial" charset="0"/>
                <a:cs typeface="Arial" charset="0"/>
              </a:defRPr>
            </a:lvl5pPr>
            <a:lvl6pPr marL="2514600" indent="-228600" eaLnBrk="0" fontAlgn="base" hangingPunct="0">
              <a:spcBef>
                <a:spcPct val="0"/>
              </a:spcBef>
              <a:spcAft>
                <a:spcPct val="0"/>
              </a:spcAft>
              <a:defRPr sz="3200">
                <a:solidFill>
                  <a:schemeClr val="tx1"/>
                </a:solidFill>
                <a:latin typeface="Arial" charset="0"/>
                <a:cs typeface="Arial" charset="0"/>
              </a:defRPr>
            </a:lvl6pPr>
            <a:lvl7pPr marL="2971800" indent="-228600" eaLnBrk="0" fontAlgn="base" hangingPunct="0">
              <a:spcBef>
                <a:spcPct val="0"/>
              </a:spcBef>
              <a:spcAft>
                <a:spcPct val="0"/>
              </a:spcAft>
              <a:defRPr sz="3200">
                <a:solidFill>
                  <a:schemeClr val="tx1"/>
                </a:solidFill>
                <a:latin typeface="Arial" charset="0"/>
                <a:cs typeface="Arial" charset="0"/>
              </a:defRPr>
            </a:lvl7pPr>
            <a:lvl8pPr marL="3429000" indent="-228600" eaLnBrk="0" fontAlgn="base" hangingPunct="0">
              <a:spcBef>
                <a:spcPct val="0"/>
              </a:spcBef>
              <a:spcAft>
                <a:spcPct val="0"/>
              </a:spcAft>
              <a:defRPr sz="3200">
                <a:solidFill>
                  <a:schemeClr val="tx1"/>
                </a:solidFill>
                <a:latin typeface="Arial" charset="0"/>
                <a:cs typeface="Arial" charset="0"/>
              </a:defRPr>
            </a:lvl8pPr>
            <a:lvl9pPr marL="3886200" indent="-228600" eaLnBrk="0" fontAlgn="base" hangingPunct="0">
              <a:spcBef>
                <a:spcPct val="0"/>
              </a:spcBef>
              <a:spcAft>
                <a:spcPct val="0"/>
              </a:spcAft>
              <a:defRPr sz="3200">
                <a:solidFill>
                  <a:schemeClr val="tx1"/>
                </a:solidFill>
                <a:latin typeface="Arial" charset="0"/>
                <a:cs typeface="Arial" charset="0"/>
              </a:defRPr>
            </a:lvl9pPr>
          </a:lstStyle>
          <a:p>
            <a:pPr>
              <a:defRPr/>
            </a:pPr>
            <a:r>
              <a:rPr lang="en-US" sz="2000" dirty="0"/>
              <a:t>When your client is ready to talk about their gambling, it is encouraging to remember that:</a:t>
            </a:r>
          </a:p>
          <a:p>
            <a:pPr>
              <a:defRPr/>
            </a:pPr>
            <a:endParaRPr lang="en-US" sz="2000" dirty="0"/>
          </a:p>
          <a:p>
            <a:pPr marL="342900" indent="-342900">
              <a:buFont typeface="Arial" panose="020B0604020202020204" pitchFamily="34" charset="0"/>
              <a:buChar char="•"/>
              <a:defRPr/>
            </a:pPr>
            <a:r>
              <a:rPr lang="en-US" sz="2000" dirty="0"/>
              <a:t>Gambling problems can be successfully treated.</a:t>
            </a:r>
          </a:p>
          <a:p>
            <a:pPr marL="342900" indent="-342900">
              <a:buFont typeface="Arial" panose="020B0604020202020204" pitchFamily="34" charset="0"/>
              <a:buChar char="•"/>
              <a:defRPr/>
            </a:pPr>
            <a:endParaRPr lang="en-US" sz="2000" dirty="0"/>
          </a:p>
          <a:p>
            <a:pPr marL="342900" indent="-342900">
              <a:buFont typeface="Arial" panose="020B0604020202020204" pitchFamily="34" charset="0"/>
              <a:buChar char="•"/>
              <a:defRPr/>
            </a:pPr>
            <a:r>
              <a:rPr lang="en-US" sz="2000" dirty="0"/>
              <a:t>Seeking help for a problem is not a sign of weakness.</a:t>
            </a:r>
          </a:p>
          <a:p>
            <a:pPr marL="342900" indent="-342900">
              <a:buFont typeface="Arial" panose="020B0604020202020204" pitchFamily="34" charset="0"/>
              <a:buChar char="•"/>
              <a:defRPr/>
            </a:pPr>
            <a:endParaRPr lang="en-US" sz="2000" dirty="0"/>
          </a:p>
          <a:p>
            <a:pPr marL="342900" indent="-342900">
              <a:buFont typeface="Arial" panose="020B0604020202020204" pitchFamily="34" charset="0"/>
              <a:buChar char="•"/>
              <a:defRPr/>
            </a:pPr>
            <a:r>
              <a:rPr lang="en-US" sz="2000" dirty="0"/>
              <a:t>The sooner the problem is addressed, the easier it is to overcome.</a:t>
            </a:r>
          </a:p>
          <a:p>
            <a:pPr>
              <a:defRPr/>
            </a:pPr>
            <a:endParaRPr lang="en-US" sz="2000" dirty="0">
              <a:latin typeface="+mj-lt"/>
              <a:ea typeface="ＭＳ Ｐゴシック" charset="-128"/>
              <a:cs typeface="ＭＳ Ｐゴシック" charset="-128"/>
            </a:endParaRPr>
          </a:p>
          <a:p>
            <a:pPr>
              <a:defRPr/>
            </a:pPr>
            <a:r>
              <a:rPr lang="en-US" sz="2000" dirty="0">
                <a:latin typeface="+mj-lt"/>
                <a:ea typeface="ＭＳ Ｐゴシック" charset="-128"/>
                <a:cs typeface="ＭＳ Ｐゴシック" charset="-128"/>
              </a:rPr>
              <a:t>Continue to offer assistance and support through any relapse. </a:t>
            </a:r>
          </a:p>
          <a:p>
            <a:pPr>
              <a:defRPr/>
            </a:pPr>
            <a:endParaRPr lang="en-US" sz="2000" dirty="0">
              <a:latin typeface="+mj-lt"/>
              <a:ea typeface="ＭＳ Ｐゴシック" charset="-128"/>
              <a:cs typeface="ＭＳ Ｐゴシック" charset="-128"/>
            </a:endParaRPr>
          </a:p>
          <a:p>
            <a:pPr marL="342900" indent="-342900">
              <a:buFont typeface="Arial" panose="020B0604020202020204" pitchFamily="34" charset="0"/>
              <a:buChar char="•"/>
              <a:defRPr/>
            </a:pPr>
            <a:endParaRPr lang="en-US" sz="2000" dirty="0"/>
          </a:p>
        </p:txBody>
      </p:sp>
      <p:pic>
        <p:nvPicPr>
          <p:cNvPr id="6451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ADULTS EXPERIENCING POVERTY AND HOMELESSNESS</a:t>
            </a:r>
          </a:p>
        </p:txBody>
      </p:sp>
      <p:sp>
        <p:nvSpPr>
          <p:cNvPr id="66563" name="Rectangle 4"/>
          <p:cNvSpPr txBox="1">
            <a:spLocks noChangeArrowheads="1"/>
          </p:cNvSpPr>
          <p:nvPr/>
        </p:nvSpPr>
        <p:spPr bwMode="auto">
          <a:xfrm>
            <a:off x="444500" y="915988"/>
            <a:ext cx="82296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400" dirty="0" smtClean="0">
                <a:solidFill>
                  <a:srgbClr val="4060AF"/>
                </a:solidFill>
                <a:ea typeface="ＭＳ Ｐゴシック" panose="020B0600070205080204" pitchFamily="34" charset="-128"/>
              </a:rPr>
              <a:t>Closing message</a:t>
            </a:r>
            <a:endParaRPr lang="en-US" altLang="en-US" sz="2400" dirty="0">
              <a:solidFill>
                <a:srgbClr val="4060AF"/>
              </a:solidFill>
              <a:ea typeface="ＭＳ Ｐゴシック" panose="020B0600070205080204" pitchFamily="34" charset="-128"/>
            </a:endParaRPr>
          </a:p>
        </p:txBody>
      </p:sp>
      <p:sp>
        <p:nvSpPr>
          <p:cNvPr id="4" name="Text Box 8"/>
          <p:cNvSpPr txBox="1">
            <a:spLocks noChangeArrowheads="1"/>
          </p:cNvSpPr>
          <p:nvPr/>
        </p:nvSpPr>
        <p:spPr bwMode="auto">
          <a:xfrm>
            <a:off x="495300" y="1557338"/>
            <a:ext cx="8128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Arial" charset="0"/>
                <a:cs typeface="Arial" charset="0"/>
              </a:defRPr>
            </a:lvl1pPr>
            <a:lvl2pPr marL="742950" indent="-285750" eaLnBrk="0" hangingPunct="0">
              <a:defRPr sz="3200">
                <a:solidFill>
                  <a:schemeClr val="tx1"/>
                </a:solidFill>
                <a:latin typeface="Arial" charset="0"/>
                <a:cs typeface="Arial" charset="0"/>
              </a:defRPr>
            </a:lvl2pPr>
            <a:lvl3pPr marL="1143000" indent="-228600" eaLnBrk="0" hangingPunct="0">
              <a:defRPr sz="3200">
                <a:solidFill>
                  <a:schemeClr val="tx1"/>
                </a:solidFill>
                <a:latin typeface="Arial" charset="0"/>
                <a:cs typeface="Arial" charset="0"/>
              </a:defRPr>
            </a:lvl3pPr>
            <a:lvl4pPr marL="1600200" indent="-228600" eaLnBrk="0" hangingPunct="0">
              <a:defRPr sz="3200">
                <a:solidFill>
                  <a:schemeClr val="tx1"/>
                </a:solidFill>
                <a:latin typeface="Arial" charset="0"/>
                <a:cs typeface="Arial" charset="0"/>
              </a:defRPr>
            </a:lvl4pPr>
            <a:lvl5pPr marL="2057400" indent="-228600" eaLnBrk="0" hangingPunct="0">
              <a:defRPr sz="3200">
                <a:solidFill>
                  <a:schemeClr val="tx1"/>
                </a:solidFill>
                <a:latin typeface="Arial" charset="0"/>
                <a:cs typeface="Arial" charset="0"/>
              </a:defRPr>
            </a:lvl5pPr>
            <a:lvl6pPr marL="2514600" indent="-228600" eaLnBrk="0" fontAlgn="base" hangingPunct="0">
              <a:spcBef>
                <a:spcPct val="0"/>
              </a:spcBef>
              <a:spcAft>
                <a:spcPct val="0"/>
              </a:spcAft>
              <a:defRPr sz="3200">
                <a:solidFill>
                  <a:schemeClr val="tx1"/>
                </a:solidFill>
                <a:latin typeface="Arial" charset="0"/>
                <a:cs typeface="Arial" charset="0"/>
              </a:defRPr>
            </a:lvl6pPr>
            <a:lvl7pPr marL="2971800" indent="-228600" eaLnBrk="0" fontAlgn="base" hangingPunct="0">
              <a:spcBef>
                <a:spcPct val="0"/>
              </a:spcBef>
              <a:spcAft>
                <a:spcPct val="0"/>
              </a:spcAft>
              <a:defRPr sz="3200">
                <a:solidFill>
                  <a:schemeClr val="tx1"/>
                </a:solidFill>
                <a:latin typeface="Arial" charset="0"/>
                <a:cs typeface="Arial" charset="0"/>
              </a:defRPr>
            </a:lvl7pPr>
            <a:lvl8pPr marL="3429000" indent="-228600" eaLnBrk="0" fontAlgn="base" hangingPunct="0">
              <a:spcBef>
                <a:spcPct val="0"/>
              </a:spcBef>
              <a:spcAft>
                <a:spcPct val="0"/>
              </a:spcAft>
              <a:defRPr sz="3200">
                <a:solidFill>
                  <a:schemeClr val="tx1"/>
                </a:solidFill>
                <a:latin typeface="Arial" charset="0"/>
                <a:cs typeface="Arial" charset="0"/>
              </a:defRPr>
            </a:lvl8pPr>
            <a:lvl9pPr marL="3886200" indent="-228600" eaLnBrk="0" fontAlgn="base" hangingPunct="0">
              <a:spcBef>
                <a:spcPct val="0"/>
              </a:spcBef>
              <a:spcAft>
                <a:spcPct val="0"/>
              </a:spcAft>
              <a:defRPr sz="3200">
                <a:solidFill>
                  <a:schemeClr val="tx1"/>
                </a:solidFill>
                <a:latin typeface="Arial" charset="0"/>
                <a:cs typeface="Arial" charset="0"/>
              </a:defRPr>
            </a:lvl9pPr>
          </a:lstStyle>
          <a:p>
            <a:pPr>
              <a:defRPr/>
            </a:pPr>
            <a:endParaRPr lang="en-US" sz="2000" dirty="0">
              <a:latin typeface="+mj-lt"/>
              <a:ea typeface="ＭＳ Ｐゴシック" charset="-128"/>
              <a:cs typeface="ＭＳ Ｐゴシック" charset="-128"/>
            </a:endParaRPr>
          </a:p>
          <a:p>
            <a:pPr marL="342900" indent="-342900">
              <a:buFont typeface="Arial" panose="020B0604020202020204" pitchFamily="34" charset="0"/>
              <a:buChar char="•"/>
              <a:defRPr/>
            </a:pPr>
            <a:endParaRPr lang="en-US" sz="2000" dirty="0"/>
          </a:p>
        </p:txBody>
      </p:sp>
      <p:pic>
        <p:nvPicPr>
          <p:cNvPr id="6656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a:stretch>
            <a:fillRect/>
          </a:stretch>
        </p:blipFill>
        <p:spPr>
          <a:xfrm>
            <a:off x="546100" y="1784812"/>
            <a:ext cx="7950840" cy="3737794"/>
          </a:xfrm>
          <a:prstGeom prst="rect">
            <a:avLst/>
          </a:prstGeo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ADULTS EXPERIENCING POVERTY AND HOMELESSNESS</a:t>
            </a:r>
          </a:p>
        </p:txBody>
      </p:sp>
      <p:sp>
        <p:nvSpPr>
          <p:cNvPr id="68611" name="Rectangle 4"/>
          <p:cNvSpPr txBox="1">
            <a:spLocks noChangeArrowheads="1"/>
          </p:cNvSpPr>
          <p:nvPr/>
        </p:nvSpPr>
        <p:spPr bwMode="auto">
          <a:xfrm>
            <a:off x="444500" y="915988"/>
            <a:ext cx="82296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400">
                <a:solidFill>
                  <a:srgbClr val="4060AF"/>
                </a:solidFill>
                <a:ea typeface="ＭＳ Ｐゴシック" panose="020B0600070205080204" pitchFamily="34" charset="-128"/>
              </a:rPr>
              <a:t>Resources</a:t>
            </a:r>
          </a:p>
        </p:txBody>
      </p:sp>
      <p:sp>
        <p:nvSpPr>
          <p:cNvPr id="68612" name="TextBox 5"/>
          <p:cNvSpPr txBox="1">
            <a:spLocks noChangeArrowheads="1"/>
          </p:cNvSpPr>
          <p:nvPr/>
        </p:nvSpPr>
        <p:spPr bwMode="auto">
          <a:xfrm>
            <a:off x="762000" y="1498600"/>
            <a:ext cx="73787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endParaRPr lang="en-US" altLang="en-US" sz="2000"/>
          </a:p>
        </p:txBody>
      </p:sp>
      <p:sp>
        <p:nvSpPr>
          <p:cNvPr id="68613" name="TextBox 6"/>
          <p:cNvSpPr txBox="1">
            <a:spLocks noChangeArrowheads="1"/>
          </p:cNvSpPr>
          <p:nvPr/>
        </p:nvSpPr>
        <p:spPr bwMode="auto">
          <a:xfrm>
            <a:off x="546100" y="1365440"/>
            <a:ext cx="812800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buFont typeface="Arial" panose="020B0604020202020204" pitchFamily="34" charset="0"/>
              <a:buChar char="•"/>
            </a:pPr>
            <a:r>
              <a:rPr lang="en-US" altLang="en-US" sz="2000" dirty="0"/>
              <a:t>CAMH’s Adolescent Clinical and Educational Services (ACES) – (416) 535 8501 ext. 1730</a:t>
            </a:r>
          </a:p>
          <a:p>
            <a:pPr eaLnBrk="1" hangingPunct="1">
              <a:buFont typeface="Arial" panose="020B0604020202020204" pitchFamily="34" charset="0"/>
              <a:buChar char="•"/>
            </a:pPr>
            <a:r>
              <a:rPr lang="en-US" altLang="en-US" sz="2000" dirty="0"/>
              <a:t>CAMH’s Problem Gambling Service – 1 (888) 647 4414 or </a:t>
            </a:r>
            <a:r>
              <a:rPr lang="en-US" altLang="en-US" sz="2000" dirty="0">
                <a:hlinkClick r:id="rId3"/>
              </a:rPr>
              <a:t>www.problemgambling.ca</a:t>
            </a:r>
            <a:endParaRPr lang="en-US" altLang="en-US" sz="2000" dirty="0"/>
          </a:p>
          <a:p>
            <a:pPr eaLnBrk="1" hangingPunct="1">
              <a:buFont typeface="Arial" panose="020B0604020202020204" pitchFamily="34" charset="0"/>
              <a:buChar char="•"/>
            </a:pPr>
            <a:r>
              <a:rPr lang="en-US" altLang="en-US" sz="2000" dirty="0"/>
              <a:t>Distress Centre Ontario – </a:t>
            </a:r>
            <a:r>
              <a:rPr lang="en-US" altLang="en-US" sz="2000" dirty="0" smtClean="0">
                <a:hlinkClick r:id="rId4"/>
              </a:rPr>
              <a:t>www.dcontario.org</a:t>
            </a:r>
            <a:endParaRPr lang="en-US" altLang="en-US" sz="2000" dirty="0" smtClean="0"/>
          </a:p>
          <a:p>
            <a:pPr eaLnBrk="1" hangingPunct="1">
              <a:buFont typeface="Arial" panose="020B0604020202020204" pitchFamily="34" charset="0"/>
              <a:buChar char="•"/>
            </a:pPr>
            <a:r>
              <a:rPr lang="en-US" sz="2000" dirty="0"/>
              <a:t>Gamblers Anonymous – (855) 222 5542 or </a:t>
            </a:r>
            <a:r>
              <a:rPr lang="en-US" sz="2000" dirty="0" err="1"/>
              <a:t>www.gamblersanonymoustoronto.org</a:t>
            </a:r>
            <a:r>
              <a:rPr lang="en-US" sz="2000" dirty="0"/>
              <a:t> </a:t>
            </a:r>
            <a:endParaRPr lang="en-US" altLang="en-US" sz="2000" dirty="0" smtClean="0"/>
          </a:p>
          <a:p>
            <a:pPr eaLnBrk="1" hangingPunct="1">
              <a:buFont typeface="Arial" panose="020B0604020202020204" pitchFamily="34" charset="0"/>
              <a:buChar char="•"/>
            </a:pPr>
            <a:r>
              <a:rPr lang="en-CA" sz="2000" dirty="0"/>
              <a:t>Good Shepherd </a:t>
            </a:r>
            <a:r>
              <a:rPr lang="en-CA" sz="2000" dirty="0" smtClean="0"/>
              <a:t>Ministries Gambling </a:t>
            </a:r>
            <a:r>
              <a:rPr lang="en-CA" sz="2000" dirty="0"/>
              <a:t>Addiction </a:t>
            </a:r>
            <a:r>
              <a:rPr lang="en-CA" sz="2000" dirty="0" smtClean="0"/>
              <a:t>Program </a:t>
            </a:r>
            <a:r>
              <a:rPr lang="en-US" altLang="en-US" sz="2000" dirty="0" smtClean="0"/>
              <a:t>–        </a:t>
            </a:r>
            <a:r>
              <a:rPr lang="en-CA" sz="2000" dirty="0" smtClean="0"/>
              <a:t> (416) 869 3619 ext. </a:t>
            </a:r>
            <a:r>
              <a:rPr lang="en-CA" sz="2000" dirty="0"/>
              <a:t>245 or 260 </a:t>
            </a:r>
            <a:r>
              <a:rPr lang="en-CA" sz="2000" dirty="0" smtClean="0"/>
              <a:t>or </a:t>
            </a:r>
            <a:r>
              <a:rPr lang="en-CA" sz="2000" dirty="0" smtClean="0">
                <a:hlinkClick r:id="rId5"/>
              </a:rPr>
              <a:t>www.goodshepherd.ca</a:t>
            </a:r>
            <a:endParaRPr lang="en-CA" sz="2000" dirty="0" smtClean="0"/>
          </a:p>
          <a:p>
            <a:pPr eaLnBrk="1" hangingPunct="1">
              <a:buFont typeface="Arial" panose="020B0604020202020204" pitchFamily="34" charset="0"/>
              <a:buChar char="•"/>
            </a:pPr>
            <a:r>
              <a:rPr lang="en-US" altLang="en-US" sz="2000" dirty="0" smtClean="0"/>
              <a:t>Problem </a:t>
            </a:r>
            <a:r>
              <a:rPr lang="en-US" altLang="en-US" sz="2000" dirty="0"/>
              <a:t>Gambling Helpline – 1 (888) 230 3505 or </a:t>
            </a:r>
            <a:r>
              <a:rPr lang="en-US" altLang="en-US" sz="2000" dirty="0">
                <a:hlinkClick r:id="rId6"/>
              </a:rPr>
              <a:t>www.problemgamblinghelpline.ca</a:t>
            </a:r>
            <a:endParaRPr lang="en-US" altLang="en-US" sz="2000" dirty="0"/>
          </a:p>
          <a:p>
            <a:pPr eaLnBrk="1" hangingPunct="1">
              <a:buFont typeface="Arial" panose="020B0604020202020204" pitchFamily="34" charset="0"/>
              <a:buChar char="•"/>
            </a:pPr>
            <a:r>
              <a:rPr lang="en-US" altLang="en-US" sz="2000" dirty="0"/>
              <a:t>The Jean Tweed Centre for Women and Their Families –          (416) 225 7359</a:t>
            </a:r>
          </a:p>
          <a:p>
            <a:pPr eaLnBrk="1" hangingPunct="1">
              <a:buFont typeface="Arial" panose="020B0604020202020204" pitchFamily="34" charset="0"/>
              <a:buChar char="•"/>
            </a:pPr>
            <a:r>
              <a:rPr lang="en-US" altLang="en-US" sz="2000" dirty="0"/>
              <a:t>The YMCA Youth Gambling Awareness Program – </a:t>
            </a:r>
            <a:r>
              <a:rPr lang="en-US" altLang="en-US" sz="2000" dirty="0">
                <a:hlinkClick r:id="rId7"/>
              </a:rPr>
              <a:t>www.youthbet.com</a:t>
            </a:r>
            <a:endParaRPr lang="en-US" altLang="en-US" sz="2000" dirty="0"/>
          </a:p>
          <a:p>
            <a:pPr eaLnBrk="1" hangingPunct="1">
              <a:buFont typeface="Arial" panose="020B0604020202020204" pitchFamily="34" charset="0"/>
              <a:buChar char="•"/>
            </a:pPr>
            <a:endParaRPr lang="en-US" altLang="en-US" sz="2000" dirty="0"/>
          </a:p>
        </p:txBody>
      </p:sp>
      <p:pic>
        <p:nvPicPr>
          <p:cNvPr id="68614" name="Picture 5"/>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Box 4"/>
          <p:cNvSpPr txBox="1">
            <a:spLocks noChangeArrowheads="1"/>
          </p:cNvSpPr>
          <p:nvPr/>
        </p:nvSpPr>
        <p:spPr bwMode="auto">
          <a:xfrm>
            <a:off x="546100" y="431800"/>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rgbClr val="0070C0"/>
                </a:solidFill>
              </a:rPr>
              <a:t>GAMBLING AMONG ADULTS EXPERIENCING POVERTY AND HOMELESSNESS</a:t>
            </a:r>
          </a:p>
        </p:txBody>
      </p:sp>
      <p:sp>
        <p:nvSpPr>
          <p:cNvPr id="70659" name="Rectangle 4"/>
          <p:cNvSpPr txBox="1">
            <a:spLocks noChangeArrowheads="1"/>
          </p:cNvSpPr>
          <p:nvPr/>
        </p:nvSpPr>
        <p:spPr bwMode="auto">
          <a:xfrm>
            <a:off x="444500" y="915988"/>
            <a:ext cx="82296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2400">
                <a:solidFill>
                  <a:srgbClr val="4060AF"/>
                </a:solidFill>
                <a:ea typeface="ＭＳ Ｐゴシック" panose="020B0600070205080204" pitchFamily="34" charset="-128"/>
              </a:rPr>
              <a:t>References</a:t>
            </a:r>
          </a:p>
        </p:txBody>
      </p:sp>
      <p:sp>
        <p:nvSpPr>
          <p:cNvPr id="70660" name="Text Box 8"/>
          <p:cNvSpPr txBox="1">
            <a:spLocks noChangeArrowheads="1"/>
          </p:cNvSpPr>
          <p:nvPr/>
        </p:nvSpPr>
        <p:spPr bwMode="auto">
          <a:xfrm>
            <a:off x="495300" y="1328738"/>
            <a:ext cx="8128000" cy="5109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r>
              <a:rPr lang="en-US" altLang="en-US" sz="900" dirty="0"/>
              <a:t>Baxter, A., Salmon, C., Dufresne, K., </a:t>
            </a:r>
            <a:r>
              <a:rPr lang="en-US" altLang="en-US" sz="900" dirty="0" err="1"/>
              <a:t>Carasco</a:t>
            </a:r>
            <a:r>
              <a:rPr lang="en-US" altLang="en-US" sz="900" dirty="0"/>
              <a:t>-Lee, A., Matheson, F.I. 2016. Gender differences in felt stigma and barriers to help-seeking for problem gambling. Addictive </a:t>
            </a:r>
            <a:r>
              <a:rPr lang="en-US" altLang="en-US" sz="900" dirty="0" err="1"/>
              <a:t>Behaviours</a:t>
            </a:r>
            <a:r>
              <a:rPr lang="en-US" altLang="en-US" sz="900" dirty="0"/>
              <a:t> Reports 3</a:t>
            </a:r>
          </a:p>
          <a:p>
            <a:endParaRPr lang="en-US" altLang="en-US" sz="900" dirty="0"/>
          </a:p>
          <a:p>
            <a:r>
              <a:rPr lang="en-US" altLang="en-US" sz="900" dirty="0"/>
              <a:t>Brain Connections: Understanding Problem Gambling. Gambling Research Exchange Ontario. Retrieved from: brainconnections.ca</a:t>
            </a:r>
          </a:p>
          <a:p>
            <a:endParaRPr lang="en-US" altLang="en-US" sz="900" dirty="0">
              <a:latin typeface="Calibri" panose="020F0502020204030204" pitchFamily="34" charset="0"/>
              <a:ea typeface="ＭＳ Ｐゴシック" panose="020B0600070205080204" pitchFamily="34" charset="-128"/>
            </a:endParaRPr>
          </a:p>
          <a:p>
            <a:r>
              <a:rPr lang="en-US" altLang="en-US" sz="900" dirty="0">
                <a:latin typeface="+mj-lt"/>
                <a:ea typeface="ＭＳ Ｐゴシック" panose="020B0600070205080204" pitchFamily="34" charset="-128"/>
              </a:rPr>
              <a:t>CAMH – Primary Addiction Toolkit – Problem Gambling. Retrieved from https://www.porticonetwork.ca/web/problem-gambling-toolkit/introduction</a:t>
            </a:r>
          </a:p>
          <a:p>
            <a:endParaRPr lang="en-US" altLang="en-US" sz="900" dirty="0"/>
          </a:p>
          <a:p>
            <a:r>
              <a:rPr lang="en-US" altLang="en-US" sz="900" dirty="0"/>
              <a:t>Gambling in the Veterans Affairs Context: an Educational Toolkit for Case Managers and Health Professionals. Gambling </a:t>
            </a:r>
            <a:br>
              <a:rPr lang="en-US" altLang="en-US" sz="900" dirty="0"/>
            </a:br>
            <a:r>
              <a:rPr lang="en-US" altLang="en-US" sz="900" dirty="0"/>
              <a:t>Research Exchange Ontario </a:t>
            </a:r>
          </a:p>
          <a:p>
            <a:r>
              <a:rPr lang="en-US" altLang="en-US" sz="900" dirty="0"/>
              <a:t/>
            </a:r>
            <a:br>
              <a:rPr lang="en-US" altLang="en-US" sz="900" dirty="0"/>
            </a:br>
            <a:r>
              <a:rPr lang="en-US" altLang="en-US" sz="900" dirty="0" err="1"/>
              <a:t>Ferentzy</a:t>
            </a:r>
            <a:r>
              <a:rPr lang="en-US" altLang="en-US" sz="900" dirty="0"/>
              <a:t>, P., Wayne Skinner W.J., Matheson, F.I. Illicit Drug Use and Problem Gambling. 2013. ISRN Addiction</a:t>
            </a:r>
          </a:p>
          <a:p>
            <a:r>
              <a:rPr lang="en-US" altLang="en-US" sz="900" dirty="0"/>
              <a:t/>
            </a:r>
            <a:br>
              <a:rPr lang="en-US" altLang="en-US" sz="900" dirty="0"/>
            </a:br>
            <a:r>
              <a:rPr lang="en-US" altLang="en-US" sz="900" dirty="0" err="1"/>
              <a:t>Guilcher</a:t>
            </a:r>
            <a:r>
              <a:rPr lang="en-US" altLang="en-US" sz="900" dirty="0"/>
              <a:t>, S.J.T., Hamilton-Wright, S., Skinner, W., </a:t>
            </a:r>
            <a:r>
              <a:rPr lang="en-US" altLang="en-US" sz="900" dirty="0" err="1"/>
              <a:t>Woodhall-Melnik</a:t>
            </a:r>
            <a:r>
              <a:rPr lang="en-US" altLang="en-US" sz="900" dirty="0"/>
              <a:t>, J., </a:t>
            </a:r>
            <a:r>
              <a:rPr lang="en-US" altLang="en-US" sz="900" dirty="0" err="1"/>
              <a:t>Ferentzy</a:t>
            </a:r>
            <a:r>
              <a:rPr lang="en-US" altLang="en-US" sz="900" dirty="0"/>
              <a:t>, P., </a:t>
            </a:r>
            <a:r>
              <a:rPr lang="en-US" altLang="en-US" sz="900" dirty="0" err="1"/>
              <a:t>Wendaferew</a:t>
            </a:r>
            <a:r>
              <a:rPr lang="en-US" altLang="en-US" sz="900" dirty="0"/>
              <a:t>, A., Hwang, S.W., Matheson, F.I. 2016. Talk with me: perspectives on services for men with problem gambling and housing instability. BMC Health Services Research 16(340)</a:t>
            </a:r>
          </a:p>
          <a:p>
            <a:r>
              <a:rPr lang="en-US" altLang="en-US" sz="900" dirty="0"/>
              <a:t/>
            </a:r>
            <a:br>
              <a:rPr lang="en-US" altLang="en-US" sz="900" dirty="0"/>
            </a:br>
            <a:r>
              <a:rPr lang="en-US" altLang="en-US" sz="900" dirty="0"/>
              <a:t>Hamilton-Wright, S., </a:t>
            </a:r>
            <a:r>
              <a:rPr lang="en-US" altLang="en-US" sz="900" dirty="0" err="1"/>
              <a:t>Woodhall-Melnik</a:t>
            </a:r>
            <a:r>
              <a:rPr lang="en-US" altLang="en-US" sz="900" dirty="0"/>
              <a:t>, J., </a:t>
            </a:r>
            <a:r>
              <a:rPr lang="en-US" altLang="en-US" sz="900" dirty="0" err="1"/>
              <a:t>Guilcher</a:t>
            </a:r>
            <a:r>
              <a:rPr lang="en-US" altLang="en-US" sz="900" dirty="0"/>
              <a:t>, S.J.T., Schuler, A., </a:t>
            </a:r>
            <a:r>
              <a:rPr lang="en-US" altLang="en-US" sz="900" dirty="0" err="1"/>
              <a:t>Wendaferew</a:t>
            </a:r>
            <a:r>
              <a:rPr lang="en-US" altLang="en-US" sz="900" dirty="0"/>
              <a:t>, A., Hwang, S.W., Matheson, F.I. 2016. Gambling in the landscape of adversity in youth: Reflections from men who live with poverty and homelessness. International Journal of Environmental Research and Public Health 13(854).</a:t>
            </a:r>
          </a:p>
          <a:p>
            <a:r>
              <a:rPr lang="en-US" altLang="en-US" sz="900" dirty="0"/>
              <a:t/>
            </a:r>
            <a:br>
              <a:rPr lang="en-US" altLang="en-US" sz="900" dirty="0"/>
            </a:br>
            <a:r>
              <a:rPr lang="en-US" altLang="en-US" sz="900" dirty="0" err="1"/>
              <a:t>Kryszajtys</a:t>
            </a:r>
            <a:r>
              <a:rPr lang="en-US" altLang="en-US" sz="900" dirty="0"/>
              <a:t>, D., Matheson, F.I. Problem gambling and crime and its costs. Gambling Research Exchange Ontario</a:t>
            </a:r>
            <a:r>
              <a:rPr lang="en-US" altLang="en-US" sz="900" dirty="0" smtClean="0"/>
              <a:t>.</a:t>
            </a:r>
          </a:p>
          <a:p>
            <a:endParaRPr lang="en-CA" sz="900" dirty="0" smtClean="0"/>
          </a:p>
          <a:p>
            <a:r>
              <a:rPr lang="en-CA" sz="900" dirty="0" smtClean="0"/>
              <a:t>Prevention </a:t>
            </a:r>
            <a:r>
              <a:rPr lang="en-CA" sz="900" dirty="0"/>
              <a:t>and treatment of problem gambling among older adults: a scoping </a:t>
            </a:r>
            <a:r>
              <a:rPr lang="en-CA" sz="900" dirty="0" smtClean="0"/>
              <a:t>review (2017). </a:t>
            </a:r>
            <a:r>
              <a:rPr lang="en-CA" sz="900" dirty="0" err="1" smtClean="0"/>
              <a:t>Ferentzy</a:t>
            </a:r>
            <a:r>
              <a:rPr lang="en-CA" sz="900" dirty="0" smtClean="0"/>
              <a:t> P., </a:t>
            </a:r>
            <a:r>
              <a:rPr lang="en-CA" sz="900" dirty="0" err="1" smtClean="0"/>
              <a:t>Sztainert</a:t>
            </a:r>
            <a:r>
              <a:rPr lang="en-CA" sz="900" baseline="30000" dirty="0"/>
              <a:t>,</a:t>
            </a:r>
            <a:r>
              <a:rPr lang="en-CA" sz="900" dirty="0" smtClean="0"/>
              <a:t> T., </a:t>
            </a:r>
            <a:r>
              <a:rPr lang="en-CA" sz="900" dirty="0" err="1" smtClean="0"/>
              <a:t>Lakman</a:t>
            </a:r>
            <a:r>
              <a:rPr lang="en-CA" sz="900" dirty="0" smtClean="0"/>
              <a:t> Y., Steele S,J., Ziegler C,P., </a:t>
            </a:r>
            <a:r>
              <a:rPr lang="en-CA" sz="900" baseline="30000" dirty="0" smtClean="0"/>
              <a:t> </a:t>
            </a:r>
            <a:r>
              <a:rPr lang="en-CA" sz="900" dirty="0" smtClean="0"/>
              <a:t>Matheson F,I.</a:t>
            </a:r>
            <a:endParaRPr lang="en-US" altLang="en-US" sz="900" dirty="0"/>
          </a:p>
          <a:p>
            <a:r>
              <a:rPr lang="en-US" altLang="en-US" sz="900" dirty="0"/>
              <a:t/>
            </a:r>
            <a:br>
              <a:rPr lang="en-US" altLang="en-US" sz="900" dirty="0"/>
            </a:br>
            <a:r>
              <a:rPr lang="en-US" altLang="en-US" sz="900" dirty="0"/>
              <a:t>Problem gambling: A guide for helping people experiencing poverty. Problem Gambling Institute of Ontario. Retrieved from: www.problemgambling.ca/EN/ResourcesForProfessionals/PublishingImages/handbook-poverty-homelessness-accessible-2017.pdf</a:t>
            </a:r>
          </a:p>
          <a:p>
            <a:r>
              <a:rPr lang="en-US" altLang="en-US" sz="900" dirty="0"/>
              <a:t/>
            </a:r>
            <a:br>
              <a:rPr lang="en-US" altLang="en-US" sz="900" dirty="0"/>
            </a:br>
            <a:r>
              <a:rPr lang="en-US" altLang="en-US" sz="900" dirty="0"/>
              <a:t>Problem gambling: A guide for parents. Problem Gambling Institute of Ontario. Retrieved from: </a:t>
            </a:r>
            <a:r>
              <a:rPr lang="en-US" altLang="en-US" sz="900" u="sng" dirty="0">
                <a:hlinkClick r:id="rId3"/>
              </a:rPr>
              <a:t>www.problemgambling.ca/EN/Documents/Problem_Gambling_A_Guide_for_Parents.pdf</a:t>
            </a:r>
            <a:endParaRPr lang="en-US" altLang="en-US" sz="900" dirty="0"/>
          </a:p>
          <a:p>
            <a:r>
              <a:rPr lang="en-US" altLang="en-US" sz="900" dirty="0"/>
              <a:t/>
            </a:r>
            <a:br>
              <a:rPr lang="en-US" altLang="en-US" sz="900" dirty="0"/>
            </a:br>
            <a:r>
              <a:rPr lang="en-US" altLang="en-US" sz="900" dirty="0"/>
              <a:t>YMCA Youth Gambling Awareness Program (YGAP). Retrieved from: </a:t>
            </a:r>
            <a:r>
              <a:rPr lang="en-US" altLang="en-US" sz="900" u="sng" dirty="0">
                <a:hlinkClick r:id="rId4"/>
              </a:rPr>
              <a:t>www.youthbet.com/</a:t>
            </a:r>
            <a:endParaRPr lang="en-US" altLang="en-US" sz="900" dirty="0"/>
          </a:p>
          <a:p>
            <a:r>
              <a:rPr lang="en-US" altLang="en-US" sz="900" dirty="0"/>
              <a:t/>
            </a:r>
            <a:br>
              <a:rPr lang="en-US" altLang="en-US" sz="900" dirty="0"/>
            </a:br>
            <a:r>
              <a:rPr lang="en-US" altLang="en-US" sz="900" dirty="0"/>
              <a:t>Youth and gambling: Treatment considerations and recommendations. Problem Gambling Institute of Ontario. Retrieved from: www.problemgambling.ca/EN/ResourcesForProfessionals/Pages/YouthAndGamblingTreatmentConsiderationsandRecommendations.aspx</a:t>
            </a:r>
          </a:p>
          <a:p>
            <a:endParaRPr lang="en-US" altLang="en-US" sz="2000" dirty="0"/>
          </a:p>
        </p:txBody>
      </p:sp>
      <p:pic>
        <p:nvPicPr>
          <p:cNvPr id="70661"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913688" y="142875"/>
            <a:ext cx="11144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theme1.xml><?xml version="1.0" encoding="utf-8"?>
<a:theme xmlns:a="http://schemas.openxmlformats.org/drawingml/2006/main" name="4_Master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4_Master slid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94920</TotalTime>
  <Words>5140</Words>
  <Application>Microsoft Macintosh PowerPoint</Application>
  <PresentationFormat>On-screen Show (4:3)</PresentationFormat>
  <Paragraphs>469</Paragraphs>
  <Slides>34</Slides>
  <Notes>34</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4_Master slide</vt:lpstr>
      <vt:lpstr>Gambling Among Adults Experiencing Poverty and Homelessness</vt:lpstr>
      <vt:lpstr>Once you have completed this module, you will: </vt:lpstr>
      <vt:lpstr>Exercise 1: Client challenges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St. Michael's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 Michael's Powerpoint template</dc:title>
  <dc:creator>Public Relation</dc:creator>
  <cp:lastModifiedBy>Yami Roque</cp:lastModifiedBy>
  <cp:revision>334</cp:revision>
  <dcterms:created xsi:type="dcterms:W3CDTF">2010-03-12T18:11:22Z</dcterms:created>
  <dcterms:modified xsi:type="dcterms:W3CDTF">2018-02-02T02:55:33Z</dcterms:modified>
</cp:coreProperties>
</file>