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6.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1" r:id="rId4"/>
    <p:sldMasterId id="2147483648" r:id="rId5"/>
    <p:sldMasterId id="2147483674" r:id="rId6"/>
    <p:sldMasterId id="2147483681" r:id="rId7"/>
    <p:sldMasterId id="2147483688" r:id="rId8"/>
    <p:sldMasterId id="2147483695" r:id="rId9"/>
    <p:sldMasterId id="2147483714" r:id="rId10"/>
  </p:sldMasterIdLst>
  <p:notesMasterIdLst>
    <p:notesMasterId r:id="rId54"/>
  </p:notesMasterIdLst>
  <p:sldIdLst>
    <p:sldId id="301" r:id="rId11"/>
    <p:sldId id="313" r:id="rId12"/>
    <p:sldId id="320" r:id="rId13"/>
    <p:sldId id="315" r:id="rId14"/>
    <p:sldId id="323" r:id="rId15"/>
    <p:sldId id="324" r:id="rId16"/>
    <p:sldId id="316" r:id="rId17"/>
    <p:sldId id="325" r:id="rId18"/>
    <p:sldId id="326" r:id="rId19"/>
    <p:sldId id="314" r:id="rId20"/>
    <p:sldId id="344" r:id="rId21"/>
    <p:sldId id="346" r:id="rId22"/>
    <p:sldId id="311" r:id="rId23"/>
    <p:sldId id="327" r:id="rId24"/>
    <p:sldId id="328" r:id="rId25"/>
    <p:sldId id="351" r:id="rId26"/>
    <p:sldId id="355" r:id="rId27"/>
    <p:sldId id="356" r:id="rId28"/>
    <p:sldId id="357" r:id="rId29"/>
    <p:sldId id="329" r:id="rId30"/>
    <p:sldId id="330" r:id="rId31"/>
    <p:sldId id="353" r:id="rId32"/>
    <p:sldId id="359" r:id="rId33"/>
    <p:sldId id="331" r:id="rId34"/>
    <p:sldId id="354" r:id="rId35"/>
    <p:sldId id="360" r:id="rId36"/>
    <p:sldId id="352" r:id="rId37"/>
    <p:sldId id="332" r:id="rId38"/>
    <p:sldId id="333" r:id="rId39"/>
    <p:sldId id="348" r:id="rId40"/>
    <p:sldId id="334" r:id="rId41"/>
    <p:sldId id="335" r:id="rId42"/>
    <p:sldId id="336" r:id="rId43"/>
    <p:sldId id="337" r:id="rId44"/>
    <p:sldId id="350" r:id="rId45"/>
    <p:sldId id="338" r:id="rId46"/>
    <p:sldId id="342" r:id="rId47"/>
    <p:sldId id="319" r:id="rId48"/>
    <p:sldId id="318" r:id="rId49"/>
    <p:sldId id="294" r:id="rId50"/>
    <p:sldId id="339" r:id="rId51"/>
    <p:sldId id="340" r:id="rId52"/>
    <p:sldId id="341"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8EE"/>
    <a:srgbClr val="D5CD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05"/>
    <p:restoredTop sz="80474" autoAdjust="0"/>
  </p:normalViewPr>
  <p:slideViewPr>
    <p:cSldViewPr snapToGrid="0" snapToObjects="1">
      <p:cViewPr varScale="1">
        <p:scale>
          <a:sx n="59" d="100"/>
          <a:sy n="59" d="100"/>
        </p:scale>
        <p:origin x="1158"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1.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image" Target="../media/image1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7618D9-4402-4655-9B9E-AE7A9ADCADF6}" type="doc">
      <dgm:prSet loTypeId="urn:microsoft.com/office/officeart/2005/8/layout/vList4" loCatId="list" qsTypeId="urn:microsoft.com/office/officeart/2005/8/quickstyle/simple1" qsCatId="simple" csTypeId="urn:microsoft.com/office/officeart/2005/8/colors/accent1_2" csCatId="accent1" phldr="1"/>
      <dgm:spPr/>
    </dgm:pt>
    <dgm:pt modelId="{FF8E4B0F-6540-4F3A-8671-A859E6EFA987}">
      <dgm:prSet phldrT="[Text]"/>
      <dgm:spPr/>
      <dgm:t>
        <a:bodyPr/>
        <a:lstStyle/>
        <a:p>
          <a:r>
            <a:rPr lang="en-CA" dirty="0" smtClean="0">
              <a:solidFill>
                <a:schemeClr val="bg2"/>
              </a:solidFill>
            </a:rPr>
            <a:t>1) To understand the challenges of problem gambling recovery, including barriers to care, service access, and support for problem gambling, in the context of poverty and homelessness.</a:t>
          </a:r>
          <a:endParaRPr lang="en-US" dirty="0">
            <a:solidFill>
              <a:schemeClr val="bg2"/>
            </a:solidFill>
          </a:endParaRPr>
        </a:p>
      </dgm:t>
    </dgm:pt>
    <dgm:pt modelId="{A6DA2768-4EF3-4E18-9DC9-2323B41143D6}" type="parTrans" cxnId="{B6B4BF71-903A-4241-9397-EB4531C0E2CF}">
      <dgm:prSet/>
      <dgm:spPr/>
      <dgm:t>
        <a:bodyPr/>
        <a:lstStyle/>
        <a:p>
          <a:endParaRPr lang="en-US"/>
        </a:p>
      </dgm:t>
    </dgm:pt>
    <dgm:pt modelId="{2513BC9A-C334-44BC-ADAF-10160BB9CA7D}" type="sibTrans" cxnId="{B6B4BF71-903A-4241-9397-EB4531C0E2CF}">
      <dgm:prSet/>
      <dgm:spPr/>
      <dgm:t>
        <a:bodyPr/>
        <a:lstStyle/>
        <a:p>
          <a:endParaRPr lang="en-US"/>
        </a:p>
      </dgm:t>
    </dgm:pt>
    <dgm:pt modelId="{91206D68-3078-4D52-8E51-8FECF13D03B9}">
      <dgm:prSet phldrT="[Text]"/>
      <dgm:spPr/>
      <dgm:t>
        <a:bodyPr/>
        <a:lstStyle/>
        <a:p>
          <a:r>
            <a:rPr lang="en-CA" dirty="0" smtClean="0">
              <a:solidFill>
                <a:schemeClr val="bg2"/>
              </a:solidFill>
            </a:rPr>
            <a:t>2) To review our approach to self-management and digital health solutions to address current problem gambling needs, such as services gaps in Ontario/Canada.</a:t>
          </a:r>
          <a:endParaRPr lang="en-US" dirty="0">
            <a:solidFill>
              <a:schemeClr val="bg2"/>
            </a:solidFill>
          </a:endParaRPr>
        </a:p>
      </dgm:t>
    </dgm:pt>
    <dgm:pt modelId="{9807DDF4-0D99-4F34-88FC-E0862A562AB8}" type="parTrans" cxnId="{45D518BE-5708-4CA4-9230-981F71A06C4A}">
      <dgm:prSet/>
      <dgm:spPr/>
      <dgm:t>
        <a:bodyPr/>
        <a:lstStyle/>
        <a:p>
          <a:endParaRPr lang="en-US"/>
        </a:p>
      </dgm:t>
    </dgm:pt>
    <dgm:pt modelId="{97000347-7390-4047-9208-E49DEF74BEF6}" type="sibTrans" cxnId="{45D518BE-5708-4CA4-9230-981F71A06C4A}">
      <dgm:prSet/>
      <dgm:spPr/>
      <dgm:t>
        <a:bodyPr/>
        <a:lstStyle/>
        <a:p>
          <a:endParaRPr lang="en-US"/>
        </a:p>
      </dgm:t>
    </dgm:pt>
    <dgm:pt modelId="{97D4D2A4-FC67-4AF5-8E74-5E5C7273E136}">
      <dgm:prSet phldrT="[Text]"/>
      <dgm:spPr/>
      <dgm:t>
        <a:bodyPr/>
        <a:lstStyle/>
        <a:p>
          <a:r>
            <a:rPr lang="en-CA" dirty="0" smtClean="0">
              <a:solidFill>
                <a:schemeClr val="bg2"/>
              </a:solidFill>
            </a:rPr>
            <a:t>3) To learn about our digital health self-management solution for problem gambling support and recovery—the Spring App. </a:t>
          </a:r>
          <a:endParaRPr lang="en-US" dirty="0">
            <a:solidFill>
              <a:schemeClr val="bg2"/>
            </a:solidFill>
          </a:endParaRPr>
        </a:p>
      </dgm:t>
    </dgm:pt>
    <dgm:pt modelId="{61ED075D-D54C-4CDA-B7A0-32FC89FEFFC2}" type="parTrans" cxnId="{BBA2B281-E2EA-48C9-9DED-20A282705C0F}">
      <dgm:prSet/>
      <dgm:spPr/>
      <dgm:t>
        <a:bodyPr/>
        <a:lstStyle/>
        <a:p>
          <a:endParaRPr lang="en-US"/>
        </a:p>
      </dgm:t>
    </dgm:pt>
    <dgm:pt modelId="{4EF55DA0-D992-4929-BCDA-4953071919B8}" type="sibTrans" cxnId="{BBA2B281-E2EA-48C9-9DED-20A282705C0F}">
      <dgm:prSet/>
      <dgm:spPr/>
      <dgm:t>
        <a:bodyPr/>
        <a:lstStyle/>
        <a:p>
          <a:endParaRPr lang="en-US"/>
        </a:p>
      </dgm:t>
    </dgm:pt>
    <dgm:pt modelId="{486F15D5-E4C3-42ED-B31F-7B859A5D4207}" type="pres">
      <dgm:prSet presAssocID="{547618D9-4402-4655-9B9E-AE7A9ADCADF6}" presName="linear" presStyleCnt="0">
        <dgm:presLayoutVars>
          <dgm:dir/>
          <dgm:resizeHandles val="exact"/>
        </dgm:presLayoutVars>
      </dgm:prSet>
      <dgm:spPr/>
    </dgm:pt>
    <dgm:pt modelId="{79DC4001-59A2-4E3C-917B-B8079D30898D}" type="pres">
      <dgm:prSet presAssocID="{FF8E4B0F-6540-4F3A-8671-A859E6EFA987}" presName="comp" presStyleCnt="0"/>
      <dgm:spPr/>
    </dgm:pt>
    <dgm:pt modelId="{89D29AA4-8EB3-4E46-B805-467D503AB17F}" type="pres">
      <dgm:prSet presAssocID="{FF8E4B0F-6540-4F3A-8671-A859E6EFA987}" presName="box" presStyleLbl="node1" presStyleIdx="0" presStyleCnt="3"/>
      <dgm:spPr/>
      <dgm:t>
        <a:bodyPr/>
        <a:lstStyle/>
        <a:p>
          <a:endParaRPr lang="en-US"/>
        </a:p>
      </dgm:t>
    </dgm:pt>
    <dgm:pt modelId="{63F0D6B1-423D-4ABE-927B-44CEFC4D2F3D}" type="pres">
      <dgm:prSet presAssocID="{FF8E4B0F-6540-4F3A-8671-A859E6EFA987}" presName="img"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39000" b="-39000"/>
          </a:stretch>
        </a:blipFill>
      </dgm:spPr>
      <dgm:t>
        <a:bodyPr/>
        <a:lstStyle/>
        <a:p>
          <a:endParaRPr lang="en-US"/>
        </a:p>
      </dgm:t>
    </dgm:pt>
    <dgm:pt modelId="{3DC1A69C-83BD-477C-95D7-61F88A9AF2CE}" type="pres">
      <dgm:prSet presAssocID="{FF8E4B0F-6540-4F3A-8671-A859E6EFA987}" presName="text" presStyleLbl="node1" presStyleIdx="0" presStyleCnt="3">
        <dgm:presLayoutVars>
          <dgm:bulletEnabled val="1"/>
        </dgm:presLayoutVars>
      </dgm:prSet>
      <dgm:spPr/>
      <dgm:t>
        <a:bodyPr/>
        <a:lstStyle/>
        <a:p>
          <a:endParaRPr lang="en-US"/>
        </a:p>
      </dgm:t>
    </dgm:pt>
    <dgm:pt modelId="{1608310D-77A8-4BD1-B5DD-2B5181EB1EEB}" type="pres">
      <dgm:prSet presAssocID="{2513BC9A-C334-44BC-ADAF-10160BB9CA7D}" presName="spacer" presStyleCnt="0"/>
      <dgm:spPr/>
    </dgm:pt>
    <dgm:pt modelId="{BDD148A8-1889-4443-BF25-53FC24387196}" type="pres">
      <dgm:prSet presAssocID="{91206D68-3078-4D52-8E51-8FECF13D03B9}" presName="comp" presStyleCnt="0"/>
      <dgm:spPr/>
    </dgm:pt>
    <dgm:pt modelId="{BB0B0268-4591-4858-AAA0-31DA7B69F8C7}" type="pres">
      <dgm:prSet presAssocID="{91206D68-3078-4D52-8E51-8FECF13D03B9}" presName="box" presStyleLbl="node1" presStyleIdx="1" presStyleCnt="3"/>
      <dgm:spPr/>
      <dgm:t>
        <a:bodyPr/>
        <a:lstStyle/>
        <a:p>
          <a:endParaRPr lang="en-US"/>
        </a:p>
      </dgm:t>
    </dgm:pt>
    <dgm:pt modelId="{FC617262-8EDB-45D5-9967-ADC3DAD454F5}" type="pres">
      <dgm:prSet presAssocID="{91206D68-3078-4D52-8E51-8FECF13D03B9}"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1000" r="-1000"/>
          </a:stretch>
        </a:blipFill>
      </dgm:spPr>
    </dgm:pt>
    <dgm:pt modelId="{10BD3D5B-B78E-4C7E-8E65-B7E1DE668C73}" type="pres">
      <dgm:prSet presAssocID="{91206D68-3078-4D52-8E51-8FECF13D03B9}" presName="text" presStyleLbl="node1" presStyleIdx="1" presStyleCnt="3">
        <dgm:presLayoutVars>
          <dgm:bulletEnabled val="1"/>
        </dgm:presLayoutVars>
      </dgm:prSet>
      <dgm:spPr/>
      <dgm:t>
        <a:bodyPr/>
        <a:lstStyle/>
        <a:p>
          <a:endParaRPr lang="en-US"/>
        </a:p>
      </dgm:t>
    </dgm:pt>
    <dgm:pt modelId="{A76E8FE1-5802-4020-8132-BE9EEF73F883}" type="pres">
      <dgm:prSet presAssocID="{97000347-7390-4047-9208-E49DEF74BEF6}" presName="spacer" presStyleCnt="0"/>
      <dgm:spPr/>
    </dgm:pt>
    <dgm:pt modelId="{19C3F572-C623-401E-8A6B-CFFCD0FD29A8}" type="pres">
      <dgm:prSet presAssocID="{97D4D2A4-FC67-4AF5-8E74-5E5C7273E136}" presName="comp" presStyleCnt="0"/>
      <dgm:spPr/>
    </dgm:pt>
    <dgm:pt modelId="{D40EDACA-6190-4216-B4A0-F14F632136BE}" type="pres">
      <dgm:prSet presAssocID="{97D4D2A4-FC67-4AF5-8E74-5E5C7273E136}" presName="box" presStyleLbl="node1" presStyleIdx="2" presStyleCnt="3"/>
      <dgm:spPr/>
      <dgm:t>
        <a:bodyPr/>
        <a:lstStyle/>
        <a:p>
          <a:endParaRPr lang="en-US"/>
        </a:p>
      </dgm:t>
    </dgm:pt>
    <dgm:pt modelId="{C2325637-66D5-44A2-BA21-F03C5B233FED}" type="pres">
      <dgm:prSet presAssocID="{97D4D2A4-FC67-4AF5-8E74-5E5C7273E136}"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10000" b="-10000"/>
          </a:stretch>
        </a:blipFill>
      </dgm:spPr>
      <dgm:t>
        <a:bodyPr/>
        <a:lstStyle/>
        <a:p>
          <a:endParaRPr lang="en-US"/>
        </a:p>
      </dgm:t>
    </dgm:pt>
    <dgm:pt modelId="{017002DF-E091-469E-B984-87FF5E80F55A}" type="pres">
      <dgm:prSet presAssocID="{97D4D2A4-FC67-4AF5-8E74-5E5C7273E136}" presName="text" presStyleLbl="node1" presStyleIdx="2" presStyleCnt="3">
        <dgm:presLayoutVars>
          <dgm:bulletEnabled val="1"/>
        </dgm:presLayoutVars>
      </dgm:prSet>
      <dgm:spPr/>
      <dgm:t>
        <a:bodyPr/>
        <a:lstStyle/>
        <a:p>
          <a:endParaRPr lang="en-US"/>
        </a:p>
      </dgm:t>
    </dgm:pt>
  </dgm:ptLst>
  <dgm:cxnLst>
    <dgm:cxn modelId="{1C0CB237-CBEA-4422-B33B-69935CF2175F}" type="presOf" srcId="{FF8E4B0F-6540-4F3A-8671-A859E6EFA987}" destId="{3DC1A69C-83BD-477C-95D7-61F88A9AF2CE}" srcOrd="1" destOrd="0" presId="urn:microsoft.com/office/officeart/2005/8/layout/vList4"/>
    <dgm:cxn modelId="{45041418-1035-45B8-9091-843831BF443F}" type="presOf" srcId="{97D4D2A4-FC67-4AF5-8E74-5E5C7273E136}" destId="{D40EDACA-6190-4216-B4A0-F14F632136BE}" srcOrd="0" destOrd="0" presId="urn:microsoft.com/office/officeart/2005/8/layout/vList4"/>
    <dgm:cxn modelId="{C19EDE35-EE1F-4ECD-8C0D-9E8CE560D259}" type="presOf" srcId="{91206D68-3078-4D52-8E51-8FECF13D03B9}" destId="{10BD3D5B-B78E-4C7E-8E65-B7E1DE668C73}" srcOrd="1" destOrd="0" presId="urn:microsoft.com/office/officeart/2005/8/layout/vList4"/>
    <dgm:cxn modelId="{0A6B4C0B-2E4E-4CDD-9831-0E53695FAAFF}" type="presOf" srcId="{FF8E4B0F-6540-4F3A-8671-A859E6EFA987}" destId="{89D29AA4-8EB3-4E46-B805-467D503AB17F}" srcOrd="0" destOrd="0" presId="urn:microsoft.com/office/officeart/2005/8/layout/vList4"/>
    <dgm:cxn modelId="{B6B4BF71-903A-4241-9397-EB4531C0E2CF}" srcId="{547618D9-4402-4655-9B9E-AE7A9ADCADF6}" destId="{FF8E4B0F-6540-4F3A-8671-A859E6EFA987}" srcOrd="0" destOrd="0" parTransId="{A6DA2768-4EF3-4E18-9DC9-2323B41143D6}" sibTransId="{2513BC9A-C334-44BC-ADAF-10160BB9CA7D}"/>
    <dgm:cxn modelId="{BBA2B281-E2EA-48C9-9DED-20A282705C0F}" srcId="{547618D9-4402-4655-9B9E-AE7A9ADCADF6}" destId="{97D4D2A4-FC67-4AF5-8E74-5E5C7273E136}" srcOrd="2" destOrd="0" parTransId="{61ED075D-D54C-4CDA-B7A0-32FC89FEFFC2}" sibTransId="{4EF55DA0-D992-4929-BCDA-4953071919B8}"/>
    <dgm:cxn modelId="{98416CB9-6A04-444D-8B6F-340C079E2F2D}" type="presOf" srcId="{97D4D2A4-FC67-4AF5-8E74-5E5C7273E136}" destId="{017002DF-E091-469E-B984-87FF5E80F55A}" srcOrd="1" destOrd="0" presId="urn:microsoft.com/office/officeart/2005/8/layout/vList4"/>
    <dgm:cxn modelId="{4E9CADC8-2D1E-4176-A91A-7BF8E291D277}" type="presOf" srcId="{547618D9-4402-4655-9B9E-AE7A9ADCADF6}" destId="{486F15D5-E4C3-42ED-B31F-7B859A5D4207}" srcOrd="0" destOrd="0" presId="urn:microsoft.com/office/officeart/2005/8/layout/vList4"/>
    <dgm:cxn modelId="{45D518BE-5708-4CA4-9230-981F71A06C4A}" srcId="{547618D9-4402-4655-9B9E-AE7A9ADCADF6}" destId="{91206D68-3078-4D52-8E51-8FECF13D03B9}" srcOrd="1" destOrd="0" parTransId="{9807DDF4-0D99-4F34-88FC-E0862A562AB8}" sibTransId="{97000347-7390-4047-9208-E49DEF74BEF6}"/>
    <dgm:cxn modelId="{B6CCD37F-5CD2-4575-A35C-2AA7C4C7B675}" type="presOf" srcId="{91206D68-3078-4D52-8E51-8FECF13D03B9}" destId="{BB0B0268-4591-4858-AAA0-31DA7B69F8C7}" srcOrd="0" destOrd="0" presId="urn:microsoft.com/office/officeart/2005/8/layout/vList4"/>
    <dgm:cxn modelId="{26B6D038-7510-435E-BBFA-34D7B5DD03F3}" type="presParOf" srcId="{486F15D5-E4C3-42ED-B31F-7B859A5D4207}" destId="{79DC4001-59A2-4E3C-917B-B8079D30898D}" srcOrd="0" destOrd="0" presId="urn:microsoft.com/office/officeart/2005/8/layout/vList4"/>
    <dgm:cxn modelId="{8B1FB03F-EC2C-4C2F-B02F-EA7D46A326DC}" type="presParOf" srcId="{79DC4001-59A2-4E3C-917B-B8079D30898D}" destId="{89D29AA4-8EB3-4E46-B805-467D503AB17F}" srcOrd="0" destOrd="0" presId="urn:microsoft.com/office/officeart/2005/8/layout/vList4"/>
    <dgm:cxn modelId="{1A88F4D0-30B3-45DC-BCD3-7CA6D8616C7D}" type="presParOf" srcId="{79DC4001-59A2-4E3C-917B-B8079D30898D}" destId="{63F0D6B1-423D-4ABE-927B-44CEFC4D2F3D}" srcOrd="1" destOrd="0" presId="urn:microsoft.com/office/officeart/2005/8/layout/vList4"/>
    <dgm:cxn modelId="{D5E05439-49FA-496C-A4E7-31A1E2E0F0E0}" type="presParOf" srcId="{79DC4001-59A2-4E3C-917B-B8079D30898D}" destId="{3DC1A69C-83BD-477C-95D7-61F88A9AF2CE}" srcOrd="2" destOrd="0" presId="urn:microsoft.com/office/officeart/2005/8/layout/vList4"/>
    <dgm:cxn modelId="{FDFDB843-BE07-4B2C-88E3-14A9BF55B2D9}" type="presParOf" srcId="{486F15D5-E4C3-42ED-B31F-7B859A5D4207}" destId="{1608310D-77A8-4BD1-B5DD-2B5181EB1EEB}" srcOrd="1" destOrd="0" presId="urn:microsoft.com/office/officeart/2005/8/layout/vList4"/>
    <dgm:cxn modelId="{CBB7EAEF-D757-49F0-9AC3-E2BA8D6CA205}" type="presParOf" srcId="{486F15D5-E4C3-42ED-B31F-7B859A5D4207}" destId="{BDD148A8-1889-4443-BF25-53FC24387196}" srcOrd="2" destOrd="0" presId="urn:microsoft.com/office/officeart/2005/8/layout/vList4"/>
    <dgm:cxn modelId="{D87172DE-BDD6-44DF-897F-0D29292F1553}" type="presParOf" srcId="{BDD148A8-1889-4443-BF25-53FC24387196}" destId="{BB0B0268-4591-4858-AAA0-31DA7B69F8C7}" srcOrd="0" destOrd="0" presId="urn:microsoft.com/office/officeart/2005/8/layout/vList4"/>
    <dgm:cxn modelId="{5658F11D-067A-4C54-A366-42C34F20EACC}" type="presParOf" srcId="{BDD148A8-1889-4443-BF25-53FC24387196}" destId="{FC617262-8EDB-45D5-9967-ADC3DAD454F5}" srcOrd="1" destOrd="0" presId="urn:microsoft.com/office/officeart/2005/8/layout/vList4"/>
    <dgm:cxn modelId="{CDEA2705-D24E-426B-9B64-4C9DC39DA8F4}" type="presParOf" srcId="{BDD148A8-1889-4443-BF25-53FC24387196}" destId="{10BD3D5B-B78E-4C7E-8E65-B7E1DE668C73}" srcOrd="2" destOrd="0" presId="urn:microsoft.com/office/officeart/2005/8/layout/vList4"/>
    <dgm:cxn modelId="{6BAB347E-B138-444D-B45A-2B843B7AF358}" type="presParOf" srcId="{486F15D5-E4C3-42ED-B31F-7B859A5D4207}" destId="{A76E8FE1-5802-4020-8132-BE9EEF73F883}" srcOrd="3" destOrd="0" presId="urn:microsoft.com/office/officeart/2005/8/layout/vList4"/>
    <dgm:cxn modelId="{E1929D3A-D3B0-4D1F-AAD9-603364146F68}" type="presParOf" srcId="{486F15D5-E4C3-42ED-B31F-7B859A5D4207}" destId="{19C3F572-C623-401E-8A6B-CFFCD0FD29A8}" srcOrd="4" destOrd="0" presId="urn:microsoft.com/office/officeart/2005/8/layout/vList4"/>
    <dgm:cxn modelId="{17A6C20C-1821-4EF1-AE8B-3840684256CC}" type="presParOf" srcId="{19C3F572-C623-401E-8A6B-CFFCD0FD29A8}" destId="{D40EDACA-6190-4216-B4A0-F14F632136BE}" srcOrd="0" destOrd="0" presId="urn:microsoft.com/office/officeart/2005/8/layout/vList4"/>
    <dgm:cxn modelId="{1D3E5A0E-DEBD-4726-8B1E-77A57BBB7204}" type="presParOf" srcId="{19C3F572-C623-401E-8A6B-CFFCD0FD29A8}" destId="{C2325637-66D5-44A2-BA21-F03C5B233FED}" srcOrd="1" destOrd="0" presId="urn:microsoft.com/office/officeart/2005/8/layout/vList4"/>
    <dgm:cxn modelId="{29863F2A-71B2-4BA5-9332-04D3E5916954}" type="presParOf" srcId="{19C3F572-C623-401E-8A6B-CFFCD0FD29A8}" destId="{017002DF-E091-469E-B984-87FF5E80F55A}"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46D5D5-BDFD-45DE-BE74-653154D509E3}"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en-US"/>
        </a:p>
      </dgm:t>
    </dgm:pt>
    <dgm:pt modelId="{704F6F36-9B54-4908-9586-F5BC6A97A0A5}">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400" b="0" dirty="0" smtClean="0">
              <a:solidFill>
                <a:schemeClr val="bg2"/>
              </a:solidFill>
              <a:latin typeface="Calibri" panose="020F0502020204030204" pitchFamily="34" charset="0"/>
              <a:cs typeface="Calibri" panose="020F0502020204030204" pitchFamily="34" charset="0"/>
            </a:rPr>
            <a:t>Long waitlists</a:t>
          </a:r>
          <a:endParaRPr lang="en-US" sz="2400" dirty="0">
            <a:solidFill>
              <a:schemeClr val="bg2"/>
            </a:solidFill>
            <a:latin typeface="Calibri" panose="020F0502020204030204" pitchFamily="34" charset="0"/>
            <a:cs typeface="Calibri" panose="020F0502020204030204" pitchFamily="34" charset="0"/>
          </a:endParaRPr>
        </a:p>
      </dgm:t>
    </dgm:pt>
    <dgm:pt modelId="{44FDCA3F-44FB-44AF-B567-6DC3BA5C3ADC}" type="parTrans" cxnId="{24CAF43A-21D5-4A4C-801A-D194646AB8AD}">
      <dgm:prSet/>
      <dgm:spPr/>
      <dgm:t>
        <a:bodyPr/>
        <a:lstStyle/>
        <a:p>
          <a:endParaRPr lang="en-US" sz="2400">
            <a:latin typeface="Calibri" panose="020F0502020204030204" pitchFamily="34" charset="0"/>
            <a:cs typeface="Calibri" panose="020F0502020204030204" pitchFamily="34" charset="0"/>
          </a:endParaRPr>
        </a:p>
      </dgm:t>
    </dgm:pt>
    <dgm:pt modelId="{2678416B-A146-4241-88DA-6E64D322F289}" type="sibTrans" cxnId="{24CAF43A-21D5-4A4C-801A-D194646AB8AD}">
      <dgm:prSet/>
      <dgm:spPr/>
      <dgm:t>
        <a:bodyPr/>
        <a:lstStyle/>
        <a:p>
          <a:endParaRPr lang="en-US" sz="2400">
            <a:latin typeface="Calibri" panose="020F0502020204030204" pitchFamily="34" charset="0"/>
            <a:cs typeface="Calibri" panose="020F0502020204030204" pitchFamily="34" charset="0"/>
          </a:endParaRPr>
        </a:p>
      </dgm:t>
    </dgm:pt>
    <dgm:pt modelId="{47091F8F-D2F4-4A01-B75C-22BA1D27A913}">
      <dgm:prSet phldrT="[Text]" custT="1"/>
      <dgm:spPr/>
      <dgm:t>
        <a:bodyPr/>
        <a:lstStyle/>
        <a:p>
          <a:r>
            <a:rPr lang="en-US" sz="2400" dirty="0" smtClean="0">
              <a:solidFill>
                <a:schemeClr val="bg2"/>
              </a:solidFill>
              <a:latin typeface="Calibri" panose="020F0502020204030204" pitchFamily="34" charset="0"/>
              <a:cs typeface="Calibri" panose="020F0502020204030204" pitchFamily="34" charset="0"/>
            </a:rPr>
            <a:t>Stigma</a:t>
          </a:r>
          <a:endParaRPr lang="en-US" sz="2400" dirty="0">
            <a:solidFill>
              <a:schemeClr val="bg2"/>
            </a:solidFill>
            <a:latin typeface="Calibri" panose="020F0502020204030204" pitchFamily="34" charset="0"/>
            <a:cs typeface="Calibri" panose="020F0502020204030204" pitchFamily="34" charset="0"/>
          </a:endParaRPr>
        </a:p>
      </dgm:t>
    </dgm:pt>
    <dgm:pt modelId="{EADDC4CD-6935-4147-9624-E48782D98877}" type="parTrans" cxnId="{EF7AF33A-2B27-4358-BF22-168C48411044}">
      <dgm:prSet/>
      <dgm:spPr/>
      <dgm:t>
        <a:bodyPr/>
        <a:lstStyle/>
        <a:p>
          <a:endParaRPr lang="en-US" sz="2400">
            <a:latin typeface="Calibri" panose="020F0502020204030204" pitchFamily="34" charset="0"/>
            <a:cs typeface="Calibri" panose="020F0502020204030204" pitchFamily="34" charset="0"/>
          </a:endParaRPr>
        </a:p>
      </dgm:t>
    </dgm:pt>
    <dgm:pt modelId="{C7700034-4B54-4D6E-908A-3102F53529F4}" type="sibTrans" cxnId="{EF7AF33A-2B27-4358-BF22-168C48411044}">
      <dgm:prSet/>
      <dgm:spPr/>
      <dgm:t>
        <a:bodyPr/>
        <a:lstStyle/>
        <a:p>
          <a:endParaRPr lang="en-US" sz="2400">
            <a:latin typeface="Calibri" panose="020F0502020204030204" pitchFamily="34" charset="0"/>
            <a:cs typeface="Calibri" panose="020F0502020204030204" pitchFamily="34" charset="0"/>
          </a:endParaRPr>
        </a:p>
      </dgm:t>
    </dgm:pt>
    <dgm:pt modelId="{C5E42291-60C9-4B48-9F33-67CDC4418F55}">
      <dgm:prSe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400" dirty="0" smtClean="0">
              <a:solidFill>
                <a:schemeClr val="bg2"/>
              </a:solidFill>
              <a:latin typeface="Calibri" panose="020F0502020204030204" pitchFamily="34" charset="0"/>
              <a:cs typeface="Calibri" panose="020F0502020204030204" pitchFamily="34" charset="0"/>
            </a:rPr>
            <a:t>Service desert </a:t>
          </a:r>
          <a:endParaRPr lang="en-US" sz="2400" dirty="0">
            <a:solidFill>
              <a:schemeClr val="bg2"/>
            </a:solidFill>
            <a:latin typeface="Calibri" panose="020F0502020204030204" pitchFamily="34" charset="0"/>
            <a:cs typeface="Calibri" panose="020F0502020204030204" pitchFamily="34" charset="0"/>
          </a:endParaRPr>
        </a:p>
      </dgm:t>
    </dgm:pt>
    <dgm:pt modelId="{2EA6B27B-0BA8-446D-A63C-CFF73AA14EFE}" type="parTrans" cxnId="{0AB8471E-7188-4C14-B6DE-F3C950AB1243}">
      <dgm:prSet/>
      <dgm:spPr/>
      <dgm:t>
        <a:bodyPr/>
        <a:lstStyle/>
        <a:p>
          <a:endParaRPr lang="en-US" sz="2400">
            <a:latin typeface="Calibri" panose="020F0502020204030204" pitchFamily="34" charset="0"/>
            <a:cs typeface="Calibri" panose="020F0502020204030204" pitchFamily="34" charset="0"/>
          </a:endParaRPr>
        </a:p>
      </dgm:t>
    </dgm:pt>
    <dgm:pt modelId="{6D8FE961-D3AC-43AA-9486-8D3A6EB07A85}" type="sibTrans" cxnId="{0AB8471E-7188-4C14-B6DE-F3C950AB1243}">
      <dgm:prSet/>
      <dgm:spPr/>
      <dgm:t>
        <a:bodyPr/>
        <a:lstStyle/>
        <a:p>
          <a:endParaRPr lang="en-US" sz="2400">
            <a:latin typeface="Calibri" panose="020F0502020204030204" pitchFamily="34" charset="0"/>
            <a:cs typeface="Calibri" panose="020F0502020204030204" pitchFamily="34" charset="0"/>
          </a:endParaRPr>
        </a:p>
      </dgm:t>
    </dgm:pt>
    <dgm:pt modelId="{CDD2CFCD-048A-41E2-8B0D-586F324E0572}">
      <dgm:prSet custT="1"/>
      <dgm:spPr/>
      <dgm:t>
        <a:bodyPr/>
        <a:lstStyle/>
        <a:p>
          <a:r>
            <a:rPr lang="en-US" sz="2400" dirty="0" smtClean="0">
              <a:solidFill>
                <a:schemeClr val="bg2"/>
              </a:solidFill>
              <a:latin typeface="Calibri" panose="020F0502020204030204" pitchFamily="34" charset="0"/>
              <a:cs typeface="Calibri" panose="020F0502020204030204" pitchFamily="34" charset="0"/>
            </a:rPr>
            <a:t>Lack of funding</a:t>
          </a:r>
          <a:endParaRPr lang="en-US" sz="2400" dirty="0">
            <a:solidFill>
              <a:schemeClr val="bg2"/>
            </a:solidFill>
            <a:latin typeface="Calibri" panose="020F0502020204030204" pitchFamily="34" charset="0"/>
            <a:cs typeface="Calibri" panose="020F0502020204030204" pitchFamily="34" charset="0"/>
          </a:endParaRPr>
        </a:p>
      </dgm:t>
    </dgm:pt>
    <dgm:pt modelId="{7567413B-3159-4E45-895B-A6E09B2DF3E9}" type="parTrans" cxnId="{CAD12861-CD6E-49EF-A422-A3E8DE784BF4}">
      <dgm:prSet/>
      <dgm:spPr/>
      <dgm:t>
        <a:bodyPr/>
        <a:lstStyle/>
        <a:p>
          <a:endParaRPr lang="en-US" sz="2400">
            <a:latin typeface="Calibri" panose="020F0502020204030204" pitchFamily="34" charset="0"/>
            <a:cs typeface="Calibri" panose="020F0502020204030204" pitchFamily="34" charset="0"/>
          </a:endParaRPr>
        </a:p>
      </dgm:t>
    </dgm:pt>
    <dgm:pt modelId="{3858B857-2A7E-4EAE-BAF2-554FC5035491}" type="sibTrans" cxnId="{CAD12861-CD6E-49EF-A422-A3E8DE784BF4}">
      <dgm:prSet/>
      <dgm:spPr/>
      <dgm:t>
        <a:bodyPr/>
        <a:lstStyle/>
        <a:p>
          <a:endParaRPr lang="en-US" sz="2400">
            <a:latin typeface="Calibri" panose="020F0502020204030204" pitchFamily="34" charset="0"/>
            <a:cs typeface="Calibri" panose="020F0502020204030204" pitchFamily="34" charset="0"/>
          </a:endParaRPr>
        </a:p>
      </dgm:t>
    </dgm:pt>
    <dgm:pt modelId="{0FDA7701-2694-46B1-BDAC-819A2AFB0371}">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400" dirty="0" err="1" smtClean="0">
              <a:solidFill>
                <a:schemeClr val="bg2"/>
              </a:solidFill>
              <a:latin typeface="Calibri" panose="020F0502020204030204" pitchFamily="34" charset="0"/>
              <a:cs typeface="Calibri" panose="020F0502020204030204" pitchFamily="34" charset="0"/>
            </a:rPr>
            <a:t>Siloed</a:t>
          </a:r>
          <a:r>
            <a:rPr lang="en-US" sz="2400" dirty="0" smtClean="0">
              <a:solidFill>
                <a:schemeClr val="bg2"/>
              </a:solidFill>
              <a:latin typeface="Calibri" panose="020F0502020204030204" pitchFamily="34" charset="0"/>
              <a:cs typeface="Calibri" panose="020F0502020204030204" pitchFamily="34" charset="0"/>
            </a:rPr>
            <a:t> services</a:t>
          </a:r>
        </a:p>
      </dgm:t>
    </dgm:pt>
    <dgm:pt modelId="{4B72762A-B8B6-483F-B223-C44BBD760890}" type="sibTrans" cxnId="{0CD9DDFB-F20E-442C-9D23-4ADCACF6AC3C}">
      <dgm:prSet/>
      <dgm:spPr/>
      <dgm:t>
        <a:bodyPr/>
        <a:lstStyle/>
        <a:p>
          <a:endParaRPr lang="en-US" sz="2400">
            <a:latin typeface="Calibri" panose="020F0502020204030204" pitchFamily="34" charset="0"/>
            <a:cs typeface="Calibri" panose="020F0502020204030204" pitchFamily="34" charset="0"/>
          </a:endParaRPr>
        </a:p>
      </dgm:t>
    </dgm:pt>
    <dgm:pt modelId="{8A32CADC-C3BC-4A09-AF79-0E7A538BDEFE}" type="parTrans" cxnId="{0CD9DDFB-F20E-442C-9D23-4ADCACF6AC3C}">
      <dgm:prSet/>
      <dgm:spPr/>
      <dgm:t>
        <a:bodyPr/>
        <a:lstStyle/>
        <a:p>
          <a:endParaRPr lang="en-US" sz="2400">
            <a:latin typeface="Calibri" panose="020F0502020204030204" pitchFamily="34" charset="0"/>
            <a:cs typeface="Calibri" panose="020F0502020204030204" pitchFamily="34" charset="0"/>
          </a:endParaRPr>
        </a:p>
      </dgm:t>
    </dgm:pt>
    <dgm:pt modelId="{A36A0648-C425-489A-9274-301222141632}" type="pres">
      <dgm:prSet presAssocID="{5D46D5D5-BDFD-45DE-BE74-653154D509E3}" presName="linear" presStyleCnt="0">
        <dgm:presLayoutVars>
          <dgm:dir/>
          <dgm:animLvl val="lvl"/>
          <dgm:resizeHandles val="exact"/>
        </dgm:presLayoutVars>
      </dgm:prSet>
      <dgm:spPr/>
      <dgm:t>
        <a:bodyPr/>
        <a:lstStyle/>
        <a:p>
          <a:endParaRPr lang="en-US"/>
        </a:p>
      </dgm:t>
    </dgm:pt>
    <dgm:pt modelId="{E624B29F-71B9-4BDF-AF34-81E4EC32E1EA}" type="pres">
      <dgm:prSet presAssocID="{C5E42291-60C9-4B48-9F33-67CDC4418F55}" presName="parentLin" presStyleCnt="0"/>
      <dgm:spPr/>
      <dgm:t>
        <a:bodyPr/>
        <a:lstStyle/>
        <a:p>
          <a:endParaRPr lang="en-US"/>
        </a:p>
      </dgm:t>
    </dgm:pt>
    <dgm:pt modelId="{7F6AE58F-AE2C-400C-885D-646B619A3AF3}" type="pres">
      <dgm:prSet presAssocID="{C5E42291-60C9-4B48-9F33-67CDC4418F55}" presName="parentLeftMargin" presStyleLbl="node1" presStyleIdx="0" presStyleCnt="5"/>
      <dgm:spPr/>
      <dgm:t>
        <a:bodyPr/>
        <a:lstStyle/>
        <a:p>
          <a:endParaRPr lang="en-US"/>
        </a:p>
      </dgm:t>
    </dgm:pt>
    <dgm:pt modelId="{C1EB3E69-49C0-44A8-80C6-5F3CB9EA11A1}" type="pres">
      <dgm:prSet presAssocID="{C5E42291-60C9-4B48-9F33-67CDC4418F55}" presName="parentText" presStyleLbl="node1" presStyleIdx="0" presStyleCnt="5">
        <dgm:presLayoutVars>
          <dgm:chMax val="0"/>
          <dgm:bulletEnabled val="1"/>
        </dgm:presLayoutVars>
      </dgm:prSet>
      <dgm:spPr/>
      <dgm:t>
        <a:bodyPr/>
        <a:lstStyle/>
        <a:p>
          <a:endParaRPr lang="en-US"/>
        </a:p>
      </dgm:t>
    </dgm:pt>
    <dgm:pt modelId="{2075F99A-5968-4E74-A061-7BD323E53699}" type="pres">
      <dgm:prSet presAssocID="{C5E42291-60C9-4B48-9F33-67CDC4418F55}" presName="negativeSpace" presStyleCnt="0"/>
      <dgm:spPr/>
      <dgm:t>
        <a:bodyPr/>
        <a:lstStyle/>
        <a:p>
          <a:endParaRPr lang="en-US"/>
        </a:p>
      </dgm:t>
    </dgm:pt>
    <dgm:pt modelId="{461576A1-F4AE-4AB5-AB3A-52E7C99DCF18}" type="pres">
      <dgm:prSet presAssocID="{C5E42291-60C9-4B48-9F33-67CDC4418F55}" presName="childText" presStyleLbl="conFgAcc1" presStyleIdx="0" presStyleCnt="5">
        <dgm:presLayoutVars>
          <dgm:bulletEnabled val="1"/>
        </dgm:presLayoutVars>
      </dgm:prSet>
      <dgm:spPr/>
      <dgm:t>
        <a:bodyPr/>
        <a:lstStyle/>
        <a:p>
          <a:endParaRPr lang="en-US"/>
        </a:p>
      </dgm:t>
    </dgm:pt>
    <dgm:pt modelId="{8434F8FE-49EC-4564-A2F0-86098747222A}" type="pres">
      <dgm:prSet presAssocID="{6D8FE961-D3AC-43AA-9486-8D3A6EB07A85}" presName="spaceBetweenRectangles" presStyleCnt="0"/>
      <dgm:spPr/>
      <dgm:t>
        <a:bodyPr/>
        <a:lstStyle/>
        <a:p>
          <a:endParaRPr lang="en-US"/>
        </a:p>
      </dgm:t>
    </dgm:pt>
    <dgm:pt modelId="{D54BB52A-71DD-4189-A121-F5C3F7FBB83A}" type="pres">
      <dgm:prSet presAssocID="{CDD2CFCD-048A-41E2-8B0D-586F324E0572}" presName="parentLin" presStyleCnt="0"/>
      <dgm:spPr/>
    </dgm:pt>
    <dgm:pt modelId="{DF433EDE-EF4D-4790-B4A6-5BFA67CE98FA}" type="pres">
      <dgm:prSet presAssocID="{CDD2CFCD-048A-41E2-8B0D-586F324E0572}" presName="parentLeftMargin" presStyleLbl="node1" presStyleIdx="0" presStyleCnt="5"/>
      <dgm:spPr/>
      <dgm:t>
        <a:bodyPr/>
        <a:lstStyle/>
        <a:p>
          <a:endParaRPr lang="en-US"/>
        </a:p>
      </dgm:t>
    </dgm:pt>
    <dgm:pt modelId="{66B8F49A-1752-4047-BE08-A33AEF6049F0}" type="pres">
      <dgm:prSet presAssocID="{CDD2CFCD-048A-41E2-8B0D-586F324E0572}" presName="parentText" presStyleLbl="node1" presStyleIdx="1" presStyleCnt="5">
        <dgm:presLayoutVars>
          <dgm:chMax val="0"/>
          <dgm:bulletEnabled val="1"/>
        </dgm:presLayoutVars>
      </dgm:prSet>
      <dgm:spPr/>
      <dgm:t>
        <a:bodyPr/>
        <a:lstStyle/>
        <a:p>
          <a:endParaRPr lang="en-US"/>
        </a:p>
      </dgm:t>
    </dgm:pt>
    <dgm:pt modelId="{B02588D1-A504-42D4-9944-B2EDCB9E6AEE}" type="pres">
      <dgm:prSet presAssocID="{CDD2CFCD-048A-41E2-8B0D-586F324E0572}" presName="negativeSpace" presStyleCnt="0"/>
      <dgm:spPr/>
    </dgm:pt>
    <dgm:pt modelId="{F859084D-AF28-4249-9815-656466A8B6A3}" type="pres">
      <dgm:prSet presAssocID="{CDD2CFCD-048A-41E2-8B0D-586F324E0572}" presName="childText" presStyleLbl="conFgAcc1" presStyleIdx="1" presStyleCnt="5">
        <dgm:presLayoutVars>
          <dgm:bulletEnabled val="1"/>
        </dgm:presLayoutVars>
      </dgm:prSet>
      <dgm:spPr/>
    </dgm:pt>
    <dgm:pt modelId="{6EA34C75-692D-45EA-9FA3-828038F9BA76}" type="pres">
      <dgm:prSet presAssocID="{3858B857-2A7E-4EAE-BAF2-554FC5035491}" presName="spaceBetweenRectangles" presStyleCnt="0"/>
      <dgm:spPr/>
    </dgm:pt>
    <dgm:pt modelId="{35308F04-B2D9-45E0-A936-08CCEB4BA374}" type="pres">
      <dgm:prSet presAssocID="{704F6F36-9B54-4908-9586-F5BC6A97A0A5}" presName="parentLin" presStyleCnt="0"/>
      <dgm:spPr/>
      <dgm:t>
        <a:bodyPr/>
        <a:lstStyle/>
        <a:p>
          <a:endParaRPr lang="en-US"/>
        </a:p>
      </dgm:t>
    </dgm:pt>
    <dgm:pt modelId="{DB7B8F82-309E-465F-8DD7-00FE1CB629A4}" type="pres">
      <dgm:prSet presAssocID="{704F6F36-9B54-4908-9586-F5BC6A97A0A5}" presName="parentLeftMargin" presStyleLbl="node1" presStyleIdx="1" presStyleCnt="5"/>
      <dgm:spPr/>
      <dgm:t>
        <a:bodyPr/>
        <a:lstStyle/>
        <a:p>
          <a:endParaRPr lang="en-US"/>
        </a:p>
      </dgm:t>
    </dgm:pt>
    <dgm:pt modelId="{43DC07C0-FC47-4D37-8CC7-E5647FA968F0}" type="pres">
      <dgm:prSet presAssocID="{704F6F36-9B54-4908-9586-F5BC6A97A0A5}" presName="parentText" presStyleLbl="node1" presStyleIdx="2" presStyleCnt="5">
        <dgm:presLayoutVars>
          <dgm:chMax val="0"/>
          <dgm:bulletEnabled val="1"/>
        </dgm:presLayoutVars>
      </dgm:prSet>
      <dgm:spPr/>
      <dgm:t>
        <a:bodyPr/>
        <a:lstStyle/>
        <a:p>
          <a:endParaRPr lang="en-US"/>
        </a:p>
      </dgm:t>
    </dgm:pt>
    <dgm:pt modelId="{A6028D82-B98E-4FB8-81A6-371F24D958A9}" type="pres">
      <dgm:prSet presAssocID="{704F6F36-9B54-4908-9586-F5BC6A97A0A5}" presName="negativeSpace" presStyleCnt="0"/>
      <dgm:spPr/>
      <dgm:t>
        <a:bodyPr/>
        <a:lstStyle/>
        <a:p>
          <a:endParaRPr lang="en-US"/>
        </a:p>
      </dgm:t>
    </dgm:pt>
    <dgm:pt modelId="{86FCBB3D-2F43-4B90-8C4E-09B6399E1D46}" type="pres">
      <dgm:prSet presAssocID="{704F6F36-9B54-4908-9586-F5BC6A97A0A5}" presName="childText" presStyleLbl="conFgAcc1" presStyleIdx="2" presStyleCnt="5">
        <dgm:presLayoutVars>
          <dgm:bulletEnabled val="1"/>
        </dgm:presLayoutVars>
      </dgm:prSet>
      <dgm:spPr/>
      <dgm:t>
        <a:bodyPr/>
        <a:lstStyle/>
        <a:p>
          <a:endParaRPr lang="en-US"/>
        </a:p>
      </dgm:t>
    </dgm:pt>
    <dgm:pt modelId="{0B108163-56E5-4DCF-BBC9-55F1FCF29AB7}" type="pres">
      <dgm:prSet presAssocID="{2678416B-A146-4241-88DA-6E64D322F289}" presName="spaceBetweenRectangles" presStyleCnt="0"/>
      <dgm:spPr/>
      <dgm:t>
        <a:bodyPr/>
        <a:lstStyle/>
        <a:p>
          <a:endParaRPr lang="en-US"/>
        </a:p>
      </dgm:t>
    </dgm:pt>
    <dgm:pt modelId="{65C3D589-C568-4AB6-AE76-F92705EB6462}" type="pres">
      <dgm:prSet presAssocID="{0FDA7701-2694-46B1-BDAC-819A2AFB0371}" presName="parentLin" presStyleCnt="0"/>
      <dgm:spPr/>
      <dgm:t>
        <a:bodyPr/>
        <a:lstStyle/>
        <a:p>
          <a:endParaRPr lang="en-US"/>
        </a:p>
      </dgm:t>
    </dgm:pt>
    <dgm:pt modelId="{B92D74D8-20E6-4760-A639-A55DC51456ED}" type="pres">
      <dgm:prSet presAssocID="{0FDA7701-2694-46B1-BDAC-819A2AFB0371}" presName="parentLeftMargin" presStyleLbl="node1" presStyleIdx="2" presStyleCnt="5"/>
      <dgm:spPr/>
      <dgm:t>
        <a:bodyPr/>
        <a:lstStyle/>
        <a:p>
          <a:endParaRPr lang="en-US"/>
        </a:p>
      </dgm:t>
    </dgm:pt>
    <dgm:pt modelId="{E2EF629F-764C-4D37-89E5-B97EDBD8176D}" type="pres">
      <dgm:prSet presAssocID="{0FDA7701-2694-46B1-BDAC-819A2AFB0371}" presName="parentText" presStyleLbl="node1" presStyleIdx="3" presStyleCnt="5">
        <dgm:presLayoutVars>
          <dgm:chMax val="0"/>
          <dgm:bulletEnabled val="1"/>
        </dgm:presLayoutVars>
      </dgm:prSet>
      <dgm:spPr/>
      <dgm:t>
        <a:bodyPr/>
        <a:lstStyle/>
        <a:p>
          <a:endParaRPr lang="en-US"/>
        </a:p>
      </dgm:t>
    </dgm:pt>
    <dgm:pt modelId="{D817DA45-E922-4EC5-8AF2-C6FC36B13C11}" type="pres">
      <dgm:prSet presAssocID="{0FDA7701-2694-46B1-BDAC-819A2AFB0371}" presName="negativeSpace" presStyleCnt="0"/>
      <dgm:spPr/>
      <dgm:t>
        <a:bodyPr/>
        <a:lstStyle/>
        <a:p>
          <a:endParaRPr lang="en-US"/>
        </a:p>
      </dgm:t>
    </dgm:pt>
    <dgm:pt modelId="{CE341119-B25F-4370-9E03-4AD7F8BAA364}" type="pres">
      <dgm:prSet presAssocID="{0FDA7701-2694-46B1-BDAC-819A2AFB0371}" presName="childText" presStyleLbl="conFgAcc1" presStyleIdx="3" presStyleCnt="5">
        <dgm:presLayoutVars>
          <dgm:bulletEnabled val="1"/>
        </dgm:presLayoutVars>
      </dgm:prSet>
      <dgm:spPr/>
      <dgm:t>
        <a:bodyPr/>
        <a:lstStyle/>
        <a:p>
          <a:endParaRPr lang="en-US"/>
        </a:p>
      </dgm:t>
    </dgm:pt>
    <dgm:pt modelId="{B41B4F20-57BA-45DC-9BDC-871A5B99D48E}" type="pres">
      <dgm:prSet presAssocID="{4B72762A-B8B6-483F-B223-C44BBD760890}" presName="spaceBetweenRectangles" presStyleCnt="0"/>
      <dgm:spPr/>
      <dgm:t>
        <a:bodyPr/>
        <a:lstStyle/>
        <a:p>
          <a:endParaRPr lang="en-US"/>
        </a:p>
      </dgm:t>
    </dgm:pt>
    <dgm:pt modelId="{5EAD54F1-4832-41AB-8302-0C3D5901E9CC}" type="pres">
      <dgm:prSet presAssocID="{47091F8F-D2F4-4A01-B75C-22BA1D27A913}" presName="parentLin" presStyleCnt="0"/>
      <dgm:spPr/>
      <dgm:t>
        <a:bodyPr/>
        <a:lstStyle/>
        <a:p>
          <a:endParaRPr lang="en-US"/>
        </a:p>
      </dgm:t>
    </dgm:pt>
    <dgm:pt modelId="{83216A07-7A17-4499-AC88-1666F23832A1}" type="pres">
      <dgm:prSet presAssocID="{47091F8F-D2F4-4A01-B75C-22BA1D27A913}" presName="parentLeftMargin" presStyleLbl="node1" presStyleIdx="3" presStyleCnt="5"/>
      <dgm:spPr/>
      <dgm:t>
        <a:bodyPr/>
        <a:lstStyle/>
        <a:p>
          <a:endParaRPr lang="en-US"/>
        </a:p>
      </dgm:t>
    </dgm:pt>
    <dgm:pt modelId="{08F7287A-3595-40D6-A4D6-71EBC5BD31FF}" type="pres">
      <dgm:prSet presAssocID="{47091F8F-D2F4-4A01-B75C-22BA1D27A913}" presName="parentText" presStyleLbl="node1" presStyleIdx="4" presStyleCnt="5" custLinFactNeighborY="5976">
        <dgm:presLayoutVars>
          <dgm:chMax val="0"/>
          <dgm:bulletEnabled val="1"/>
        </dgm:presLayoutVars>
      </dgm:prSet>
      <dgm:spPr/>
      <dgm:t>
        <a:bodyPr/>
        <a:lstStyle/>
        <a:p>
          <a:endParaRPr lang="en-US"/>
        </a:p>
      </dgm:t>
    </dgm:pt>
    <dgm:pt modelId="{0F624768-EE20-4A89-9857-F5E2B710DB02}" type="pres">
      <dgm:prSet presAssocID="{47091F8F-D2F4-4A01-B75C-22BA1D27A913}" presName="negativeSpace" presStyleCnt="0"/>
      <dgm:spPr/>
      <dgm:t>
        <a:bodyPr/>
        <a:lstStyle/>
        <a:p>
          <a:endParaRPr lang="en-US"/>
        </a:p>
      </dgm:t>
    </dgm:pt>
    <dgm:pt modelId="{8FE7E8E6-FFFC-4D1A-A9B6-1D55FD441107}" type="pres">
      <dgm:prSet presAssocID="{47091F8F-D2F4-4A01-B75C-22BA1D27A913}" presName="childText" presStyleLbl="conFgAcc1" presStyleIdx="4" presStyleCnt="5">
        <dgm:presLayoutVars>
          <dgm:bulletEnabled val="1"/>
        </dgm:presLayoutVars>
      </dgm:prSet>
      <dgm:spPr/>
      <dgm:t>
        <a:bodyPr/>
        <a:lstStyle/>
        <a:p>
          <a:endParaRPr lang="en-US"/>
        </a:p>
      </dgm:t>
    </dgm:pt>
  </dgm:ptLst>
  <dgm:cxnLst>
    <dgm:cxn modelId="{E30D24EA-6025-4641-9163-879A2E7563B9}" type="presOf" srcId="{0FDA7701-2694-46B1-BDAC-819A2AFB0371}" destId="{B92D74D8-20E6-4760-A639-A55DC51456ED}" srcOrd="0" destOrd="0" presId="urn:microsoft.com/office/officeart/2005/8/layout/list1"/>
    <dgm:cxn modelId="{EBCA800C-0FC9-4403-B6EA-6A98EBEF949D}" type="presOf" srcId="{CDD2CFCD-048A-41E2-8B0D-586F324E0572}" destId="{66B8F49A-1752-4047-BE08-A33AEF6049F0}" srcOrd="1" destOrd="0" presId="urn:microsoft.com/office/officeart/2005/8/layout/list1"/>
    <dgm:cxn modelId="{25148221-6154-4626-8110-AA69CCDC4FDA}" type="presOf" srcId="{47091F8F-D2F4-4A01-B75C-22BA1D27A913}" destId="{83216A07-7A17-4499-AC88-1666F23832A1}" srcOrd="0" destOrd="0" presId="urn:microsoft.com/office/officeart/2005/8/layout/list1"/>
    <dgm:cxn modelId="{322E0687-6903-49D8-9FA1-C9A75FDBA936}" type="presOf" srcId="{0FDA7701-2694-46B1-BDAC-819A2AFB0371}" destId="{E2EF629F-764C-4D37-89E5-B97EDBD8176D}" srcOrd="1" destOrd="0" presId="urn:microsoft.com/office/officeart/2005/8/layout/list1"/>
    <dgm:cxn modelId="{8CD98A58-1238-4541-9CE3-C3645AFCA975}" type="presOf" srcId="{C5E42291-60C9-4B48-9F33-67CDC4418F55}" destId="{7F6AE58F-AE2C-400C-885D-646B619A3AF3}" srcOrd="0" destOrd="0" presId="urn:microsoft.com/office/officeart/2005/8/layout/list1"/>
    <dgm:cxn modelId="{0CD9DDFB-F20E-442C-9D23-4ADCACF6AC3C}" srcId="{5D46D5D5-BDFD-45DE-BE74-653154D509E3}" destId="{0FDA7701-2694-46B1-BDAC-819A2AFB0371}" srcOrd="3" destOrd="0" parTransId="{8A32CADC-C3BC-4A09-AF79-0E7A538BDEFE}" sibTransId="{4B72762A-B8B6-483F-B223-C44BBD760890}"/>
    <dgm:cxn modelId="{0AB8471E-7188-4C14-B6DE-F3C950AB1243}" srcId="{5D46D5D5-BDFD-45DE-BE74-653154D509E3}" destId="{C5E42291-60C9-4B48-9F33-67CDC4418F55}" srcOrd="0" destOrd="0" parTransId="{2EA6B27B-0BA8-446D-A63C-CFF73AA14EFE}" sibTransId="{6D8FE961-D3AC-43AA-9486-8D3A6EB07A85}"/>
    <dgm:cxn modelId="{EF7AF33A-2B27-4358-BF22-168C48411044}" srcId="{5D46D5D5-BDFD-45DE-BE74-653154D509E3}" destId="{47091F8F-D2F4-4A01-B75C-22BA1D27A913}" srcOrd="4" destOrd="0" parTransId="{EADDC4CD-6935-4147-9624-E48782D98877}" sibTransId="{C7700034-4B54-4D6E-908A-3102F53529F4}"/>
    <dgm:cxn modelId="{CAD12861-CD6E-49EF-A422-A3E8DE784BF4}" srcId="{5D46D5D5-BDFD-45DE-BE74-653154D509E3}" destId="{CDD2CFCD-048A-41E2-8B0D-586F324E0572}" srcOrd="1" destOrd="0" parTransId="{7567413B-3159-4E45-895B-A6E09B2DF3E9}" sibTransId="{3858B857-2A7E-4EAE-BAF2-554FC5035491}"/>
    <dgm:cxn modelId="{D7A0774A-A973-4CFF-8BC1-8D0FF63A7B13}" type="presOf" srcId="{5D46D5D5-BDFD-45DE-BE74-653154D509E3}" destId="{A36A0648-C425-489A-9274-301222141632}" srcOrd="0" destOrd="0" presId="urn:microsoft.com/office/officeart/2005/8/layout/list1"/>
    <dgm:cxn modelId="{D1D499E1-6689-42D5-BD34-5A9E986C79B1}" type="presOf" srcId="{47091F8F-D2F4-4A01-B75C-22BA1D27A913}" destId="{08F7287A-3595-40D6-A4D6-71EBC5BD31FF}" srcOrd="1" destOrd="0" presId="urn:microsoft.com/office/officeart/2005/8/layout/list1"/>
    <dgm:cxn modelId="{24CAF43A-21D5-4A4C-801A-D194646AB8AD}" srcId="{5D46D5D5-BDFD-45DE-BE74-653154D509E3}" destId="{704F6F36-9B54-4908-9586-F5BC6A97A0A5}" srcOrd="2" destOrd="0" parTransId="{44FDCA3F-44FB-44AF-B567-6DC3BA5C3ADC}" sibTransId="{2678416B-A146-4241-88DA-6E64D322F289}"/>
    <dgm:cxn modelId="{7A57E4EC-CFF0-438A-9FE6-ADA5E923E204}" type="presOf" srcId="{704F6F36-9B54-4908-9586-F5BC6A97A0A5}" destId="{DB7B8F82-309E-465F-8DD7-00FE1CB629A4}" srcOrd="0" destOrd="0" presId="urn:microsoft.com/office/officeart/2005/8/layout/list1"/>
    <dgm:cxn modelId="{79EB9538-5443-45E5-BE6F-1B93B96610BA}" type="presOf" srcId="{704F6F36-9B54-4908-9586-F5BC6A97A0A5}" destId="{43DC07C0-FC47-4D37-8CC7-E5647FA968F0}" srcOrd="1" destOrd="0" presId="urn:microsoft.com/office/officeart/2005/8/layout/list1"/>
    <dgm:cxn modelId="{BD00D525-212A-4A5E-92E6-2358702CE2AE}" type="presOf" srcId="{CDD2CFCD-048A-41E2-8B0D-586F324E0572}" destId="{DF433EDE-EF4D-4790-B4A6-5BFA67CE98FA}" srcOrd="0" destOrd="0" presId="urn:microsoft.com/office/officeart/2005/8/layout/list1"/>
    <dgm:cxn modelId="{04186FAF-E7BC-424B-8EED-ED6C973C848D}" type="presOf" srcId="{C5E42291-60C9-4B48-9F33-67CDC4418F55}" destId="{C1EB3E69-49C0-44A8-80C6-5F3CB9EA11A1}" srcOrd="1" destOrd="0" presId="urn:microsoft.com/office/officeart/2005/8/layout/list1"/>
    <dgm:cxn modelId="{BB1E749C-9EC8-4A75-B240-D838B00F0AE5}" type="presParOf" srcId="{A36A0648-C425-489A-9274-301222141632}" destId="{E624B29F-71B9-4BDF-AF34-81E4EC32E1EA}" srcOrd="0" destOrd="0" presId="urn:microsoft.com/office/officeart/2005/8/layout/list1"/>
    <dgm:cxn modelId="{FBD7C146-7651-4D25-8D2D-076D35B01B98}" type="presParOf" srcId="{E624B29F-71B9-4BDF-AF34-81E4EC32E1EA}" destId="{7F6AE58F-AE2C-400C-885D-646B619A3AF3}" srcOrd="0" destOrd="0" presId="urn:microsoft.com/office/officeart/2005/8/layout/list1"/>
    <dgm:cxn modelId="{3E9E8942-3ACC-4B03-B3EE-7599E5F5645B}" type="presParOf" srcId="{E624B29F-71B9-4BDF-AF34-81E4EC32E1EA}" destId="{C1EB3E69-49C0-44A8-80C6-5F3CB9EA11A1}" srcOrd="1" destOrd="0" presId="urn:microsoft.com/office/officeart/2005/8/layout/list1"/>
    <dgm:cxn modelId="{90758FE3-2258-4638-8ADF-74502074BB4B}" type="presParOf" srcId="{A36A0648-C425-489A-9274-301222141632}" destId="{2075F99A-5968-4E74-A061-7BD323E53699}" srcOrd="1" destOrd="0" presId="urn:microsoft.com/office/officeart/2005/8/layout/list1"/>
    <dgm:cxn modelId="{D0E0E933-91B3-4885-9186-2BFD626A1C93}" type="presParOf" srcId="{A36A0648-C425-489A-9274-301222141632}" destId="{461576A1-F4AE-4AB5-AB3A-52E7C99DCF18}" srcOrd="2" destOrd="0" presId="urn:microsoft.com/office/officeart/2005/8/layout/list1"/>
    <dgm:cxn modelId="{870C4EF1-A3A3-45B2-9F68-EEC8CA8415A0}" type="presParOf" srcId="{A36A0648-C425-489A-9274-301222141632}" destId="{8434F8FE-49EC-4564-A2F0-86098747222A}" srcOrd="3" destOrd="0" presId="urn:microsoft.com/office/officeart/2005/8/layout/list1"/>
    <dgm:cxn modelId="{3F1EA1DC-334D-44C5-B21D-BCBEE5461FC4}" type="presParOf" srcId="{A36A0648-C425-489A-9274-301222141632}" destId="{D54BB52A-71DD-4189-A121-F5C3F7FBB83A}" srcOrd="4" destOrd="0" presId="urn:microsoft.com/office/officeart/2005/8/layout/list1"/>
    <dgm:cxn modelId="{6CAED200-C9CF-4511-8FF2-891415B346DA}" type="presParOf" srcId="{D54BB52A-71DD-4189-A121-F5C3F7FBB83A}" destId="{DF433EDE-EF4D-4790-B4A6-5BFA67CE98FA}" srcOrd="0" destOrd="0" presId="urn:microsoft.com/office/officeart/2005/8/layout/list1"/>
    <dgm:cxn modelId="{B30C1B8C-41BD-402F-9AFF-B1B743D380AD}" type="presParOf" srcId="{D54BB52A-71DD-4189-A121-F5C3F7FBB83A}" destId="{66B8F49A-1752-4047-BE08-A33AEF6049F0}" srcOrd="1" destOrd="0" presId="urn:microsoft.com/office/officeart/2005/8/layout/list1"/>
    <dgm:cxn modelId="{E5660366-5684-441C-8B24-4B050C94EA9D}" type="presParOf" srcId="{A36A0648-C425-489A-9274-301222141632}" destId="{B02588D1-A504-42D4-9944-B2EDCB9E6AEE}" srcOrd="5" destOrd="0" presId="urn:microsoft.com/office/officeart/2005/8/layout/list1"/>
    <dgm:cxn modelId="{C70C3541-0D12-44D5-82AE-C86A98A1A1A6}" type="presParOf" srcId="{A36A0648-C425-489A-9274-301222141632}" destId="{F859084D-AF28-4249-9815-656466A8B6A3}" srcOrd="6" destOrd="0" presId="urn:microsoft.com/office/officeart/2005/8/layout/list1"/>
    <dgm:cxn modelId="{300300F5-1BC7-434D-B144-9628FA4AF6FE}" type="presParOf" srcId="{A36A0648-C425-489A-9274-301222141632}" destId="{6EA34C75-692D-45EA-9FA3-828038F9BA76}" srcOrd="7" destOrd="0" presId="urn:microsoft.com/office/officeart/2005/8/layout/list1"/>
    <dgm:cxn modelId="{E2645091-2D25-45E7-A7CD-ECC3A3C018BF}" type="presParOf" srcId="{A36A0648-C425-489A-9274-301222141632}" destId="{35308F04-B2D9-45E0-A936-08CCEB4BA374}" srcOrd="8" destOrd="0" presId="urn:microsoft.com/office/officeart/2005/8/layout/list1"/>
    <dgm:cxn modelId="{E7C9A439-0A2C-4E4C-BDEC-F90FA13B3960}" type="presParOf" srcId="{35308F04-B2D9-45E0-A936-08CCEB4BA374}" destId="{DB7B8F82-309E-465F-8DD7-00FE1CB629A4}" srcOrd="0" destOrd="0" presId="urn:microsoft.com/office/officeart/2005/8/layout/list1"/>
    <dgm:cxn modelId="{9D8CF395-49FB-4E78-8078-F9066A85AA50}" type="presParOf" srcId="{35308F04-B2D9-45E0-A936-08CCEB4BA374}" destId="{43DC07C0-FC47-4D37-8CC7-E5647FA968F0}" srcOrd="1" destOrd="0" presId="urn:microsoft.com/office/officeart/2005/8/layout/list1"/>
    <dgm:cxn modelId="{73E9864B-C416-4973-B2BB-DB2C0D4FA336}" type="presParOf" srcId="{A36A0648-C425-489A-9274-301222141632}" destId="{A6028D82-B98E-4FB8-81A6-371F24D958A9}" srcOrd="9" destOrd="0" presId="urn:microsoft.com/office/officeart/2005/8/layout/list1"/>
    <dgm:cxn modelId="{BA72A784-1DA8-4C37-9AEF-66D4592EC836}" type="presParOf" srcId="{A36A0648-C425-489A-9274-301222141632}" destId="{86FCBB3D-2F43-4B90-8C4E-09B6399E1D46}" srcOrd="10" destOrd="0" presId="urn:microsoft.com/office/officeart/2005/8/layout/list1"/>
    <dgm:cxn modelId="{18DEC5C9-DC72-4B57-9DFC-239C1C0FABAF}" type="presParOf" srcId="{A36A0648-C425-489A-9274-301222141632}" destId="{0B108163-56E5-4DCF-BBC9-55F1FCF29AB7}" srcOrd="11" destOrd="0" presId="urn:microsoft.com/office/officeart/2005/8/layout/list1"/>
    <dgm:cxn modelId="{CF07A9C5-16C1-4BA4-8B24-A1F90FE4B5E3}" type="presParOf" srcId="{A36A0648-C425-489A-9274-301222141632}" destId="{65C3D589-C568-4AB6-AE76-F92705EB6462}" srcOrd="12" destOrd="0" presId="urn:microsoft.com/office/officeart/2005/8/layout/list1"/>
    <dgm:cxn modelId="{B4F7FF93-2301-4360-99D0-EE395FB91D43}" type="presParOf" srcId="{65C3D589-C568-4AB6-AE76-F92705EB6462}" destId="{B92D74D8-20E6-4760-A639-A55DC51456ED}" srcOrd="0" destOrd="0" presId="urn:microsoft.com/office/officeart/2005/8/layout/list1"/>
    <dgm:cxn modelId="{0AAD61C6-27A6-4996-A2AB-71E57EF264F3}" type="presParOf" srcId="{65C3D589-C568-4AB6-AE76-F92705EB6462}" destId="{E2EF629F-764C-4D37-89E5-B97EDBD8176D}" srcOrd="1" destOrd="0" presId="urn:microsoft.com/office/officeart/2005/8/layout/list1"/>
    <dgm:cxn modelId="{859FAF24-5050-4915-B75C-42F3FE7ED259}" type="presParOf" srcId="{A36A0648-C425-489A-9274-301222141632}" destId="{D817DA45-E922-4EC5-8AF2-C6FC36B13C11}" srcOrd="13" destOrd="0" presId="urn:microsoft.com/office/officeart/2005/8/layout/list1"/>
    <dgm:cxn modelId="{CCABE300-485F-48D9-A348-433CA0DB6F3E}" type="presParOf" srcId="{A36A0648-C425-489A-9274-301222141632}" destId="{CE341119-B25F-4370-9E03-4AD7F8BAA364}" srcOrd="14" destOrd="0" presId="urn:microsoft.com/office/officeart/2005/8/layout/list1"/>
    <dgm:cxn modelId="{DE984800-AACC-44C5-8777-C4E18ED37CE0}" type="presParOf" srcId="{A36A0648-C425-489A-9274-301222141632}" destId="{B41B4F20-57BA-45DC-9BDC-871A5B99D48E}" srcOrd="15" destOrd="0" presId="urn:microsoft.com/office/officeart/2005/8/layout/list1"/>
    <dgm:cxn modelId="{6ECDC706-15A9-4608-8612-6ABF63D5F0FB}" type="presParOf" srcId="{A36A0648-C425-489A-9274-301222141632}" destId="{5EAD54F1-4832-41AB-8302-0C3D5901E9CC}" srcOrd="16" destOrd="0" presId="urn:microsoft.com/office/officeart/2005/8/layout/list1"/>
    <dgm:cxn modelId="{E4A8698A-6597-45FA-B0E5-B5EF1AB31425}" type="presParOf" srcId="{5EAD54F1-4832-41AB-8302-0C3D5901E9CC}" destId="{83216A07-7A17-4499-AC88-1666F23832A1}" srcOrd="0" destOrd="0" presId="urn:microsoft.com/office/officeart/2005/8/layout/list1"/>
    <dgm:cxn modelId="{027E0AFF-E4D9-4E0A-8268-63149AF1CF07}" type="presParOf" srcId="{5EAD54F1-4832-41AB-8302-0C3D5901E9CC}" destId="{08F7287A-3595-40D6-A4D6-71EBC5BD31FF}" srcOrd="1" destOrd="0" presId="urn:microsoft.com/office/officeart/2005/8/layout/list1"/>
    <dgm:cxn modelId="{E37C34F9-C895-4C82-ABFB-F44BDFB07911}" type="presParOf" srcId="{A36A0648-C425-489A-9274-301222141632}" destId="{0F624768-EE20-4A89-9857-F5E2B710DB02}" srcOrd="17" destOrd="0" presId="urn:microsoft.com/office/officeart/2005/8/layout/list1"/>
    <dgm:cxn modelId="{68CF6847-25EA-4384-B6E3-C6A409507634}" type="presParOf" srcId="{A36A0648-C425-489A-9274-301222141632}" destId="{8FE7E8E6-FFFC-4D1A-A9B6-1D55FD441107}" srcOrd="18" destOrd="0" presId="urn:microsoft.com/office/officeart/2005/8/layout/list1"/>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7EE7FD8-C7F2-47D7-ABC1-DEFD0B1B61AE}"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00C39A57-04B8-45C8-BB4F-8A34CD9B5C00}">
      <dgm:prSet phldrT="[Text]" custT="1"/>
      <dgm:spPr/>
      <dgm:t>
        <a:bodyPr/>
        <a:lstStyle/>
        <a:p>
          <a:r>
            <a:rPr lang="en-US" sz="2400" b="1" dirty="0" smtClean="0">
              <a:solidFill>
                <a:schemeClr val="bg2"/>
              </a:solidFill>
            </a:rPr>
            <a:t>Gambling Addiction Program</a:t>
          </a:r>
          <a:endParaRPr lang="en-US" sz="2400" b="1" dirty="0">
            <a:solidFill>
              <a:schemeClr val="bg2"/>
            </a:solidFill>
          </a:endParaRPr>
        </a:p>
      </dgm:t>
    </dgm:pt>
    <dgm:pt modelId="{0C48F1D0-5707-467B-8BF5-0F689DBB399A}" type="parTrans" cxnId="{C40165B3-EE2C-4BEB-9F3B-0FF426F03CD8}">
      <dgm:prSet/>
      <dgm:spPr/>
      <dgm:t>
        <a:bodyPr/>
        <a:lstStyle/>
        <a:p>
          <a:endParaRPr lang="en-US"/>
        </a:p>
      </dgm:t>
    </dgm:pt>
    <dgm:pt modelId="{5DA209E4-9B3E-445F-913F-ADC3A33C0450}" type="sibTrans" cxnId="{C40165B3-EE2C-4BEB-9F3B-0FF426F03CD8}">
      <dgm:prSet/>
      <dgm:spPr/>
      <dgm:t>
        <a:bodyPr/>
        <a:lstStyle/>
        <a:p>
          <a:endParaRPr lang="en-US"/>
        </a:p>
      </dgm:t>
    </dgm:pt>
    <dgm:pt modelId="{63416D11-51A4-43BE-BC40-6C6E29EEF08F}">
      <dgm:prSet phldrT="[Text]" custT="1"/>
      <dgm:spPr/>
      <dgm:t>
        <a:bodyPr/>
        <a:lstStyle/>
        <a:p>
          <a:r>
            <a:rPr lang="en-US" sz="2000" dirty="0" smtClean="0"/>
            <a:t>Informed by evidence-based interventions for homeless persons, many of whom experience overlapping comorbidities and social complexities</a:t>
          </a:r>
          <a:endParaRPr lang="en-US" sz="2000" dirty="0"/>
        </a:p>
      </dgm:t>
    </dgm:pt>
    <dgm:pt modelId="{4229A3DD-7DFE-4023-BD55-5F3C4B2234C3}" type="parTrans" cxnId="{ECC9D43B-E1A6-416F-AFA8-F43D78D9BC4D}">
      <dgm:prSet/>
      <dgm:spPr/>
      <dgm:t>
        <a:bodyPr/>
        <a:lstStyle/>
        <a:p>
          <a:endParaRPr lang="en-US"/>
        </a:p>
      </dgm:t>
    </dgm:pt>
    <dgm:pt modelId="{D8F4DCF8-C0B7-49F8-A37A-0B0A7C63DB9A}" type="sibTrans" cxnId="{ECC9D43B-E1A6-416F-AFA8-F43D78D9BC4D}">
      <dgm:prSet/>
      <dgm:spPr/>
      <dgm:t>
        <a:bodyPr/>
        <a:lstStyle/>
        <a:p>
          <a:endParaRPr lang="en-US"/>
        </a:p>
      </dgm:t>
    </dgm:pt>
    <dgm:pt modelId="{503B7903-F945-4D34-B727-6603A5DC360B}">
      <dgm:prSet phldrT="[Text]" custT="1"/>
      <dgm:spPr/>
      <dgm:t>
        <a:bodyPr/>
        <a:lstStyle/>
        <a:p>
          <a:r>
            <a:rPr lang="en-US" sz="2400" b="1" dirty="0" smtClean="0">
              <a:solidFill>
                <a:schemeClr val="bg2"/>
              </a:solidFill>
            </a:rPr>
            <a:t>Self-Management Approaches</a:t>
          </a:r>
          <a:endParaRPr lang="en-US" sz="2400" b="1" dirty="0">
            <a:solidFill>
              <a:schemeClr val="bg2"/>
            </a:solidFill>
          </a:endParaRPr>
        </a:p>
      </dgm:t>
    </dgm:pt>
    <dgm:pt modelId="{DF212F87-3960-47A0-A926-A3C99AA69022}" type="parTrans" cxnId="{2AC65165-6BFC-41AC-BB17-CE535A82B842}">
      <dgm:prSet/>
      <dgm:spPr/>
      <dgm:t>
        <a:bodyPr/>
        <a:lstStyle/>
        <a:p>
          <a:endParaRPr lang="en-US"/>
        </a:p>
      </dgm:t>
    </dgm:pt>
    <dgm:pt modelId="{E1D34A10-CC75-458C-AD6E-1D98F411F4C0}" type="sibTrans" cxnId="{2AC65165-6BFC-41AC-BB17-CE535A82B842}">
      <dgm:prSet/>
      <dgm:spPr/>
      <dgm:t>
        <a:bodyPr/>
        <a:lstStyle/>
        <a:p>
          <a:endParaRPr lang="en-US"/>
        </a:p>
      </dgm:t>
    </dgm:pt>
    <dgm:pt modelId="{561E4B71-5236-4E6E-AFA2-014D9E5ED796}">
      <dgm:prSet phldrT="[Text]" custT="1"/>
      <dgm:spPr/>
      <dgm:t>
        <a:bodyPr/>
        <a:lstStyle/>
        <a:p>
          <a:r>
            <a:rPr lang="en-US" sz="2000" baseline="0" dirty="0" smtClean="0"/>
            <a:t>Self-monitoring and disrupting gambling habits to effect positive </a:t>
          </a:r>
          <a:r>
            <a:rPr lang="en-US" sz="2000" baseline="0" dirty="0" err="1" smtClean="0"/>
            <a:t>behaviour</a:t>
          </a:r>
          <a:r>
            <a:rPr lang="en-US" sz="2000" baseline="0" dirty="0" smtClean="0"/>
            <a:t> change</a:t>
          </a:r>
          <a:endParaRPr lang="en-US" sz="2000" dirty="0"/>
        </a:p>
      </dgm:t>
    </dgm:pt>
    <dgm:pt modelId="{6EE0EA89-E334-4A24-91EE-F2FA3FA447D7}" type="parTrans" cxnId="{3AB6CFD1-D790-4257-88B5-8B4488DBC656}">
      <dgm:prSet/>
      <dgm:spPr/>
      <dgm:t>
        <a:bodyPr/>
        <a:lstStyle/>
        <a:p>
          <a:endParaRPr lang="en-US"/>
        </a:p>
      </dgm:t>
    </dgm:pt>
    <dgm:pt modelId="{5BEDC7F9-F135-4D3A-A7E8-8735216316BA}" type="sibTrans" cxnId="{3AB6CFD1-D790-4257-88B5-8B4488DBC656}">
      <dgm:prSet/>
      <dgm:spPr/>
      <dgm:t>
        <a:bodyPr/>
        <a:lstStyle/>
        <a:p>
          <a:endParaRPr lang="en-US"/>
        </a:p>
      </dgm:t>
    </dgm:pt>
    <dgm:pt modelId="{30C99EAE-AE55-4B7B-91FC-95950F0B6741}">
      <dgm:prSet phldrT="[Text]" custT="1"/>
      <dgm:spPr/>
      <dgm:t>
        <a:bodyPr/>
        <a:lstStyle/>
        <a:p>
          <a:r>
            <a:rPr lang="en-US" sz="2400" b="1" dirty="0" smtClean="0">
              <a:solidFill>
                <a:schemeClr val="bg2"/>
              </a:solidFill>
            </a:rPr>
            <a:t>Culture and Context</a:t>
          </a:r>
          <a:endParaRPr lang="en-US" sz="2400" b="1" dirty="0">
            <a:solidFill>
              <a:schemeClr val="bg2"/>
            </a:solidFill>
          </a:endParaRPr>
        </a:p>
      </dgm:t>
    </dgm:pt>
    <dgm:pt modelId="{C96F218F-133F-4F21-A547-7200746408E8}" type="parTrans" cxnId="{CE6D6BB5-4F14-4676-8BFE-80B86D4D29D8}">
      <dgm:prSet/>
      <dgm:spPr/>
      <dgm:t>
        <a:bodyPr/>
        <a:lstStyle/>
        <a:p>
          <a:endParaRPr lang="en-US"/>
        </a:p>
      </dgm:t>
    </dgm:pt>
    <dgm:pt modelId="{92F00595-CFF4-49E5-A63E-D12B20934CD3}" type="sibTrans" cxnId="{CE6D6BB5-4F14-4676-8BFE-80B86D4D29D8}">
      <dgm:prSet/>
      <dgm:spPr/>
      <dgm:t>
        <a:bodyPr/>
        <a:lstStyle/>
        <a:p>
          <a:endParaRPr lang="en-US"/>
        </a:p>
      </dgm:t>
    </dgm:pt>
    <dgm:pt modelId="{63C464AB-B8B8-4B83-9B06-19AF2264EDA8}">
      <dgm:prSet phldrT="[Text]" custT="1"/>
      <dgm:spPr/>
      <dgm:t>
        <a:bodyPr/>
        <a:lstStyle/>
        <a:p>
          <a:r>
            <a:rPr lang="en-US" sz="2000" baseline="0" dirty="0" smtClean="0"/>
            <a:t>Attending to PG in the context of poverty, homelessness, and related health and social challenges</a:t>
          </a:r>
          <a:endParaRPr lang="en-US" sz="2000" dirty="0"/>
        </a:p>
      </dgm:t>
    </dgm:pt>
    <dgm:pt modelId="{B0AEDA76-4699-482B-8675-A59FA5101088}" type="parTrans" cxnId="{8544C412-5A2C-4428-8990-2BDA9A3BA12C}">
      <dgm:prSet/>
      <dgm:spPr/>
      <dgm:t>
        <a:bodyPr/>
        <a:lstStyle/>
        <a:p>
          <a:endParaRPr lang="en-US"/>
        </a:p>
      </dgm:t>
    </dgm:pt>
    <dgm:pt modelId="{A4410FD8-2B72-4CA1-8E95-24B97CE105A6}" type="sibTrans" cxnId="{8544C412-5A2C-4428-8990-2BDA9A3BA12C}">
      <dgm:prSet/>
      <dgm:spPr/>
      <dgm:t>
        <a:bodyPr/>
        <a:lstStyle/>
        <a:p>
          <a:endParaRPr lang="en-US"/>
        </a:p>
      </dgm:t>
    </dgm:pt>
    <dgm:pt modelId="{E3EA040C-5012-41AB-A490-1B2E406065D0}">
      <dgm:prSet phldrT="[Text]" custT="1"/>
      <dgm:spPr/>
      <dgm:t>
        <a:bodyPr/>
        <a:lstStyle/>
        <a:p>
          <a:r>
            <a:rPr lang="en-US" sz="2000" dirty="0" smtClean="0"/>
            <a:t>Gambling within the context of poverty requires a unique treatment space</a:t>
          </a:r>
          <a:endParaRPr lang="en-US" sz="2000" dirty="0"/>
        </a:p>
      </dgm:t>
    </dgm:pt>
    <dgm:pt modelId="{560D0DF5-282E-4137-AFCA-726BB750F022}" type="sibTrans" cxnId="{ED561CC4-EAF7-49CA-8C7A-5EE10B80BCC3}">
      <dgm:prSet/>
      <dgm:spPr/>
      <dgm:t>
        <a:bodyPr/>
        <a:lstStyle/>
        <a:p>
          <a:endParaRPr lang="en-US"/>
        </a:p>
      </dgm:t>
    </dgm:pt>
    <dgm:pt modelId="{E1A5B5D6-C53A-4A27-8BB7-292A75061484}" type="parTrans" cxnId="{ED561CC4-EAF7-49CA-8C7A-5EE10B80BCC3}">
      <dgm:prSet/>
      <dgm:spPr/>
      <dgm:t>
        <a:bodyPr/>
        <a:lstStyle/>
        <a:p>
          <a:endParaRPr lang="en-US"/>
        </a:p>
      </dgm:t>
    </dgm:pt>
    <dgm:pt modelId="{B3B302A0-4FE3-4B31-B1FE-908162142F74}">
      <dgm:prSet phldrT="[Text]" custT="1"/>
      <dgm:spPr/>
      <dgm:t>
        <a:bodyPr/>
        <a:lstStyle/>
        <a:p>
          <a:r>
            <a:rPr lang="en-US" sz="2000" dirty="0" smtClean="0"/>
            <a:t>Program included CBT, Life Skills, and Case Management elements</a:t>
          </a:r>
          <a:endParaRPr lang="en-US" sz="2000" dirty="0"/>
        </a:p>
      </dgm:t>
    </dgm:pt>
    <dgm:pt modelId="{D6C3F455-AA3B-47DF-A09F-61BD333D3A83}" type="parTrans" cxnId="{B1B871E7-6FB1-4F42-B193-E001BEE09543}">
      <dgm:prSet/>
      <dgm:spPr/>
      <dgm:t>
        <a:bodyPr/>
        <a:lstStyle/>
        <a:p>
          <a:endParaRPr lang="en-US"/>
        </a:p>
      </dgm:t>
    </dgm:pt>
    <dgm:pt modelId="{F36FDDE3-F736-4366-8A1D-4124FFCDABB3}" type="sibTrans" cxnId="{B1B871E7-6FB1-4F42-B193-E001BEE09543}">
      <dgm:prSet/>
      <dgm:spPr/>
      <dgm:t>
        <a:bodyPr/>
        <a:lstStyle/>
        <a:p>
          <a:endParaRPr lang="en-US"/>
        </a:p>
      </dgm:t>
    </dgm:pt>
    <dgm:pt modelId="{3A01F46F-96EB-42BC-8768-6E587BBAF364}">
      <dgm:prSet phldrT="[Text]" custT="1"/>
      <dgm:spPr/>
      <dgm:t>
        <a:bodyPr/>
        <a:lstStyle/>
        <a:p>
          <a:r>
            <a:rPr lang="en-US" sz="2000" baseline="0" dirty="0" smtClean="0"/>
            <a:t>Becoming active participants in one’s own recovery and care</a:t>
          </a:r>
          <a:endParaRPr lang="en-US" sz="2000" dirty="0"/>
        </a:p>
      </dgm:t>
    </dgm:pt>
    <dgm:pt modelId="{432265A4-6742-402D-B036-7CEE01B192A8}" type="parTrans" cxnId="{3720E42B-CCE9-489C-AEB8-BEFEBBB1FF9D}">
      <dgm:prSet/>
      <dgm:spPr/>
      <dgm:t>
        <a:bodyPr/>
        <a:lstStyle/>
        <a:p>
          <a:endParaRPr lang="en-US"/>
        </a:p>
      </dgm:t>
    </dgm:pt>
    <dgm:pt modelId="{C08DB539-6AE9-4915-B95A-19D52BA17BE0}" type="sibTrans" cxnId="{3720E42B-CCE9-489C-AEB8-BEFEBBB1FF9D}">
      <dgm:prSet/>
      <dgm:spPr/>
      <dgm:t>
        <a:bodyPr/>
        <a:lstStyle/>
        <a:p>
          <a:endParaRPr lang="en-US"/>
        </a:p>
      </dgm:t>
    </dgm:pt>
    <dgm:pt modelId="{5965136D-87CB-4639-9D20-F335BD82C374}">
      <dgm:prSet phldrT="[Text]" custT="1"/>
      <dgm:spPr/>
      <dgm:t>
        <a:bodyPr/>
        <a:lstStyle/>
        <a:p>
          <a:r>
            <a:rPr lang="en-US" sz="2000" baseline="0" dirty="0" smtClean="0"/>
            <a:t>Leveraging the tracking and pattern recognition strengths of </a:t>
          </a:r>
          <a:r>
            <a:rPr lang="en-US" sz="2000" baseline="0" dirty="0" err="1" smtClean="0"/>
            <a:t>mHealth</a:t>
          </a:r>
          <a:r>
            <a:rPr lang="en-US" sz="2000" baseline="0" dirty="0" smtClean="0"/>
            <a:t> technologies</a:t>
          </a:r>
          <a:endParaRPr lang="en-US" sz="2000" dirty="0"/>
        </a:p>
      </dgm:t>
    </dgm:pt>
    <dgm:pt modelId="{CAF17548-AA31-456D-B6D7-29AE0DAEC9D0}" type="parTrans" cxnId="{E8E51BBE-E8B5-4F8B-8B10-CD5F252F45B4}">
      <dgm:prSet/>
      <dgm:spPr/>
      <dgm:t>
        <a:bodyPr/>
        <a:lstStyle/>
        <a:p>
          <a:endParaRPr lang="en-US"/>
        </a:p>
      </dgm:t>
    </dgm:pt>
    <dgm:pt modelId="{85F68972-5A5C-49C7-9503-FCFB4B38271B}" type="sibTrans" cxnId="{E8E51BBE-E8B5-4F8B-8B10-CD5F252F45B4}">
      <dgm:prSet/>
      <dgm:spPr/>
      <dgm:t>
        <a:bodyPr/>
        <a:lstStyle/>
        <a:p>
          <a:endParaRPr lang="en-US"/>
        </a:p>
      </dgm:t>
    </dgm:pt>
    <dgm:pt modelId="{87F34393-11CD-4074-B4FA-736EC383FF6E}">
      <dgm:prSet phldrT="[Text]" custT="1"/>
      <dgm:spPr/>
      <dgm:t>
        <a:bodyPr/>
        <a:lstStyle/>
        <a:p>
          <a:r>
            <a:rPr lang="en-US" sz="2000" baseline="0" smtClean="0"/>
            <a:t>Low-barrier adjunct or alternative to formal PG treatment</a:t>
          </a:r>
          <a:endParaRPr lang="en-US" sz="2000" dirty="0"/>
        </a:p>
      </dgm:t>
    </dgm:pt>
    <dgm:pt modelId="{37DDA5B8-7FCA-4A79-A6FB-BC95FEB85635}" type="parTrans" cxnId="{235037A2-ED92-41BC-93BA-13A758AF228C}">
      <dgm:prSet/>
      <dgm:spPr/>
      <dgm:t>
        <a:bodyPr/>
        <a:lstStyle/>
        <a:p>
          <a:endParaRPr lang="en-US"/>
        </a:p>
      </dgm:t>
    </dgm:pt>
    <dgm:pt modelId="{7E121C6A-8BC2-4DD7-B6C8-1A665B2102C5}" type="sibTrans" cxnId="{235037A2-ED92-41BC-93BA-13A758AF228C}">
      <dgm:prSet/>
      <dgm:spPr/>
      <dgm:t>
        <a:bodyPr/>
        <a:lstStyle/>
        <a:p>
          <a:endParaRPr lang="en-US"/>
        </a:p>
      </dgm:t>
    </dgm:pt>
    <dgm:pt modelId="{9C5E48B9-17D2-4524-BE5B-CEEDBAAF58CE}" type="pres">
      <dgm:prSet presAssocID="{87EE7FD8-C7F2-47D7-ABC1-DEFD0B1B61AE}" presName="Name0" presStyleCnt="0">
        <dgm:presLayoutVars>
          <dgm:dir/>
          <dgm:animLvl val="lvl"/>
          <dgm:resizeHandles val="exact"/>
        </dgm:presLayoutVars>
      </dgm:prSet>
      <dgm:spPr/>
      <dgm:t>
        <a:bodyPr/>
        <a:lstStyle/>
        <a:p>
          <a:endParaRPr lang="en-US"/>
        </a:p>
      </dgm:t>
    </dgm:pt>
    <dgm:pt modelId="{8A513CD1-6CDF-4523-9408-CCFDFC02DF7A}" type="pres">
      <dgm:prSet presAssocID="{00C39A57-04B8-45C8-BB4F-8A34CD9B5C00}" presName="composite" presStyleCnt="0"/>
      <dgm:spPr/>
    </dgm:pt>
    <dgm:pt modelId="{8AA50184-4EAD-4D83-9757-919E76A317F9}" type="pres">
      <dgm:prSet presAssocID="{00C39A57-04B8-45C8-BB4F-8A34CD9B5C00}" presName="parTx" presStyleLbl="alignNode1" presStyleIdx="0" presStyleCnt="3">
        <dgm:presLayoutVars>
          <dgm:chMax val="0"/>
          <dgm:chPref val="0"/>
          <dgm:bulletEnabled val="1"/>
        </dgm:presLayoutVars>
      </dgm:prSet>
      <dgm:spPr/>
      <dgm:t>
        <a:bodyPr/>
        <a:lstStyle/>
        <a:p>
          <a:endParaRPr lang="en-US"/>
        </a:p>
      </dgm:t>
    </dgm:pt>
    <dgm:pt modelId="{F288A981-CDDC-4B9F-9FFA-A57C35BECFE9}" type="pres">
      <dgm:prSet presAssocID="{00C39A57-04B8-45C8-BB4F-8A34CD9B5C00}" presName="desTx" presStyleLbl="alignAccFollowNode1" presStyleIdx="0" presStyleCnt="3">
        <dgm:presLayoutVars>
          <dgm:bulletEnabled val="1"/>
        </dgm:presLayoutVars>
      </dgm:prSet>
      <dgm:spPr/>
      <dgm:t>
        <a:bodyPr/>
        <a:lstStyle/>
        <a:p>
          <a:endParaRPr lang="en-US"/>
        </a:p>
      </dgm:t>
    </dgm:pt>
    <dgm:pt modelId="{4158A2D9-C744-4272-97D2-53C61265B049}" type="pres">
      <dgm:prSet presAssocID="{5DA209E4-9B3E-445F-913F-ADC3A33C0450}" presName="space" presStyleCnt="0"/>
      <dgm:spPr/>
    </dgm:pt>
    <dgm:pt modelId="{E46E42A1-33B0-4BDE-A781-21EC46E6E517}" type="pres">
      <dgm:prSet presAssocID="{503B7903-F945-4D34-B727-6603A5DC360B}" presName="composite" presStyleCnt="0"/>
      <dgm:spPr/>
    </dgm:pt>
    <dgm:pt modelId="{1B1F3716-A5B2-4610-B9B5-6F45DDF2EFD8}" type="pres">
      <dgm:prSet presAssocID="{503B7903-F945-4D34-B727-6603A5DC360B}" presName="parTx" presStyleLbl="alignNode1" presStyleIdx="1" presStyleCnt="3">
        <dgm:presLayoutVars>
          <dgm:chMax val="0"/>
          <dgm:chPref val="0"/>
          <dgm:bulletEnabled val="1"/>
        </dgm:presLayoutVars>
      </dgm:prSet>
      <dgm:spPr/>
      <dgm:t>
        <a:bodyPr/>
        <a:lstStyle/>
        <a:p>
          <a:endParaRPr lang="en-US"/>
        </a:p>
      </dgm:t>
    </dgm:pt>
    <dgm:pt modelId="{DF294E59-3DFB-410D-A228-558269D9F6B6}" type="pres">
      <dgm:prSet presAssocID="{503B7903-F945-4D34-B727-6603A5DC360B}" presName="desTx" presStyleLbl="alignAccFollowNode1" presStyleIdx="1" presStyleCnt="3">
        <dgm:presLayoutVars>
          <dgm:bulletEnabled val="1"/>
        </dgm:presLayoutVars>
      </dgm:prSet>
      <dgm:spPr/>
      <dgm:t>
        <a:bodyPr/>
        <a:lstStyle/>
        <a:p>
          <a:endParaRPr lang="en-US"/>
        </a:p>
      </dgm:t>
    </dgm:pt>
    <dgm:pt modelId="{E23A561F-6C27-4A83-88E0-AF666D9C0EFA}" type="pres">
      <dgm:prSet presAssocID="{E1D34A10-CC75-458C-AD6E-1D98F411F4C0}" presName="space" presStyleCnt="0"/>
      <dgm:spPr/>
    </dgm:pt>
    <dgm:pt modelId="{D3F7950D-8CF3-4522-9EA2-365589F3FFD5}" type="pres">
      <dgm:prSet presAssocID="{30C99EAE-AE55-4B7B-91FC-95950F0B6741}" presName="composite" presStyleCnt="0"/>
      <dgm:spPr/>
    </dgm:pt>
    <dgm:pt modelId="{258D5690-C66E-4F88-9039-0E7165156A69}" type="pres">
      <dgm:prSet presAssocID="{30C99EAE-AE55-4B7B-91FC-95950F0B6741}" presName="parTx" presStyleLbl="alignNode1" presStyleIdx="2" presStyleCnt="3">
        <dgm:presLayoutVars>
          <dgm:chMax val="0"/>
          <dgm:chPref val="0"/>
          <dgm:bulletEnabled val="1"/>
        </dgm:presLayoutVars>
      </dgm:prSet>
      <dgm:spPr/>
      <dgm:t>
        <a:bodyPr/>
        <a:lstStyle/>
        <a:p>
          <a:endParaRPr lang="en-US"/>
        </a:p>
      </dgm:t>
    </dgm:pt>
    <dgm:pt modelId="{4EACF8DD-8BF8-402D-BB9D-55370DCA0A76}" type="pres">
      <dgm:prSet presAssocID="{30C99EAE-AE55-4B7B-91FC-95950F0B6741}" presName="desTx" presStyleLbl="alignAccFollowNode1" presStyleIdx="2" presStyleCnt="3">
        <dgm:presLayoutVars>
          <dgm:bulletEnabled val="1"/>
        </dgm:presLayoutVars>
      </dgm:prSet>
      <dgm:spPr/>
      <dgm:t>
        <a:bodyPr/>
        <a:lstStyle/>
        <a:p>
          <a:endParaRPr lang="en-US"/>
        </a:p>
      </dgm:t>
    </dgm:pt>
  </dgm:ptLst>
  <dgm:cxnLst>
    <dgm:cxn modelId="{CE6D6BB5-4F14-4676-8BFE-80B86D4D29D8}" srcId="{87EE7FD8-C7F2-47D7-ABC1-DEFD0B1B61AE}" destId="{30C99EAE-AE55-4B7B-91FC-95950F0B6741}" srcOrd="2" destOrd="0" parTransId="{C96F218F-133F-4F21-A547-7200746408E8}" sibTransId="{92F00595-CFF4-49E5-A63E-D12B20934CD3}"/>
    <dgm:cxn modelId="{C40165B3-EE2C-4BEB-9F3B-0FF426F03CD8}" srcId="{87EE7FD8-C7F2-47D7-ABC1-DEFD0B1B61AE}" destId="{00C39A57-04B8-45C8-BB4F-8A34CD9B5C00}" srcOrd="0" destOrd="0" parTransId="{0C48F1D0-5707-467B-8BF5-0F689DBB399A}" sibTransId="{5DA209E4-9B3E-445F-913F-ADC3A33C0450}"/>
    <dgm:cxn modelId="{D6C10B96-2EEC-4FA3-BCFB-4F9557E74E94}" type="presOf" srcId="{E3EA040C-5012-41AB-A490-1B2E406065D0}" destId="{F288A981-CDDC-4B9F-9FFA-A57C35BECFE9}" srcOrd="0" destOrd="1" presId="urn:microsoft.com/office/officeart/2005/8/layout/hList1"/>
    <dgm:cxn modelId="{3720E42B-CCE9-489C-AEB8-BEFEBBB1FF9D}" srcId="{503B7903-F945-4D34-B727-6603A5DC360B}" destId="{3A01F46F-96EB-42BC-8768-6E587BBAF364}" srcOrd="2" destOrd="0" parTransId="{432265A4-6742-402D-B036-7CEE01B192A8}" sibTransId="{C08DB539-6AE9-4915-B95A-19D52BA17BE0}"/>
    <dgm:cxn modelId="{235037A2-ED92-41BC-93BA-13A758AF228C}" srcId="{503B7903-F945-4D34-B727-6603A5DC360B}" destId="{87F34393-11CD-4074-B4FA-736EC383FF6E}" srcOrd="1" destOrd="0" parTransId="{37DDA5B8-7FCA-4A79-A6FB-BC95FEB85635}" sibTransId="{7E121C6A-8BC2-4DD7-B6C8-1A665B2102C5}"/>
    <dgm:cxn modelId="{32D11B0C-AA9C-4606-824E-A2834C6786DD}" type="presOf" srcId="{3A01F46F-96EB-42BC-8768-6E587BBAF364}" destId="{DF294E59-3DFB-410D-A228-558269D9F6B6}" srcOrd="0" destOrd="2" presId="urn:microsoft.com/office/officeart/2005/8/layout/hList1"/>
    <dgm:cxn modelId="{ED561CC4-EAF7-49CA-8C7A-5EE10B80BCC3}" srcId="{00C39A57-04B8-45C8-BB4F-8A34CD9B5C00}" destId="{E3EA040C-5012-41AB-A490-1B2E406065D0}" srcOrd="1" destOrd="0" parTransId="{E1A5B5D6-C53A-4A27-8BB7-292A75061484}" sibTransId="{560D0DF5-282E-4137-AFCA-726BB750F022}"/>
    <dgm:cxn modelId="{2AC65165-6BFC-41AC-BB17-CE535A82B842}" srcId="{87EE7FD8-C7F2-47D7-ABC1-DEFD0B1B61AE}" destId="{503B7903-F945-4D34-B727-6603A5DC360B}" srcOrd="1" destOrd="0" parTransId="{DF212F87-3960-47A0-A926-A3C99AA69022}" sibTransId="{E1D34A10-CC75-458C-AD6E-1D98F411F4C0}"/>
    <dgm:cxn modelId="{D86B051E-0A0A-4E0D-965D-B0AF830FFD05}" type="presOf" srcId="{63416D11-51A4-43BE-BC40-6C6E29EEF08F}" destId="{F288A981-CDDC-4B9F-9FFA-A57C35BECFE9}" srcOrd="0" destOrd="0" presId="urn:microsoft.com/office/officeart/2005/8/layout/hList1"/>
    <dgm:cxn modelId="{E8E51BBE-E8B5-4F8B-8B10-CD5F252F45B4}" srcId="{503B7903-F945-4D34-B727-6603A5DC360B}" destId="{5965136D-87CB-4639-9D20-F335BD82C374}" srcOrd="3" destOrd="0" parTransId="{CAF17548-AA31-456D-B6D7-29AE0DAEC9D0}" sibTransId="{85F68972-5A5C-49C7-9503-FCFB4B38271B}"/>
    <dgm:cxn modelId="{B1B871E7-6FB1-4F42-B193-E001BEE09543}" srcId="{00C39A57-04B8-45C8-BB4F-8A34CD9B5C00}" destId="{B3B302A0-4FE3-4B31-B1FE-908162142F74}" srcOrd="2" destOrd="0" parTransId="{D6C3F455-AA3B-47DF-A09F-61BD333D3A83}" sibTransId="{F36FDDE3-F736-4366-8A1D-4124FFCDABB3}"/>
    <dgm:cxn modelId="{ECC9D43B-E1A6-416F-AFA8-F43D78D9BC4D}" srcId="{00C39A57-04B8-45C8-BB4F-8A34CD9B5C00}" destId="{63416D11-51A4-43BE-BC40-6C6E29EEF08F}" srcOrd="0" destOrd="0" parTransId="{4229A3DD-7DFE-4023-BD55-5F3C4B2234C3}" sibTransId="{D8F4DCF8-C0B7-49F8-A37A-0B0A7C63DB9A}"/>
    <dgm:cxn modelId="{9EE801E1-1B5B-4A72-951B-D17927FC38FB}" type="presOf" srcId="{87F34393-11CD-4074-B4FA-736EC383FF6E}" destId="{DF294E59-3DFB-410D-A228-558269D9F6B6}" srcOrd="0" destOrd="1" presId="urn:microsoft.com/office/officeart/2005/8/layout/hList1"/>
    <dgm:cxn modelId="{3AB6CFD1-D790-4257-88B5-8B4488DBC656}" srcId="{503B7903-F945-4D34-B727-6603A5DC360B}" destId="{561E4B71-5236-4E6E-AFA2-014D9E5ED796}" srcOrd="0" destOrd="0" parTransId="{6EE0EA89-E334-4A24-91EE-F2FA3FA447D7}" sibTransId="{5BEDC7F9-F135-4D3A-A7E8-8735216316BA}"/>
    <dgm:cxn modelId="{9FD437A5-DC96-4660-B43A-4C0314E12B78}" type="presOf" srcId="{503B7903-F945-4D34-B727-6603A5DC360B}" destId="{1B1F3716-A5B2-4610-B9B5-6F45DDF2EFD8}" srcOrd="0" destOrd="0" presId="urn:microsoft.com/office/officeart/2005/8/layout/hList1"/>
    <dgm:cxn modelId="{16B5C01F-518C-44C5-A364-DE37E51101B3}" type="presOf" srcId="{561E4B71-5236-4E6E-AFA2-014D9E5ED796}" destId="{DF294E59-3DFB-410D-A228-558269D9F6B6}" srcOrd="0" destOrd="0" presId="urn:microsoft.com/office/officeart/2005/8/layout/hList1"/>
    <dgm:cxn modelId="{8CFF1B33-65EF-424A-BF92-F449CE385507}" type="presOf" srcId="{00C39A57-04B8-45C8-BB4F-8A34CD9B5C00}" destId="{8AA50184-4EAD-4D83-9757-919E76A317F9}" srcOrd="0" destOrd="0" presId="urn:microsoft.com/office/officeart/2005/8/layout/hList1"/>
    <dgm:cxn modelId="{2520A5E0-5EBF-475D-A973-B9A8126383D7}" type="presOf" srcId="{5965136D-87CB-4639-9D20-F335BD82C374}" destId="{DF294E59-3DFB-410D-A228-558269D9F6B6}" srcOrd="0" destOrd="3" presId="urn:microsoft.com/office/officeart/2005/8/layout/hList1"/>
    <dgm:cxn modelId="{9ACA5619-E510-437D-8E62-3B3275A97D15}" type="presOf" srcId="{30C99EAE-AE55-4B7B-91FC-95950F0B6741}" destId="{258D5690-C66E-4F88-9039-0E7165156A69}" srcOrd="0" destOrd="0" presId="urn:microsoft.com/office/officeart/2005/8/layout/hList1"/>
    <dgm:cxn modelId="{A073E697-901F-415B-9F0B-9CE3C7D2F1FD}" type="presOf" srcId="{87EE7FD8-C7F2-47D7-ABC1-DEFD0B1B61AE}" destId="{9C5E48B9-17D2-4524-BE5B-CEEDBAAF58CE}" srcOrd="0" destOrd="0" presId="urn:microsoft.com/office/officeart/2005/8/layout/hList1"/>
    <dgm:cxn modelId="{8F220594-8349-4E6D-9CE3-FB19CDC0BCCC}" type="presOf" srcId="{63C464AB-B8B8-4B83-9B06-19AF2264EDA8}" destId="{4EACF8DD-8BF8-402D-BB9D-55370DCA0A76}" srcOrd="0" destOrd="0" presId="urn:microsoft.com/office/officeart/2005/8/layout/hList1"/>
    <dgm:cxn modelId="{8544C412-5A2C-4428-8990-2BDA9A3BA12C}" srcId="{30C99EAE-AE55-4B7B-91FC-95950F0B6741}" destId="{63C464AB-B8B8-4B83-9B06-19AF2264EDA8}" srcOrd="0" destOrd="0" parTransId="{B0AEDA76-4699-482B-8675-A59FA5101088}" sibTransId="{A4410FD8-2B72-4CA1-8E95-24B97CE105A6}"/>
    <dgm:cxn modelId="{3BF5F69A-CF03-4985-9352-BBB1A95986E7}" type="presOf" srcId="{B3B302A0-4FE3-4B31-B1FE-908162142F74}" destId="{F288A981-CDDC-4B9F-9FFA-A57C35BECFE9}" srcOrd="0" destOrd="2" presId="urn:microsoft.com/office/officeart/2005/8/layout/hList1"/>
    <dgm:cxn modelId="{8E39FFEB-C3D5-44D4-A9AE-CAABBE2E831B}" type="presParOf" srcId="{9C5E48B9-17D2-4524-BE5B-CEEDBAAF58CE}" destId="{8A513CD1-6CDF-4523-9408-CCFDFC02DF7A}" srcOrd="0" destOrd="0" presId="urn:microsoft.com/office/officeart/2005/8/layout/hList1"/>
    <dgm:cxn modelId="{1979668D-9ADB-4645-8816-91531DBBA286}" type="presParOf" srcId="{8A513CD1-6CDF-4523-9408-CCFDFC02DF7A}" destId="{8AA50184-4EAD-4D83-9757-919E76A317F9}" srcOrd="0" destOrd="0" presId="urn:microsoft.com/office/officeart/2005/8/layout/hList1"/>
    <dgm:cxn modelId="{51AB5C62-2095-46B1-B9E6-5EA9EEC8B512}" type="presParOf" srcId="{8A513CD1-6CDF-4523-9408-CCFDFC02DF7A}" destId="{F288A981-CDDC-4B9F-9FFA-A57C35BECFE9}" srcOrd="1" destOrd="0" presId="urn:microsoft.com/office/officeart/2005/8/layout/hList1"/>
    <dgm:cxn modelId="{89C0C1C6-FD5C-4A61-A53B-4581B935C3C4}" type="presParOf" srcId="{9C5E48B9-17D2-4524-BE5B-CEEDBAAF58CE}" destId="{4158A2D9-C744-4272-97D2-53C61265B049}" srcOrd="1" destOrd="0" presId="urn:microsoft.com/office/officeart/2005/8/layout/hList1"/>
    <dgm:cxn modelId="{76F58228-9245-4753-AB77-552882A03FE9}" type="presParOf" srcId="{9C5E48B9-17D2-4524-BE5B-CEEDBAAF58CE}" destId="{E46E42A1-33B0-4BDE-A781-21EC46E6E517}" srcOrd="2" destOrd="0" presId="urn:microsoft.com/office/officeart/2005/8/layout/hList1"/>
    <dgm:cxn modelId="{3B748483-5B96-4317-832B-BAF4BA1C66B4}" type="presParOf" srcId="{E46E42A1-33B0-4BDE-A781-21EC46E6E517}" destId="{1B1F3716-A5B2-4610-B9B5-6F45DDF2EFD8}" srcOrd="0" destOrd="0" presId="urn:microsoft.com/office/officeart/2005/8/layout/hList1"/>
    <dgm:cxn modelId="{BAB9DE1C-06C2-423E-BCD7-6F92C338D6EF}" type="presParOf" srcId="{E46E42A1-33B0-4BDE-A781-21EC46E6E517}" destId="{DF294E59-3DFB-410D-A228-558269D9F6B6}" srcOrd="1" destOrd="0" presId="urn:microsoft.com/office/officeart/2005/8/layout/hList1"/>
    <dgm:cxn modelId="{E8AF87C3-9E9F-4E4A-89F0-DF50101FF389}" type="presParOf" srcId="{9C5E48B9-17D2-4524-BE5B-CEEDBAAF58CE}" destId="{E23A561F-6C27-4A83-88E0-AF666D9C0EFA}" srcOrd="3" destOrd="0" presId="urn:microsoft.com/office/officeart/2005/8/layout/hList1"/>
    <dgm:cxn modelId="{16F334CF-B4A4-458F-BEC0-EF28B8475BE9}" type="presParOf" srcId="{9C5E48B9-17D2-4524-BE5B-CEEDBAAF58CE}" destId="{D3F7950D-8CF3-4522-9EA2-365589F3FFD5}" srcOrd="4" destOrd="0" presId="urn:microsoft.com/office/officeart/2005/8/layout/hList1"/>
    <dgm:cxn modelId="{FAD93FDE-B1D2-4FD7-B07F-CCEE05E9FAEC}" type="presParOf" srcId="{D3F7950D-8CF3-4522-9EA2-365589F3FFD5}" destId="{258D5690-C66E-4F88-9039-0E7165156A69}" srcOrd="0" destOrd="0" presId="urn:microsoft.com/office/officeart/2005/8/layout/hList1"/>
    <dgm:cxn modelId="{2D7123B6-86EB-44DC-8FE7-FAD2538A10DF}" type="presParOf" srcId="{D3F7950D-8CF3-4522-9EA2-365589F3FFD5}" destId="{4EACF8DD-8BF8-402D-BB9D-55370DCA0A7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C666A1B-9913-47AF-A594-0E04925B42E6}" type="doc">
      <dgm:prSet loTypeId="urn:microsoft.com/office/officeart/2005/8/layout/process1" loCatId="process" qsTypeId="urn:microsoft.com/office/officeart/2005/8/quickstyle/simple5" qsCatId="simple" csTypeId="urn:microsoft.com/office/officeart/2005/8/colors/accent1_2" csCatId="accent1" phldr="1"/>
      <dgm:spPr/>
    </dgm:pt>
    <dgm:pt modelId="{883C0D83-9913-415E-8230-03896DD26C98}">
      <dgm:prSet phldrT="[Text]" custT="1"/>
      <dgm:spPr/>
      <dgm:t>
        <a:bodyPr/>
        <a:lstStyle/>
        <a:p>
          <a:r>
            <a:rPr lang="en-US" sz="2000" dirty="0" smtClean="0">
              <a:solidFill>
                <a:schemeClr val="bg2"/>
              </a:solidFill>
            </a:rPr>
            <a:t>Currently in final phases of development</a:t>
          </a:r>
          <a:endParaRPr lang="en-US" sz="2000" dirty="0">
            <a:solidFill>
              <a:schemeClr val="bg2"/>
            </a:solidFill>
          </a:endParaRPr>
        </a:p>
      </dgm:t>
    </dgm:pt>
    <dgm:pt modelId="{194D3157-694D-4F1F-BD45-47493CD21B0A}" type="parTrans" cxnId="{B38D69DF-70B1-4336-AD92-E6C5102DAEAF}">
      <dgm:prSet/>
      <dgm:spPr/>
      <dgm:t>
        <a:bodyPr/>
        <a:lstStyle/>
        <a:p>
          <a:endParaRPr lang="en-US" sz="2000">
            <a:solidFill>
              <a:schemeClr val="bg2"/>
            </a:solidFill>
          </a:endParaRPr>
        </a:p>
      </dgm:t>
    </dgm:pt>
    <dgm:pt modelId="{E532FE47-8054-4834-91BA-6EE2EB79DDE8}" type="sibTrans" cxnId="{B38D69DF-70B1-4336-AD92-E6C5102DAEAF}">
      <dgm:prSet custT="1"/>
      <dgm:spPr/>
      <dgm:t>
        <a:bodyPr/>
        <a:lstStyle/>
        <a:p>
          <a:endParaRPr lang="en-US" sz="2000">
            <a:solidFill>
              <a:schemeClr val="bg2"/>
            </a:solidFill>
          </a:endParaRPr>
        </a:p>
      </dgm:t>
    </dgm:pt>
    <dgm:pt modelId="{F191CF3A-4EBC-4EA3-8BE1-6F82A92D92C0}">
      <dgm:prSet phldrT="[Text]" custT="1"/>
      <dgm:spPr/>
      <dgm:t>
        <a:bodyPr/>
        <a:lstStyle/>
        <a:p>
          <a:r>
            <a:rPr lang="en-US" sz="2000" dirty="0" smtClean="0">
              <a:solidFill>
                <a:schemeClr val="bg2"/>
              </a:solidFill>
            </a:rPr>
            <a:t>Tentative app launch </a:t>
          </a:r>
          <a:r>
            <a:rPr lang="en-US" sz="2000" b="1" dirty="0" smtClean="0">
              <a:solidFill>
                <a:schemeClr val="bg2"/>
              </a:solidFill>
            </a:rPr>
            <a:t>Summer 2022</a:t>
          </a:r>
          <a:endParaRPr lang="en-US" sz="2000" b="1" dirty="0">
            <a:solidFill>
              <a:schemeClr val="bg2"/>
            </a:solidFill>
          </a:endParaRPr>
        </a:p>
      </dgm:t>
    </dgm:pt>
    <dgm:pt modelId="{B176CC8E-EB79-4A83-A61E-4263A55E7C97}" type="parTrans" cxnId="{B24A80D1-CD70-4952-9033-A8F2AC500248}">
      <dgm:prSet/>
      <dgm:spPr/>
      <dgm:t>
        <a:bodyPr/>
        <a:lstStyle/>
        <a:p>
          <a:endParaRPr lang="en-US" sz="2000">
            <a:solidFill>
              <a:schemeClr val="bg2"/>
            </a:solidFill>
          </a:endParaRPr>
        </a:p>
      </dgm:t>
    </dgm:pt>
    <dgm:pt modelId="{0EB953B1-913E-4ECB-9978-543CA9D70DFC}" type="sibTrans" cxnId="{B24A80D1-CD70-4952-9033-A8F2AC500248}">
      <dgm:prSet custT="1"/>
      <dgm:spPr/>
      <dgm:t>
        <a:bodyPr/>
        <a:lstStyle/>
        <a:p>
          <a:endParaRPr lang="en-US" sz="2000">
            <a:solidFill>
              <a:schemeClr val="bg2"/>
            </a:solidFill>
          </a:endParaRPr>
        </a:p>
      </dgm:t>
    </dgm:pt>
    <dgm:pt modelId="{3E398C8C-68F1-4460-BFD3-B57980FB0C49}">
      <dgm:prSet phldrT="[Text]" custT="1"/>
      <dgm:spPr/>
      <dgm:t>
        <a:bodyPr/>
        <a:lstStyle/>
        <a:p>
          <a:r>
            <a:rPr lang="en-US" sz="2000" dirty="0" smtClean="0">
              <a:solidFill>
                <a:schemeClr val="bg2"/>
              </a:solidFill>
            </a:rPr>
            <a:t>Initiation of feasibility study</a:t>
          </a:r>
          <a:endParaRPr lang="en-US" sz="2000" dirty="0">
            <a:solidFill>
              <a:schemeClr val="bg2"/>
            </a:solidFill>
          </a:endParaRPr>
        </a:p>
      </dgm:t>
    </dgm:pt>
    <dgm:pt modelId="{E20BF43D-68C7-4365-9E97-3440453B6F4A}" type="parTrans" cxnId="{1FBF6D6F-C0BD-47E2-BA4E-D054EFF7012C}">
      <dgm:prSet/>
      <dgm:spPr/>
      <dgm:t>
        <a:bodyPr/>
        <a:lstStyle/>
        <a:p>
          <a:endParaRPr lang="en-US" sz="2000">
            <a:solidFill>
              <a:schemeClr val="bg2"/>
            </a:solidFill>
          </a:endParaRPr>
        </a:p>
      </dgm:t>
    </dgm:pt>
    <dgm:pt modelId="{CD919661-8009-439E-8DFC-582066EBD206}" type="sibTrans" cxnId="{1FBF6D6F-C0BD-47E2-BA4E-D054EFF7012C}">
      <dgm:prSet custT="1"/>
      <dgm:spPr/>
      <dgm:t>
        <a:bodyPr/>
        <a:lstStyle/>
        <a:p>
          <a:endParaRPr lang="en-US" sz="2000">
            <a:solidFill>
              <a:schemeClr val="bg2"/>
            </a:solidFill>
          </a:endParaRPr>
        </a:p>
      </dgm:t>
    </dgm:pt>
    <dgm:pt modelId="{CEF43D4B-0FBF-417E-B234-21AA9EE35A53}">
      <dgm:prSet custT="1"/>
      <dgm:spPr/>
      <dgm:t>
        <a:bodyPr/>
        <a:lstStyle/>
        <a:p>
          <a:r>
            <a:rPr lang="en-US" sz="2000" dirty="0" smtClean="0">
              <a:solidFill>
                <a:schemeClr val="bg2"/>
              </a:solidFill>
            </a:rPr>
            <a:t>All study data collected within app</a:t>
          </a:r>
          <a:endParaRPr lang="en-US" sz="2000" dirty="0">
            <a:solidFill>
              <a:schemeClr val="bg2"/>
            </a:solidFill>
          </a:endParaRPr>
        </a:p>
      </dgm:t>
    </dgm:pt>
    <dgm:pt modelId="{B639EABA-830F-4F4D-BEF0-3F8A88E14650}" type="parTrans" cxnId="{863667AF-F9CF-4AB1-A520-F30DADB6C910}">
      <dgm:prSet/>
      <dgm:spPr/>
      <dgm:t>
        <a:bodyPr/>
        <a:lstStyle/>
        <a:p>
          <a:endParaRPr lang="en-US" sz="2000">
            <a:solidFill>
              <a:schemeClr val="bg2"/>
            </a:solidFill>
          </a:endParaRPr>
        </a:p>
      </dgm:t>
    </dgm:pt>
    <dgm:pt modelId="{E4496507-3605-436B-BD07-10D01927EB17}" type="sibTrans" cxnId="{863667AF-F9CF-4AB1-A520-F30DADB6C910}">
      <dgm:prSet/>
      <dgm:spPr/>
      <dgm:t>
        <a:bodyPr/>
        <a:lstStyle/>
        <a:p>
          <a:endParaRPr lang="en-US" sz="2000">
            <a:solidFill>
              <a:schemeClr val="bg2"/>
            </a:solidFill>
          </a:endParaRPr>
        </a:p>
      </dgm:t>
    </dgm:pt>
    <dgm:pt modelId="{817AA691-7B3A-4F2B-8605-956B7ADC31E6}">
      <dgm:prSet custT="1"/>
      <dgm:spPr/>
      <dgm:t>
        <a:bodyPr/>
        <a:lstStyle/>
        <a:p>
          <a:r>
            <a:rPr lang="en-US" sz="2000" dirty="0" smtClean="0">
              <a:solidFill>
                <a:schemeClr val="bg2"/>
              </a:solidFill>
            </a:rPr>
            <a:t>Study enrollment completed within app</a:t>
          </a:r>
          <a:endParaRPr lang="en-US" sz="2000" dirty="0">
            <a:solidFill>
              <a:schemeClr val="bg2"/>
            </a:solidFill>
          </a:endParaRPr>
        </a:p>
      </dgm:t>
    </dgm:pt>
    <dgm:pt modelId="{D4D2702D-6003-4CD8-919C-3F75CD07B7A8}" type="parTrans" cxnId="{656F5BEF-AEEF-4580-88B9-ADDDE8CC6E60}">
      <dgm:prSet/>
      <dgm:spPr/>
      <dgm:t>
        <a:bodyPr/>
        <a:lstStyle/>
        <a:p>
          <a:endParaRPr lang="en-US" sz="2000">
            <a:solidFill>
              <a:schemeClr val="bg2"/>
            </a:solidFill>
          </a:endParaRPr>
        </a:p>
      </dgm:t>
    </dgm:pt>
    <dgm:pt modelId="{2F1B38FD-AB54-4749-9651-15BB29FDF06B}" type="sibTrans" cxnId="{656F5BEF-AEEF-4580-88B9-ADDDE8CC6E60}">
      <dgm:prSet custT="1"/>
      <dgm:spPr/>
      <dgm:t>
        <a:bodyPr/>
        <a:lstStyle/>
        <a:p>
          <a:endParaRPr lang="en-US" sz="2000">
            <a:solidFill>
              <a:schemeClr val="bg2"/>
            </a:solidFill>
          </a:endParaRPr>
        </a:p>
      </dgm:t>
    </dgm:pt>
    <dgm:pt modelId="{C404439D-3AD9-4C75-B429-B270B1677625}" type="pres">
      <dgm:prSet presAssocID="{4C666A1B-9913-47AF-A594-0E04925B42E6}" presName="Name0" presStyleCnt="0">
        <dgm:presLayoutVars>
          <dgm:dir/>
          <dgm:resizeHandles val="exact"/>
        </dgm:presLayoutVars>
      </dgm:prSet>
      <dgm:spPr/>
    </dgm:pt>
    <dgm:pt modelId="{E8B7DEFA-4745-4519-AAED-55F2B3E24A95}" type="pres">
      <dgm:prSet presAssocID="{883C0D83-9913-415E-8230-03896DD26C98}" presName="node" presStyleLbl="node1" presStyleIdx="0" presStyleCnt="5">
        <dgm:presLayoutVars>
          <dgm:bulletEnabled val="1"/>
        </dgm:presLayoutVars>
      </dgm:prSet>
      <dgm:spPr/>
      <dgm:t>
        <a:bodyPr/>
        <a:lstStyle/>
        <a:p>
          <a:endParaRPr lang="en-US"/>
        </a:p>
      </dgm:t>
    </dgm:pt>
    <dgm:pt modelId="{6F521F69-0F47-43F5-9364-330577201840}" type="pres">
      <dgm:prSet presAssocID="{E532FE47-8054-4834-91BA-6EE2EB79DDE8}" presName="sibTrans" presStyleLbl="sibTrans2D1" presStyleIdx="0" presStyleCnt="4"/>
      <dgm:spPr/>
      <dgm:t>
        <a:bodyPr/>
        <a:lstStyle/>
        <a:p>
          <a:endParaRPr lang="en-US"/>
        </a:p>
      </dgm:t>
    </dgm:pt>
    <dgm:pt modelId="{159C1F6D-3A36-4716-9240-396C71EA7E1A}" type="pres">
      <dgm:prSet presAssocID="{E532FE47-8054-4834-91BA-6EE2EB79DDE8}" presName="connectorText" presStyleLbl="sibTrans2D1" presStyleIdx="0" presStyleCnt="4"/>
      <dgm:spPr/>
      <dgm:t>
        <a:bodyPr/>
        <a:lstStyle/>
        <a:p>
          <a:endParaRPr lang="en-US"/>
        </a:p>
      </dgm:t>
    </dgm:pt>
    <dgm:pt modelId="{D8F0AE95-EEE3-4A8F-906B-F82060A7B3D6}" type="pres">
      <dgm:prSet presAssocID="{F191CF3A-4EBC-4EA3-8BE1-6F82A92D92C0}" presName="node" presStyleLbl="node1" presStyleIdx="1" presStyleCnt="5">
        <dgm:presLayoutVars>
          <dgm:bulletEnabled val="1"/>
        </dgm:presLayoutVars>
      </dgm:prSet>
      <dgm:spPr/>
      <dgm:t>
        <a:bodyPr/>
        <a:lstStyle/>
        <a:p>
          <a:endParaRPr lang="en-US"/>
        </a:p>
      </dgm:t>
    </dgm:pt>
    <dgm:pt modelId="{B7C1FA69-4F8C-4CC2-A050-7CDF7387415F}" type="pres">
      <dgm:prSet presAssocID="{0EB953B1-913E-4ECB-9978-543CA9D70DFC}" presName="sibTrans" presStyleLbl="sibTrans2D1" presStyleIdx="1" presStyleCnt="4"/>
      <dgm:spPr/>
      <dgm:t>
        <a:bodyPr/>
        <a:lstStyle/>
        <a:p>
          <a:endParaRPr lang="en-US"/>
        </a:p>
      </dgm:t>
    </dgm:pt>
    <dgm:pt modelId="{29CE9DAE-A5E2-47ED-8470-67DBA7891460}" type="pres">
      <dgm:prSet presAssocID="{0EB953B1-913E-4ECB-9978-543CA9D70DFC}" presName="connectorText" presStyleLbl="sibTrans2D1" presStyleIdx="1" presStyleCnt="4"/>
      <dgm:spPr/>
      <dgm:t>
        <a:bodyPr/>
        <a:lstStyle/>
        <a:p>
          <a:endParaRPr lang="en-US"/>
        </a:p>
      </dgm:t>
    </dgm:pt>
    <dgm:pt modelId="{5402E011-DD60-4327-A719-C60C4088A8F7}" type="pres">
      <dgm:prSet presAssocID="{3E398C8C-68F1-4460-BFD3-B57980FB0C49}" presName="node" presStyleLbl="node1" presStyleIdx="2" presStyleCnt="5">
        <dgm:presLayoutVars>
          <dgm:bulletEnabled val="1"/>
        </dgm:presLayoutVars>
      </dgm:prSet>
      <dgm:spPr/>
      <dgm:t>
        <a:bodyPr/>
        <a:lstStyle/>
        <a:p>
          <a:endParaRPr lang="en-US"/>
        </a:p>
      </dgm:t>
    </dgm:pt>
    <dgm:pt modelId="{0854C9E4-452B-4329-8CFD-E239F37A4F38}" type="pres">
      <dgm:prSet presAssocID="{CD919661-8009-439E-8DFC-582066EBD206}" presName="sibTrans" presStyleLbl="sibTrans2D1" presStyleIdx="2" presStyleCnt="4"/>
      <dgm:spPr/>
      <dgm:t>
        <a:bodyPr/>
        <a:lstStyle/>
        <a:p>
          <a:endParaRPr lang="en-US"/>
        </a:p>
      </dgm:t>
    </dgm:pt>
    <dgm:pt modelId="{726A3A04-A492-4B37-B93C-78CB3F57084B}" type="pres">
      <dgm:prSet presAssocID="{CD919661-8009-439E-8DFC-582066EBD206}" presName="connectorText" presStyleLbl="sibTrans2D1" presStyleIdx="2" presStyleCnt="4"/>
      <dgm:spPr/>
      <dgm:t>
        <a:bodyPr/>
        <a:lstStyle/>
        <a:p>
          <a:endParaRPr lang="en-US"/>
        </a:p>
      </dgm:t>
    </dgm:pt>
    <dgm:pt modelId="{8B69DA2A-E99C-4351-B534-E9E218CF08AD}" type="pres">
      <dgm:prSet presAssocID="{817AA691-7B3A-4F2B-8605-956B7ADC31E6}" presName="node" presStyleLbl="node1" presStyleIdx="3" presStyleCnt="5">
        <dgm:presLayoutVars>
          <dgm:bulletEnabled val="1"/>
        </dgm:presLayoutVars>
      </dgm:prSet>
      <dgm:spPr/>
      <dgm:t>
        <a:bodyPr/>
        <a:lstStyle/>
        <a:p>
          <a:endParaRPr lang="en-US"/>
        </a:p>
      </dgm:t>
    </dgm:pt>
    <dgm:pt modelId="{991254E9-8A21-4B8A-9BF0-D221B8D2DA17}" type="pres">
      <dgm:prSet presAssocID="{2F1B38FD-AB54-4749-9651-15BB29FDF06B}" presName="sibTrans" presStyleLbl="sibTrans2D1" presStyleIdx="3" presStyleCnt="4"/>
      <dgm:spPr/>
      <dgm:t>
        <a:bodyPr/>
        <a:lstStyle/>
        <a:p>
          <a:endParaRPr lang="en-US"/>
        </a:p>
      </dgm:t>
    </dgm:pt>
    <dgm:pt modelId="{23FF9687-EEBC-4DB5-910E-D718923D6339}" type="pres">
      <dgm:prSet presAssocID="{2F1B38FD-AB54-4749-9651-15BB29FDF06B}" presName="connectorText" presStyleLbl="sibTrans2D1" presStyleIdx="3" presStyleCnt="4"/>
      <dgm:spPr/>
      <dgm:t>
        <a:bodyPr/>
        <a:lstStyle/>
        <a:p>
          <a:endParaRPr lang="en-US"/>
        </a:p>
      </dgm:t>
    </dgm:pt>
    <dgm:pt modelId="{D29676E0-05DB-4382-9B28-88112A83D974}" type="pres">
      <dgm:prSet presAssocID="{CEF43D4B-0FBF-417E-B234-21AA9EE35A53}" presName="node" presStyleLbl="node1" presStyleIdx="4" presStyleCnt="5">
        <dgm:presLayoutVars>
          <dgm:bulletEnabled val="1"/>
        </dgm:presLayoutVars>
      </dgm:prSet>
      <dgm:spPr/>
      <dgm:t>
        <a:bodyPr/>
        <a:lstStyle/>
        <a:p>
          <a:endParaRPr lang="en-US"/>
        </a:p>
      </dgm:t>
    </dgm:pt>
  </dgm:ptLst>
  <dgm:cxnLst>
    <dgm:cxn modelId="{1B686E6A-CC9B-4125-A0EC-32EB7BE9D946}" type="presOf" srcId="{2F1B38FD-AB54-4749-9651-15BB29FDF06B}" destId="{991254E9-8A21-4B8A-9BF0-D221B8D2DA17}" srcOrd="0" destOrd="0" presId="urn:microsoft.com/office/officeart/2005/8/layout/process1"/>
    <dgm:cxn modelId="{0F15F2B2-94D6-4A41-88D1-C8C72609022A}" type="presOf" srcId="{CD919661-8009-439E-8DFC-582066EBD206}" destId="{726A3A04-A492-4B37-B93C-78CB3F57084B}" srcOrd="1" destOrd="0" presId="urn:microsoft.com/office/officeart/2005/8/layout/process1"/>
    <dgm:cxn modelId="{0E2204A0-ADF4-4428-893B-0B83AA873966}" type="presOf" srcId="{CD919661-8009-439E-8DFC-582066EBD206}" destId="{0854C9E4-452B-4329-8CFD-E239F37A4F38}" srcOrd="0" destOrd="0" presId="urn:microsoft.com/office/officeart/2005/8/layout/process1"/>
    <dgm:cxn modelId="{B38D69DF-70B1-4336-AD92-E6C5102DAEAF}" srcId="{4C666A1B-9913-47AF-A594-0E04925B42E6}" destId="{883C0D83-9913-415E-8230-03896DD26C98}" srcOrd="0" destOrd="0" parTransId="{194D3157-694D-4F1F-BD45-47493CD21B0A}" sibTransId="{E532FE47-8054-4834-91BA-6EE2EB79DDE8}"/>
    <dgm:cxn modelId="{E9EE73CD-BB7C-468F-BB42-99DCA52D3ECB}" type="presOf" srcId="{F191CF3A-4EBC-4EA3-8BE1-6F82A92D92C0}" destId="{D8F0AE95-EEE3-4A8F-906B-F82060A7B3D6}" srcOrd="0" destOrd="0" presId="urn:microsoft.com/office/officeart/2005/8/layout/process1"/>
    <dgm:cxn modelId="{E1A44400-2777-4CEF-88AE-CE7A1D849568}" type="presOf" srcId="{3E398C8C-68F1-4460-BFD3-B57980FB0C49}" destId="{5402E011-DD60-4327-A719-C60C4088A8F7}" srcOrd="0" destOrd="0" presId="urn:microsoft.com/office/officeart/2005/8/layout/process1"/>
    <dgm:cxn modelId="{E365FBCF-0C51-41D9-B065-F6D11C54159A}" type="presOf" srcId="{E532FE47-8054-4834-91BA-6EE2EB79DDE8}" destId="{159C1F6D-3A36-4716-9240-396C71EA7E1A}" srcOrd="1" destOrd="0" presId="urn:microsoft.com/office/officeart/2005/8/layout/process1"/>
    <dgm:cxn modelId="{863667AF-F9CF-4AB1-A520-F30DADB6C910}" srcId="{4C666A1B-9913-47AF-A594-0E04925B42E6}" destId="{CEF43D4B-0FBF-417E-B234-21AA9EE35A53}" srcOrd="4" destOrd="0" parTransId="{B639EABA-830F-4F4D-BEF0-3F8A88E14650}" sibTransId="{E4496507-3605-436B-BD07-10D01927EB17}"/>
    <dgm:cxn modelId="{AD1EA3BF-859D-49FF-8230-37FCE73D1ADF}" type="presOf" srcId="{817AA691-7B3A-4F2B-8605-956B7ADC31E6}" destId="{8B69DA2A-E99C-4351-B534-E9E218CF08AD}" srcOrd="0" destOrd="0" presId="urn:microsoft.com/office/officeart/2005/8/layout/process1"/>
    <dgm:cxn modelId="{1FBF6D6F-C0BD-47E2-BA4E-D054EFF7012C}" srcId="{4C666A1B-9913-47AF-A594-0E04925B42E6}" destId="{3E398C8C-68F1-4460-BFD3-B57980FB0C49}" srcOrd="2" destOrd="0" parTransId="{E20BF43D-68C7-4365-9E97-3440453B6F4A}" sibTransId="{CD919661-8009-439E-8DFC-582066EBD206}"/>
    <dgm:cxn modelId="{BDC8035F-4E61-44DF-813F-9FF17C876391}" type="presOf" srcId="{0EB953B1-913E-4ECB-9978-543CA9D70DFC}" destId="{29CE9DAE-A5E2-47ED-8470-67DBA7891460}" srcOrd="1" destOrd="0" presId="urn:microsoft.com/office/officeart/2005/8/layout/process1"/>
    <dgm:cxn modelId="{6B41BA05-E0CB-41EC-A02A-6DF0945C2F30}" type="presOf" srcId="{2F1B38FD-AB54-4749-9651-15BB29FDF06B}" destId="{23FF9687-EEBC-4DB5-910E-D718923D6339}" srcOrd="1" destOrd="0" presId="urn:microsoft.com/office/officeart/2005/8/layout/process1"/>
    <dgm:cxn modelId="{2722A86C-F9BD-4A33-8B8F-5ECC58CF005B}" type="presOf" srcId="{E532FE47-8054-4834-91BA-6EE2EB79DDE8}" destId="{6F521F69-0F47-43F5-9364-330577201840}" srcOrd="0" destOrd="0" presId="urn:microsoft.com/office/officeart/2005/8/layout/process1"/>
    <dgm:cxn modelId="{A509FB07-14A6-4631-A24D-47B41B80CFCD}" type="presOf" srcId="{4C666A1B-9913-47AF-A594-0E04925B42E6}" destId="{C404439D-3AD9-4C75-B429-B270B1677625}" srcOrd="0" destOrd="0" presId="urn:microsoft.com/office/officeart/2005/8/layout/process1"/>
    <dgm:cxn modelId="{B24A80D1-CD70-4952-9033-A8F2AC500248}" srcId="{4C666A1B-9913-47AF-A594-0E04925B42E6}" destId="{F191CF3A-4EBC-4EA3-8BE1-6F82A92D92C0}" srcOrd="1" destOrd="0" parTransId="{B176CC8E-EB79-4A83-A61E-4263A55E7C97}" sibTransId="{0EB953B1-913E-4ECB-9978-543CA9D70DFC}"/>
    <dgm:cxn modelId="{A83C347E-F845-44D3-A521-F918478101F0}" type="presOf" srcId="{CEF43D4B-0FBF-417E-B234-21AA9EE35A53}" destId="{D29676E0-05DB-4382-9B28-88112A83D974}" srcOrd="0" destOrd="0" presId="urn:microsoft.com/office/officeart/2005/8/layout/process1"/>
    <dgm:cxn modelId="{EF29D593-6815-43E9-BC6D-A79214C52737}" type="presOf" srcId="{883C0D83-9913-415E-8230-03896DD26C98}" destId="{E8B7DEFA-4745-4519-AAED-55F2B3E24A95}" srcOrd="0" destOrd="0" presId="urn:microsoft.com/office/officeart/2005/8/layout/process1"/>
    <dgm:cxn modelId="{656F5BEF-AEEF-4580-88B9-ADDDE8CC6E60}" srcId="{4C666A1B-9913-47AF-A594-0E04925B42E6}" destId="{817AA691-7B3A-4F2B-8605-956B7ADC31E6}" srcOrd="3" destOrd="0" parTransId="{D4D2702D-6003-4CD8-919C-3F75CD07B7A8}" sibTransId="{2F1B38FD-AB54-4749-9651-15BB29FDF06B}"/>
    <dgm:cxn modelId="{D7ED261C-A380-457D-94C8-CC96E47D7DCD}" type="presOf" srcId="{0EB953B1-913E-4ECB-9978-543CA9D70DFC}" destId="{B7C1FA69-4F8C-4CC2-A050-7CDF7387415F}" srcOrd="0" destOrd="0" presId="urn:microsoft.com/office/officeart/2005/8/layout/process1"/>
    <dgm:cxn modelId="{F2D38C41-5C3F-4C2B-A2BC-BD449A24B7F9}" type="presParOf" srcId="{C404439D-3AD9-4C75-B429-B270B1677625}" destId="{E8B7DEFA-4745-4519-AAED-55F2B3E24A95}" srcOrd="0" destOrd="0" presId="urn:microsoft.com/office/officeart/2005/8/layout/process1"/>
    <dgm:cxn modelId="{174896EC-506D-43DF-9570-A11D637A746B}" type="presParOf" srcId="{C404439D-3AD9-4C75-B429-B270B1677625}" destId="{6F521F69-0F47-43F5-9364-330577201840}" srcOrd="1" destOrd="0" presId="urn:microsoft.com/office/officeart/2005/8/layout/process1"/>
    <dgm:cxn modelId="{1EE53636-737C-46E9-95BB-71063D0BF5DC}" type="presParOf" srcId="{6F521F69-0F47-43F5-9364-330577201840}" destId="{159C1F6D-3A36-4716-9240-396C71EA7E1A}" srcOrd="0" destOrd="0" presId="urn:microsoft.com/office/officeart/2005/8/layout/process1"/>
    <dgm:cxn modelId="{A2A96109-1B85-49EE-80CE-DA3D593437B4}" type="presParOf" srcId="{C404439D-3AD9-4C75-B429-B270B1677625}" destId="{D8F0AE95-EEE3-4A8F-906B-F82060A7B3D6}" srcOrd="2" destOrd="0" presId="urn:microsoft.com/office/officeart/2005/8/layout/process1"/>
    <dgm:cxn modelId="{158CC0A1-2A0F-4E42-89F7-E473CC678819}" type="presParOf" srcId="{C404439D-3AD9-4C75-B429-B270B1677625}" destId="{B7C1FA69-4F8C-4CC2-A050-7CDF7387415F}" srcOrd="3" destOrd="0" presId="urn:microsoft.com/office/officeart/2005/8/layout/process1"/>
    <dgm:cxn modelId="{DEA1DCC2-2D6B-498E-B89C-7D535854D204}" type="presParOf" srcId="{B7C1FA69-4F8C-4CC2-A050-7CDF7387415F}" destId="{29CE9DAE-A5E2-47ED-8470-67DBA7891460}" srcOrd="0" destOrd="0" presId="urn:microsoft.com/office/officeart/2005/8/layout/process1"/>
    <dgm:cxn modelId="{A70071D2-0AF5-48A4-B176-DCC76DC84682}" type="presParOf" srcId="{C404439D-3AD9-4C75-B429-B270B1677625}" destId="{5402E011-DD60-4327-A719-C60C4088A8F7}" srcOrd="4" destOrd="0" presId="urn:microsoft.com/office/officeart/2005/8/layout/process1"/>
    <dgm:cxn modelId="{253A3391-F4B8-4DD4-B4A2-F6529B830E05}" type="presParOf" srcId="{C404439D-3AD9-4C75-B429-B270B1677625}" destId="{0854C9E4-452B-4329-8CFD-E239F37A4F38}" srcOrd="5" destOrd="0" presId="urn:microsoft.com/office/officeart/2005/8/layout/process1"/>
    <dgm:cxn modelId="{6B1D16E7-8359-4A13-9222-402BDAC1A209}" type="presParOf" srcId="{0854C9E4-452B-4329-8CFD-E239F37A4F38}" destId="{726A3A04-A492-4B37-B93C-78CB3F57084B}" srcOrd="0" destOrd="0" presId="urn:microsoft.com/office/officeart/2005/8/layout/process1"/>
    <dgm:cxn modelId="{B70E4C6C-ACBD-4583-A68A-BC7370A73C6C}" type="presParOf" srcId="{C404439D-3AD9-4C75-B429-B270B1677625}" destId="{8B69DA2A-E99C-4351-B534-E9E218CF08AD}" srcOrd="6" destOrd="0" presId="urn:microsoft.com/office/officeart/2005/8/layout/process1"/>
    <dgm:cxn modelId="{B08F6FB1-DD1D-4192-A3AF-956034C024FF}" type="presParOf" srcId="{C404439D-3AD9-4C75-B429-B270B1677625}" destId="{991254E9-8A21-4B8A-9BF0-D221B8D2DA17}" srcOrd="7" destOrd="0" presId="urn:microsoft.com/office/officeart/2005/8/layout/process1"/>
    <dgm:cxn modelId="{AC52CE12-FC59-4064-8E0D-91E02E3E3747}" type="presParOf" srcId="{991254E9-8A21-4B8A-9BF0-D221B8D2DA17}" destId="{23FF9687-EEBC-4DB5-910E-D718923D6339}" srcOrd="0" destOrd="0" presId="urn:microsoft.com/office/officeart/2005/8/layout/process1"/>
    <dgm:cxn modelId="{60C03BD6-ACD1-4211-AD1E-31A14D7DDDD6}" type="presParOf" srcId="{C404439D-3AD9-4C75-B429-B270B1677625}" destId="{D29676E0-05DB-4382-9B28-88112A83D974}"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D29AA4-8EB3-4E46-B805-467D503AB17F}">
      <dsp:nvSpPr>
        <dsp:cNvPr id="0" name=""/>
        <dsp:cNvSpPr/>
      </dsp:nvSpPr>
      <dsp:spPr>
        <a:xfrm>
          <a:off x="0" y="0"/>
          <a:ext cx="9728126" cy="1135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CA" sz="2100" kern="1200" dirty="0" smtClean="0">
              <a:solidFill>
                <a:schemeClr val="bg2"/>
              </a:solidFill>
            </a:rPr>
            <a:t>1) To understand the challenges of problem gambling recovery, including barriers to care, service access, and support for problem gambling, in the context of poverty and homelessness.</a:t>
          </a:r>
          <a:endParaRPr lang="en-US" sz="2100" kern="1200" dirty="0">
            <a:solidFill>
              <a:schemeClr val="bg2"/>
            </a:solidFill>
          </a:endParaRPr>
        </a:p>
      </dsp:txBody>
      <dsp:txXfrm>
        <a:off x="2059194" y="0"/>
        <a:ext cx="7668931" cy="1135688"/>
      </dsp:txXfrm>
    </dsp:sp>
    <dsp:sp modelId="{63F0D6B1-423D-4ABE-927B-44CEFC4D2F3D}">
      <dsp:nvSpPr>
        <dsp:cNvPr id="0" name=""/>
        <dsp:cNvSpPr/>
      </dsp:nvSpPr>
      <dsp:spPr>
        <a:xfrm>
          <a:off x="113568" y="113568"/>
          <a:ext cx="1945625" cy="908550"/>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39000" b="-3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0B0268-4591-4858-AAA0-31DA7B69F8C7}">
      <dsp:nvSpPr>
        <dsp:cNvPr id="0" name=""/>
        <dsp:cNvSpPr/>
      </dsp:nvSpPr>
      <dsp:spPr>
        <a:xfrm>
          <a:off x="0" y="1249257"/>
          <a:ext cx="9728126" cy="1135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CA" sz="2100" kern="1200" dirty="0" smtClean="0">
              <a:solidFill>
                <a:schemeClr val="bg2"/>
              </a:solidFill>
            </a:rPr>
            <a:t>2) To review our approach to self-management and digital health solutions to address current problem gambling needs, such as services gaps in Ontario/Canada.</a:t>
          </a:r>
          <a:endParaRPr lang="en-US" sz="2100" kern="1200" dirty="0">
            <a:solidFill>
              <a:schemeClr val="bg2"/>
            </a:solidFill>
          </a:endParaRPr>
        </a:p>
      </dsp:txBody>
      <dsp:txXfrm>
        <a:off x="2059194" y="1249257"/>
        <a:ext cx="7668931" cy="1135688"/>
      </dsp:txXfrm>
    </dsp:sp>
    <dsp:sp modelId="{FC617262-8EDB-45D5-9967-ADC3DAD454F5}">
      <dsp:nvSpPr>
        <dsp:cNvPr id="0" name=""/>
        <dsp:cNvSpPr/>
      </dsp:nvSpPr>
      <dsp:spPr>
        <a:xfrm>
          <a:off x="113568" y="1362826"/>
          <a:ext cx="1945625" cy="908550"/>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40EDACA-6190-4216-B4A0-F14F632136BE}">
      <dsp:nvSpPr>
        <dsp:cNvPr id="0" name=""/>
        <dsp:cNvSpPr/>
      </dsp:nvSpPr>
      <dsp:spPr>
        <a:xfrm>
          <a:off x="0" y="2498515"/>
          <a:ext cx="9728126" cy="1135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CA" sz="2100" kern="1200" dirty="0" smtClean="0">
              <a:solidFill>
                <a:schemeClr val="bg2"/>
              </a:solidFill>
            </a:rPr>
            <a:t>3) To learn about our digital health self-management solution for problem gambling support and recovery—the Spring App. </a:t>
          </a:r>
          <a:endParaRPr lang="en-US" sz="2100" kern="1200" dirty="0">
            <a:solidFill>
              <a:schemeClr val="bg2"/>
            </a:solidFill>
          </a:endParaRPr>
        </a:p>
      </dsp:txBody>
      <dsp:txXfrm>
        <a:off x="2059194" y="2498515"/>
        <a:ext cx="7668931" cy="1135688"/>
      </dsp:txXfrm>
    </dsp:sp>
    <dsp:sp modelId="{C2325637-66D5-44A2-BA21-F03C5B233FED}">
      <dsp:nvSpPr>
        <dsp:cNvPr id="0" name=""/>
        <dsp:cNvSpPr/>
      </dsp:nvSpPr>
      <dsp:spPr>
        <a:xfrm>
          <a:off x="113568" y="2612084"/>
          <a:ext cx="1945625" cy="908550"/>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1576A1-F4AE-4AB5-AB3A-52E7C99DCF18}">
      <dsp:nvSpPr>
        <dsp:cNvPr id="0" name=""/>
        <dsp:cNvSpPr/>
      </dsp:nvSpPr>
      <dsp:spPr>
        <a:xfrm>
          <a:off x="0" y="352809"/>
          <a:ext cx="4589462" cy="4788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1EB3E69-49C0-44A8-80C6-5F3CB9EA11A1}">
      <dsp:nvSpPr>
        <dsp:cNvPr id="0" name=""/>
        <dsp:cNvSpPr/>
      </dsp:nvSpPr>
      <dsp:spPr>
        <a:xfrm>
          <a:off x="229473" y="72369"/>
          <a:ext cx="3212623" cy="56088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430" tIns="0" rIns="121430" bIns="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400" kern="1200" dirty="0" smtClean="0">
              <a:solidFill>
                <a:schemeClr val="bg2"/>
              </a:solidFill>
              <a:latin typeface="Calibri" panose="020F0502020204030204" pitchFamily="34" charset="0"/>
              <a:cs typeface="Calibri" panose="020F0502020204030204" pitchFamily="34" charset="0"/>
            </a:rPr>
            <a:t>Service desert </a:t>
          </a:r>
          <a:endParaRPr lang="en-US" sz="2400" kern="1200" dirty="0">
            <a:solidFill>
              <a:schemeClr val="bg2"/>
            </a:solidFill>
            <a:latin typeface="Calibri" panose="020F0502020204030204" pitchFamily="34" charset="0"/>
            <a:cs typeface="Calibri" panose="020F0502020204030204" pitchFamily="34" charset="0"/>
          </a:endParaRPr>
        </a:p>
      </dsp:txBody>
      <dsp:txXfrm>
        <a:off x="256853" y="99749"/>
        <a:ext cx="3157863" cy="506120"/>
      </dsp:txXfrm>
    </dsp:sp>
    <dsp:sp modelId="{F859084D-AF28-4249-9815-656466A8B6A3}">
      <dsp:nvSpPr>
        <dsp:cNvPr id="0" name=""/>
        <dsp:cNvSpPr/>
      </dsp:nvSpPr>
      <dsp:spPr>
        <a:xfrm>
          <a:off x="0" y="1214649"/>
          <a:ext cx="4589462" cy="4788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B8F49A-1752-4047-BE08-A33AEF6049F0}">
      <dsp:nvSpPr>
        <dsp:cNvPr id="0" name=""/>
        <dsp:cNvSpPr/>
      </dsp:nvSpPr>
      <dsp:spPr>
        <a:xfrm>
          <a:off x="229473" y="934209"/>
          <a:ext cx="3212623" cy="56088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430" tIns="0" rIns="121430" bIns="0" numCol="1" spcCol="1270" anchor="ctr" anchorCtr="0">
          <a:noAutofit/>
        </a:bodyPr>
        <a:lstStyle/>
        <a:p>
          <a:pPr lvl="0" algn="l" defTabSz="1066800">
            <a:lnSpc>
              <a:spcPct val="90000"/>
            </a:lnSpc>
            <a:spcBef>
              <a:spcPct val="0"/>
            </a:spcBef>
            <a:spcAft>
              <a:spcPct val="35000"/>
            </a:spcAft>
          </a:pPr>
          <a:r>
            <a:rPr lang="en-US" sz="2400" kern="1200" dirty="0" smtClean="0">
              <a:solidFill>
                <a:schemeClr val="bg2"/>
              </a:solidFill>
              <a:latin typeface="Calibri" panose="020F0502020204030204" pitchFamily="34" charset="0"/>
              <a:cs typeface="Calibri" panose="020F0502020204030204" pitchFamily="34" charset="0"/>
            </a:rPr>
            <a:t>Lack of funding</a:t>
          </a:r>
          <a:endParaRPr lang="en-US" sz="2400" kern="1200" dirty="0">
            <a:solidFill>
              <a:schemeClr val="bg2"/>
            </a:solidFill>
            <a:latin typeface="Calibri" panose="020F0502020204030204" pitchFamily="34" charset="0"/>
            <a:cs typeface="Calibri" panose="020F0502020204030204" pitchFamily="34" charset="0"/>
          </a:endParaRPr>
        </a:p>
      </dsp:txBody>
      <dsp:txXfrm>
        <a:off x="256853" y="961589"/>
        <a:ext cx="3157863" cy="506120"/>
      </dsp:txXfrm>
    </dsp:sp>
    <dsp:sp modelId="{86FCBB3D-2F43-4B90-8C4E-09B6399E1D46}">
      <dsp:nvSpPr>
        <dsp:cNvPr id="0" name=""/>
        <dsp:cNvSpPr/>
      </dsp:nvSpPr>
      <dsp:spPr>
        <a:xfrm>
          <a:off x="0" y="2076489"/>
          <a:ext cx="4589462" cy="4788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DC07C0-FC47-4D37-8CC7-E5647FA968F0}">
      <dsp:nvSpPr>
        <dsp:cNvPr id="0" name=""/>
        <dsp:cNvSpPr/>
      </dsp:nvSpPr>
      <dsp:spPr>
        <a:xfrm>
          <a:off x="229473" y="1796049"/>
          <a:ext cx="3212623" cy="56088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430" tIns="0" rIns="121430" bIns="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400" b="0" kern="1200" dirty="0" smtClean="0">
              <a:solidFill>
                <a:schemeClr val="bg2"/>
              </a:solidFill>
              <a:latin typeface="Calibri" panose="020F0502020204030204" pitchFamily="34" charset="0"/>
              <a:cs typeface="Calibri" panose="020F0502020204030204" pitchFamily="34" charset="0"/>
            </a:rPr>
            <a:t>Long waitlists</a:t>
          </a:r>
          <a:endParaRPr lang="en-US" sz="2400" kern="1200" dirty="0">
            <a:solidFill>
              <a:schemeClr val="bg2"/>
            </a:solidFill>
            <a:latin typeface="Calibri" panose="020F0502020204030204" pitchFamily="34" charset="0"/>
            <a:cs typeface="Calibri" panose="020F0502020204030204" pitchFamily="34" charset="0"/>
          </a:endParaRPr>
        </a:p>
      </dsp:txBody>
      <dsp:txXfrm>
        <a:off x="256853" y="1823429"/>
        <a:ext cx="3157863" cy="506120"/>
      </dsp:txXfrm>
    </dsp:sp>
    <dsp:sp modelId="{CE341119-B25F-4370-9E03-4AD7F8BAA364}">
      <dsp:nvSpPr>
        <dsp:cNvPr id="0" name=""/>
        <dsp:cNvSpPr/>
      </dsp:nvSpPr>
      <dsp:spPr>
        <a:xfrm>
          <a:off x="0" y="2938329"/>
          <a:ext cx="4589462" cy="4788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2EF629F-764C-4D37-89E5-B97EDBD8176D}">
      <dsp:nvSpPr>
        <dsp:cNvPr id="0" name=""/>
        <dsp:cNvSpPr/>
      </dsp:nvSpPr>
      <dsp:spPr>
        <a:xfrm>
          <a:off x="229473" y="2657889"/>
          <a:ext cx="3212623" cy="56088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430" tIns="0" rIns="121430" bIns="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400" kern="1200" dirty="0" err="1" smtClean="0">
              <a:solidFill>
                <a:schemeClr val="bg2"/>
              </a:solidFill>
              <a:latin typeface="Calibri" panose="020F0502020204030204" pitchFamily="34" charset="0"/>
              <a:cs typeface="Calibri" panose="020F0502020204030204" pitchFamily="34" charset="0"/>
            </a:rPr>
            <a:t>Siloed</a:t>
          </a:r>
          <a:r>
            <a:rPr lang="en-US" sz="2400" kern="1200" dirty="0" smtClean="0">
              <a:solidFill>
                <a:schemeClr val="bg2"/>
              </a:solidFill>
              <a:latin typeface="Calibri" panose="020F0502020204030204" pitchFamily="34" charset="0"/>
              <a:cs typeface="Calibri" panose="020F0502020204030204" pitchFamily="34" charset="0"/>
            </a:rPr>
            <a:t> services</a:t>
          </a:r>
        </a:p>
      </dsp:txBody>
      <dsp:txXfrm>
        <a:off x="256853" y="2685269"/>
        <a:ext cx="3157863" cy="506120"/>
      </dsp:txXfrm>
    </dsp:sp>
    <dsp:sp modelId="{8FE7E8E6-FFFC-4D1A-A9B6-1D55FD441107}">
      <dsp:nvSpPr>
        <dsp:cNvPr id="0" name=""/>
        <dsp:cNvSpPr/>
      </dsp:nvSpPr>
      <dsp:spPr>
        <a:xfrm>
          <a:off x="0" y="3800169"/>
          <a:ext cx="4589462" cy="4788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F7287A-3595-40D6-A4D6-71EBC5BD31FF}">
      <dsp:nvSpPr>
        <dsp:cNvPr id="0" name=""/>
        <dsp:cNvSpPr/>
      </dsp:nvSpPr>
      <dsp:spPr>
        <a:xfrm>
          <a:off x="229473" y="3553247"/>
          <a:ext cx="3212623" cy="56088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430" tIns="0" rIns="121430" bIns="0" numCol="1" spcCol="1270" anchor="ctr" anchorCtr="0">
          <a:noAutofit/>
        </a:bodyPr>
        <a:lstStyle/>
        <a:p>
          <a:pPr lvl="0" algn="l" defTabSz="1066800">
            <a:lnSpc>
              <a:spcPct val="90000"/>
            </a:lnSpc>
            <a:spcBef>
              <a:spcPct val="0"/>
            </a:spcBef>
            <a:spcAft>
              <a:spcPct val="35000"/>
            </a:spcAft>
          </a:pPr>
          <a:r>
            <a:rPr lang="en-US" sz="2400" kern="1200" dirty="0" smtClean="0">
              <a:solidFill>
                <a:schemeClr val="bg2"/>
              </a:solidFill>
              <a:latin typeface="Calibri" panose="020F0502020204030204" pitchFamily="34" charset="0"/>
              <a:cs typeface="Calibri" panose="020F0502020204030204" pitchFamily="34" charset="0"/>
            </a:rPr>
            <a:t>Stigma</a:t>
          </a:r>
          <a:endParaRPr lang="en-US" sz="2400" kern="1200" dirty="0">
            <a:solidFill>
              <a:schemeClr val="bg2"/>
            </a:solidFill>
            <a:latin typeface="Calibri" panose="020F0502020204030204" pitchFamily="34" charset="0"/>
            <a:cs typeface="Calibri" panose="020F0502020204030204" pitchFamily="34" charset="0"/>
          </a:endParaRPr>
        </a:p>
      </dsp:txBody>
      <dsp:txXfrm>
        <a:off x="256853" y="3580627"/>
        <a:ext cx="3157863" cy="506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A50184-4EAD-4D83-9757-919E76A317F9}">
      <dsp:nvSpPr>
        <dsp:cNvPr id="0" name=""/>
        <dsp:cNvSpPr/>
      </dsp:nvSpPr>
      <dsp:spPr>
        <a:xfrm>
          <a:off x="3682" y="101919"/>
          <a:ext cx="3590650" cy="143626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b="1" kern="1200" dirty="0" smtClean="0">
              <a:solidFill>
                <a:schemeClr val="bg2"/>
              </a:solidFill>
            </a:rPr>
            <a:t>Gambling Addiction Program</a:t>
          </a:r>
          <a:endParaRPr lang="en-US" sz="2400" b="1" kern="1200" dirty="0">
            <a:solidFill>
              <a:schemeClr val="bg2"/>
            </a:solidFill>
          </a:endParaRPr>
        </a:p>
      </dsp:txBody>
      <dsp:txXfrm>
        <a:off x="3682" y="101919"/>
        <a:ext cx="3590650" cy="1436260"/>
      </dsp:txXfrm>
    </dsp:sp>
    <dsp:sp modelId="{F288A981-CDDC-4B9F-9FFA-A57C35BECFE9}">
      <dsp:nvSpPr>
        <dsp:cNvPr id="0" name=""/>
        <dsp:cNvSpPr/>
      </dsp:nvSpPr>
      <dsp:spPr>
        <a:xfrm>
          <a:off x="3682" y="1538179"/>
          <a:ext cx="3590650" cy="409122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Informed by evidence-based interventions for homeless persons, many of whom experience overlapping comorbidities and social complexities</a:t>
          </a:r>
          <a:endParaRPr lang="en-US" sz="2000" kern="1200" dirty="0"/>
        </a:p>
        <a:p>
          <a:pPr marL="228600" lvl="1" indent="-228600" algn="l" defTabSz="889000">
            <a:lnSpc>
              <a:spcPct val="90000"/>
            </a:lnSpc>
            <a:spcBef>
              <a:spcPct val="0"/>
            </a:spcBef>
            <a:spcAft>
              <a:spcPct val="15000"/>
            </a:spcAft>
            <a:buChar char="••"/>
          </a:pPr>
          <a:r>
            <a:rPr lang="en-US" sz="2000" kern="1200" dirty="0" smtClean="0"/>
            <a:t>Gambling within the context of poverty requires a unique treatment space</a:t>
          </a:r>
          <a:endParaRPr lang="en-US" sz="2000" kern="1200" dirty="0"/>
        </a:p>
        <a:p>
          <a:pPr marL="228600" lvl="1" indent="-228600" algn="l" defTabSz="889000">
            <a:lnSpc>
              <a:spcPct val="90000"/>
            </a:lnSpc>
            <a:spcBef>
              <a:spcPct val="0"/>
            </a:spcBef>
            <a:spcAft>
              <a:spcPct val="15000"/>
            </a:spcAft>
            <a:buChar char="••"/>
          </a:pPr>
          <a:r>
            <a:rPr lang="en-US" sz="2000" kern="1200" dirty="0" smtClean="0"/>
            <a:t>Program included CBT, Life Skills, and Case Management elements</a:t>
          </a:r>
          <a:endParaRPr lang="en-US" sz="2000" kern="1200" dirty="0"/>
        </a:p>
      </dsp:txBody>
      <dsp:txXfrm>
        <a:off x="3682" y="1538179"/>
        <a:ext cx="3590650" cy="4091229"/>
      </dsp:txXfrm>
    </dsp:sp>
    <dsp:sp modelId="{1B1F3716-A5B2-4610-B9B5-6F45DDF2EFD8}">
      <dsp:nvSpPr>
        <dsp:cNvPr id="0" name=""/>
        <dsp:cNvSpPr/>
      </dsp:nvSpPr>
      <dsp:spPr>
        <a:xfrm>
          <a:off x="4097023" y="101919"/>
          <a:ext cx="3590650" cy="143626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b="1" kern="1200" dirty="0" smtClean="0">
              <a:solidFill>
                <a:schemeClr val="bg2"/>
              </a:solidFill>
            </a:rPr>
            <a:t>Self-Management Approaches</a:t>
          </a:r>
          <a:endParaRPr lang="en-US" sz="2400" b="1" kern="1200" dirty="0">
            <a:solidFill>
              <a:schemeClr val="bg2"/>
            </a:solidFill>
          </a:endParaRPr>
        </a:p>
      </dsp:txBody>
      <dsp:txXfrm>
        <a:off x="4097023" y="101919"/>
        <a:ext cx="3590650" cy="1436260"/>
      </dsp:txXfrm>
    </dsp:sp>
    <dsp:sp modelId="{DF294E59-3DFB-410D-A228-558269D9F6B6}">
      <dsp:nvSpPr>
        <dsp:cNvPr id="0" name=""/>
        <dsp:cNvSpPr/>
      </dsp:nvSpPr>
      <dsp:spPr>
        <a:xfrm>
          <a:off x="4097023" y="1538179"/>
          <a:ext cx="3590650" cy="409122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baseline="0" dirty="0" smtClean="0"/>
            <a:t>Self-monitoring and disrupting gambling habits to effect positive </a:t>
          </a:r>
          <a:r>
            <a:rPr lang="en-US" sz="2000" kern="1200" baseline="0" dirty="0" err="1" smtClean="0"/>
            <a:t>behaviour</a:t>
          </a:r>
          <a:r>
            <a:rPr lang="en-US" sz="2000" kern="1200" baseline="0" dirty="0" smtClean="0"/>
            <a:t> change</a:t>
          </a:r>
          <a:endParaRPr lang="en-US" sz="2000" kern="1200" dirty="0"/>
        </a:p>
        <a:p>
          <a:pPr marL="228600" lvl="1" indent="-228600" algn="l" defTabSz="889000">
            <a:lnSpc>
              <a:spcPct val="90000"/>
            </a:lnSpc>
            <a:spcBef>
              <a:spcPct val="0"/>
            </a:spcBef>
            <a:spcAft>
              <a:spcPct val="15000"/>
            </a:spcAft>
            <a:buChar char="••"/>
          </a:pPr>
          <a:r>
            <a:rPr lang="en-US" sz="2000" kern="1200" baseline="0" smtClean="0"/>
            <a:t>Low-barrier adjunct or alternative to formal PG treatment</a:t>
          </a:r>
          <a:endParaRPr lang="en-US" sz="2000" kern="1200" dirty="0"/>
        </a:p>
        <a:p>
          <a:pPr marL="228600" lvl="1" indent="-228600" algn="l" defTabSz="889000">
            <a:lnSpc>
              <a:spcPct val="90000"/>
            </a:lnSpc>
            <a:spcBef>
              <a:spcPct val="0"/>
            </a:spcBef>
            <a:spcAft>
              <a:spcPct val="15000"/>
            </a:spcAft>
            <a:buChar char="••"/>
          </a:pPr>
          <a:r>
            <a:rPr lang="en-US" sz="2000" kern="1200" baseline="0" dirty="0" smtClean="0"/>
            <a:t>Becoming active participants in one’s own recovery and care</a:t>
          </a:r>
          <a:endParaRPr lang="en-US" sz="2000" kern="1200" dirty="0"/>
        </a:p>
        <a:p>
          <a:pPr marL="228600" lvl="1" indent="-228600" algn="l" defTabSz="889000">
            <a:lnSpc>
              <a:spcPct val="90000"/>
            </a:lnSpc>
            <a:spcBef>
              <a:spcPct val="0"/>
            </a:spcBef>
            <a:spcAft>
              <a:spcPct val="15000"/>
            </a:spcAft>
            <a:buChar char="••"/>
          </a:pPr>
          <a:r>
            <a:rPr lang="en-US" sz="2000" kern="1200" baseline="0" dirty="0" smtClean="0"/>
            <a:t>Leveraging the tracking and pattern recognition strengths of </a:t>
          </a:r>
          <a:r>
            <a:rPr lang="en-US" sz="2000" kern="1200" baseline="0" dirty="0" err="1" smtClean="0"/>
            <a:t>mHealth</a:t>
          </a:r>
          <a:r>
            <a:rPr lang="en-US" sz="2000" kern="1200" baseline="0" dirty="0" smtClean="0"/>
            <a:t> technologies</a:t>
          </a:r>
          <a:endParaRPr lang="en-US" sz="2000" kern="1200" dirty="0"/>
        </a:p>
      </dsp:txBody>
      <dsp:txXfrm>
        <a:off x="4097023" y="1538179"/>
        <a:ext cx="3590650" cy="4091229"/>
      </dsp:txXfrm>
    </dsp:sp>
    <dsp:sp modelId="{258D5690-C66E-4F88-9039-0E7165156A69}">
      <dsp:nvSpPr>
        <dsp:cNvPr id="0" name=""/>
        <dsp:cNvSpPr/>
      </dsp:nvSpPr>
      <dsp:spPr>
        <a:xfrm>
          <a:off x="8190365" y="101919"/>
          <a:ext cx="3590650" cy="143626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b="1" kern="1200" dirty="0" smtClean="0">
              <a:solidFill>
                <a:schemeClr val="bg2"/>
              </a:solidFill>
            </a:rPr>
            <a:t>Culture and Context</a:t>
          </a:r>
          <a:endParaRPr lang="en-US" sz="2400" b="1" kern="1200" dirty="0">
            <a:solidFill>
              <a:schemeClr val="bg2"/>
            </a:solidFill>
          </a:endParaRPr>
        </a:p>
      </dsp:txBody>
      <dsp:txXfrm>
        <a:off x="8190365" y="101919"/>
        <a:ext cx="3590650" cy="1436260"/>
      </dsp:txXfrm>
    </dsp:sp>
    <dsp:sp modelId="{4EACF8DD-8BF8-402D-BB9D-55370DCA0A76}">
      <dsp:nvSpPr>
        <dsp:cNvPr id="0" name=""/>
        <dsp:cNvSpPr/>
      </dsp:nvSpPr>
      <dsp:spPr>
        <a:xfrm>
          <a:off x="8190365" y="1538179"/>
          <a:ext cx="3590650" cy="409122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baseline="0" dirty="0" smtClean="0"/>
            <a:t>Attending to PG in the context of poverty, homelessness, and related health and social challenges</a:t>
          </a:r>
          <a:endParaRPr lang="en-US" sz="2000" kern="1200" dirty="0"/>
        </a:p>
      </dsp:txBody>
      <dsp:txXfrm>
        <a:off x="8190365" y="1538179"/>
        <a:ext cx="3590650" cy="40912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B7DEFA-4745-4519-AAED-55F2B3E24A95}">
      <dsp:nvSpPr>
        <dsp:cNvPr id="0" name=""/>
        <dsp:cNvSpPr/>
      </dsp:nvSpPr>
      <dsp:spPr>
        <a:xfrm>
          <a:off x="5510" y="429281"/>
          <a:ext cx="1708146" cy="131313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bg2"/>
              </a:solidFill>
            </a:rPr>
            <a:t>Currently in final phases of development</a:t>
          </a:r>
          <a:endParaRPr lang="en-US" sz="2000" kern="1200" dirty="0">
            <a:solidFill>
              <a:schemeClr val="bg2"/>
            </a:solidFill>
          </a:endParaRPr>
        </a:p>
      </dsp:txBody>
      <dsp:txXfrm>
        <a:off x="43970" y="467741"/>
        <a:ext cx="1631226" cy="1236217"/>
      </dsp:txXfrm>
    </dsp:sp>
    <dsp:sp modelId="{6F521F69-0F47-43F5-9364-330577201840}">
      <dsp:nvSpPr>
        <dsp:cNvPr id="0" name=""/>
        <dsp:cNvSpPr/>
      </dsp:nvSpPr>
      <dsp:spPr>
        <a:xfrm>
          <a:off x="1884471" y="874039"/>
          <a:ext cx="362127" cy="42362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solidFill>
              <a:schemeClr val="bg2"/>
            </a:solidFill>
          </a:endParaRPr>
        </a:p>
      </dsp:txBody>
      <dsp:txXfrm>
        <a:off x="1884471" y="958763"/>
        <a:ext cx="253489" cy="254172"/>
      </dsp:txXfrm>
    </dsp:sp>
    <dsp:sp modelId="{D8F0AE95-EEE3-4A8F-906B-F82060A7B3D6}">
      <dsp:nvSpPr>
        <dsp:cNvPr id="0" name=""/>
        <dsp:cNvSpPr/>
      </dsp:nvSpPr>
      <dsp:spPr>
        <a:xfrm>
          <a:off x="2396915" y="429281"/>
          <a:ext cx="1708146" cy="131313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bg2"/>
              </a:solidFill>
            </a:rPr>
            <a:t>Tentative app launch </a:t>
          </a:r>
          <a:r>
            <a:rPr lang="en-US" sz="2000" b="1" kern="1200" dirty="0" smtClean="0">
              <a:solidFill>
                <a:schemeClr val="bg2"/>
              </a:solidFill>
            </a:rPr>
            <a:t>Summer 2022</a:t>
          </a:r>
          <a:endParaRPr lang="en-US" sz="2000" b="1" kern="1200" dirty="0">
            <a:solidFill>
              <a:schemeClr val="bg2"/>
            </a:solidFill>
          </a:endParaRPr>
        </a:p>
      </dsp:txBody>
      <dsp:txXfrm>
        <a:off x="2435375" y="467741"/>
        <a:ext cx="1631226" cy="1236217"/>
      </dsp:txXfrm>
    </dsp:sp>
    <dsp:sp modelId="{B7C1FA69-4F8C-4CC2-A050-7CDF7387415F}">
      <dsp:nvSpPr>
        <dsp:cNvPr id="0" name=""/>
        <dsp:cNvSpPr/>
      </dsp:nvSpPr>
      <dsp:spPr>
        <a:xfrm>
          <a:off x="4275876" y="874039"/>
          <a:ext cx="362127" cy="42362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solidFill>
              <a:schemeClr val="bg2"/>
            </a:solidFill>
          </a:endParaRPr>
        </a:p>
      </dsp:txBody>
      <dsp:txXfrm>
        <a:off x="4275876" y="958763"/>
        <a:ext cx="253489" cy="254172"/>
      </dsp:txXfrm>
    </dsp:sp>
    <dsp:sp modelId="{5402E011-DD60-4327-A719-C60C4088A8F7}">
      <dsp:nvSpPr>
        <dsp:cNvPr id="0" name=""/>
        <dsp:cNvSpPr/>
      </dsp:nvSpPr>
      <dsp:spPr>
        <a:xfrm>
          <a:off x="4788320" y="429281"/>
          <a:ext cx="1708146" cy="131313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bg2"/>
              </a:solidFill>
            </a:rPr>
            <a:t>Initiation of feasibility study</a:t>
          </a:r>
          <a:endParaRPr lang="en-US" sz="2000" kern="1200" dirty="0">
            <a:solidFill>
              <a:schemeClr val="bg2"/>
            </a:solidFill>
          </a:endParaRPr>
        </a:p>
      </dsp:txBody>
      <dsp:txXfrm>
        <a:off x="4826780" y="467741"/>
        <a:ext cx="1631226" cy="1236217"/>
      </dsp:txXfrm>
    </dsp:sp>
    <dsp:sp modelId="{0854C9E4-452B-4329-8CFD-E239F37A4F38}">
      <dsp:nvSpPr>
        <dsp:cNvPr id="0" name=""/>
        <dsp:cNvSpPr/>
      </dsp:nvSpPr>
      <dsp:spPr>
        <a:xfrm>
          <a:off x="6667281" y="874039"/>
          <a:ext cx="362127" cy="42362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solidFill>
              <a:schemeClr val="bg2"/>
            </a:solidFill>
          </a:endParaRPr>
        </a:p>
      </dsp:txBody>
      <dsp:txXfrm>
        <a:off x="6667281" y="958763"/>
        <a:ext cx="253489" cy="254172"/>
      </dsp:txXfrm>
    </dsp:sp>
    <dsp:sp modelId="{8B69DA2A-E99C-4351-B534-E9E218CF08AD}">
      <dsp:nvSpPr>
        <dsp:cNvPr id="0" name=""/>
        <dsp:cNvSpPr/>
      </dsp:nvSpPr>
      <dsp:spPr>
        <a:xfrm>
          <a:off x="7179725" y="429281"/>
          <a:ext cx="1708146" cy="131313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bg2"/>
              </a:solidFill>
            </a:rPr>
            <a:t>Study enrollment completed within app</a:t>
          </a:r>
          <a:endParaRPr lang="en-US" sz="2000" kern="1200" dirty="0">
            <a:solidFill>
              <a:schemeClr val="bg2"/>
            </a:solidFill>
          </a:endParaRPr>
        </a:p>
      </dsp:txBody>
      <dsp:txXfrm>
        <a:off x="7218185" y="467741"/>
        <a:ext cx="1631226" cy="1236217"/>
      </dsp:txXfrm>
    </dsp:sp>
    <dsp:sp modelId="{991254E9-8A21-4B8A-9BF0-D221B8D2DA17}">
      <dsp:nvSpPr>
        <dsp:cNvPr id="0" name=""/>
        <dsp:cNvSpPr/>
      </dsp:nvSpPr>
      <dsp:spPr>
        <a:xfrm>
          <a:off x="9058687" y="874039"/>
          <a:ext cx="362127" cy="42362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solidFill>
              <a:schemeClr val="bg2"/>
            </a:solidFill>
          </a:endParaRPr>
        </a:p>
      </dsp:txBody>
      <dsp:txXfrm>
        <a:off x="9058687" y="958763"/>
        <a:ext cx="253489" cy="254172"/>
      </dsp:txXfrm>
    </dsp:sp>
    <dsp:sp modelId="{D29676E0-05DB-4382-9B28-88112A83D974}">
      <dsp:nvSpPr>
        <dsp:cNvPr id="0" name=""/>
        <dsp:cNvSpPr/>
      </dsp:nvSpPr>
      <dsp:spPr>
        <a:xfrm>
          <a:off x="9571131" y="429281"/>
          <a:ext cx="1708146" cy="131313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bg2"/>
              </a:solidFill>
            </a:rPr>
            <a:t>All study data collected within app</a:t>
          </a:r>
          <a:endParaRPr lang="en-US" sz="2000" kern="1200" dirty="0">
            <a:solidFill>
              <a:schemeClr val="bg2"/>
            </a:solidFill>
          </a:endParaRPr>
        </a:p>
      </dsp:txBody>
      <dsp:txXfrm>
        <a:off x="9609591" y="467741"/>
        <a:ext cx="1631226" cy="1236217"/>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EEFAF1-180D-474F-AE39-1680B758EC3B}" type="datetimeFigureOut">
              <a:rPr lang="en-US" smtClean="0"/>
              <a:t>6/23/2022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35116C-148C-3541-9BB1-4E268B31E0E5}" type="slidenum">
              <a:rPr lang="en-US" smtClean="0"/>
              <a:t>‹#›</a:t>
            </a:fld>
            <a:endParaRPr lang="en-US" dirty="0"/>
          </a:p>
        </p:txBody>
      </p:sp>
    </p:spTree>
    <p:extLst>
      <p:ext uri="{BB962C8B-B14F-4D97-AF65-F5344CB8AC3E}">
        <p14:creationId xmlns:p14="http://schemas.microsoft.com/office/powerpoint/2010/main" val="159812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35116C-148C-3541-9BB1-4E268B31E0E5}" type="slidenum">
              <a:rPr lang="en-US" smtClean="0"/>
              <a:t>2</a:t>
            </a:fld>
            <a:endParaRPr lang="en-US"/>
          </a:p>
        </p:txBody>
      </p:sp>
    </p:spTree>
    <p:extLst>
      <p:ext uri="{BB962C8B-B14F-4D97-AF65-F5344CB8AC3E}">
        <p14:creationId xmlns:p14="http://schemas.microsoft.com/office/powerpoint/2010/main" val="960671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Anita</a:t>
            </a:r>
          </a:p>
        </p:txBody>
      </p:sp>
      <p:sp>
        <p:nvSpPr>
          <p:cNvPr id="4" name="Slide Number Placeholder 3"/>
          <p:cNvSpPr>
            <a:spLocks noGrp="1"/>
          </p:cNvSpPr>
          <p:nvPr>
            <p:ph type="sldNum" sz="quarter" idx="10"/>
          </p:nvPr>
        </p:nvSpPr>
        <p:spPr/>
        <p:txBody>
          <a:bodyPr/>
          <a:lstStyle/>
          <a:p>
            <a:fld id="{0F35116C-148C-3541-9BB1-4E268B31E0E5}" type="slidenum">
              <a:rPr lang="en-US" smtClean="0"/>
              <a:t>4</a:t>
            </a:fld>
            <a:endParaRPr lang="en-US"/>
          </a:p>
        </p:txBody>
      </p:sp>
    </p:spTree>
    <p:extLst>
      <p:ext uri="{BB962C8B-B14F-4D97-AF65-F5344CB8AC3E}">
        <p14:creationId xmlns:p14="http://schemas.microsoft.com/office/powerpoint/2010/main" val="3425605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dirty="0"/>
              <a:t>The audio is being</a:t>
            </a:r>
            <a:r>
              <a:rPr lang="en-CA" b="0" baseline="0" dirty="0"/>
              <a:t> broadcasted through your computers. If you are having any difficulty hearing the presenters, you can dial in or have the system call you by following the information you received in your registration confirmation email or your webinar reminder email.</a:t>
            </a:r>
          </a:p>
          <a:p>
            <a:endParaRPr lang="en-CA" b="0" baseline="0" dirty="0"/>
          </a:p>
          <a:p>
            <a:r>
              <a:rPr lang="en-CA" b="0" baseline="0" dirty="0"/>
              <a:t>All participants are muted today with webcams disabled. Questions for the speakers can be typed in the chat box and will be reserved for the Q&amp;A period at the end of the webinar. Please address your questions to ‘Everyone’ or to ‘the host’ if you’d like to ask the question anonymously. </a:t>
            </a:r>
          </a:p>
          <a:p>
            <a:r>
              <a:rPr lang="en-CA" b="0" dirty="0"/>
              <a:t>To zoom</a:t>
            </a:r>
            <a:r>
              <a:rPr lang="en-CA" b="0" baseline="0" dirty="0"/>
              <a:t> in on slides, you can use the small magnifying glass icon on the left hand side of your screen. </a:t>
            </a:r>
          </a:p>
          <a:p>
            <a:endParaRPr lang="en-CA" b="0" dirty="0"/>
          </a:p>
        </p:txBody>
      </p:sp>
      <p:sp>
        <p:nvSpPr>
          <p:cNvPr id="4" name="Slide Number Placeholder 3"/>
          <p:cNvSpPr>
            <a:spLocks noGrp="1"/>
          </p:cNvSpPr>
          <p:nvPr>
            <p:ph type="sldNum" sz="quarter" idx="10"/>
          </p:nvPr>
        </p:nvSpPr>
        <p:spPr/>
        <p:txBody>
          <a:bodyPr/>
          <a:lstStyle/>
          <a:p>
            <a:fld id="{B5AE0904-5D01-4405-BDAA-18DC9C6D5209}" type="slidenum">
              <a:rPr lang="en-US" smtClean="0"/>
              <a:t>5</a:t>
            </a:fld>
            <a:endParaRPr lang="en-US"/>
          </a:p>
        </p:txBody>
      </p:sp>
    </p:spTree>
    <p:extLst>
      <p:ext uri="{BB962C8B-B14F-4D97-AF65-F5344CB8AC3E}">
        <p14:creationId xmlns:p14="http://schemas.microsoft.com/office/powerpoint/2010/main" val="3270935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In the top right corner of your screen you will find a control panel that lets you change how you view the speakers and presentation.</a:t>
            </a:r>
          </a:p>
          <a:p>
            <a:r>
              <a:rPr lang="en-US" b="0" baseline="0" dirty="0"/>
              <a:t>We will monitor the question box and ask the presenters your questions at the end of all the presentations. </a:t>
            </a:r>
          </a:p>
          <a:p>
            <a:r>
              <a:rPr lang="en-US" sz="1200" b="0" i="0" u="none" strike="noStrike" kern="1200" baseline="0" dirty="0">
                <a:solidFill>
                  <a:schemeClr val="tx1"/>
                </a:solidFill>
                <a:latin typeface="+mn-lt"/>
                <a:ea typeface="+mn-ea"/>
                <a:cs typeface="+mn-cs"/>
              </a:rPr>
              <a:t>This webinar will be recorded and posted on eenet.ca following the presentation, and the recording link will be emailed to all webinar registrants.</a:t>
            </a:r>
          </a:p>
          <a:p>
            <a:r>
              <a:rPr lang="en-US" sz="1200" b="0" i="0" u="none" strike="noStrike" kern="1200" baseline="0" dirty="0">
                <a:solidFill>
                  <a:schemeClr val="tx1"/>
                </a:solidFill>
                <a:latin typeface="+mn-lt"/>
                <a:ea typeface="+mn-ea"/>
                <a:cs typeface="+mn-cs"/>
              </a:rPr>
              <a:t>Finally, we would appreciate having your feedback on today’s webinar. An online survey will appear on your browser at the end of the webinar that will take less than 5 minutes of your time to complete. </a:t>
            </a:r>
          </a:p>
          <a:p>
            <a:pPr rtl="0"/>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0F35116C-148C-3541-9BB1-4E268B31E0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7029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35116C-148C-3541-9BB1-4E268B31E0E5}" type="slidenum">
              <a:rPr lang="en-US" smtClean="0"/>
              <a:t>7</a:t>
            </a:fld>
            <a:endParaRPr lang="en-US"/>
          </a:p>
        </p:txBody>
      </p:sp>
    </p:spTree>
    <p:extLst>
      <p:ext uri="{BB962C8B-B14F-4D97-AF65-F5344CB8AC3E}">
        <p14:creationId xmlns:p14="http://schemas.microsoft.com/office/powerpoint/2010/main" val="934487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35116C-148C-3541-9BB1-4E268B31E0E5}" type="slidenum">
              <a:rPr lang="en-US" smtClean="0"/>
              <a:t>8</a:t>
            </a:fld>
            <a:endParaRPr lang="en-US"/>
          </a:p>
        </p:txBody>
      </p:sp>
    </p:spTree>
    <p:extLst>
      <p:ext uri="{BB962C8B-B14F-4D97-AF65-F5344CB8AC3E}">
        <p14:creationId xmlns:p14="http://schemas.microsoft.com/office/powerpoint/2010/main" val="3709889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35116C-148C-3541-9BB1-4E268B31E0E5}" type="slidenum">
              <a:rPr lang="en-US" smtClean="0"/>
              <a:t>9</a:t>
            </a:fld>
            <a:endParaRPr lang="en-US"/>
          </a:p>
        </p:txBody>
      </p:sp>
    </p:spTree>
    <p:extLst>
      <p:ext uri="{BB962C8B-B14F-4D97-AF65-F5344CB8AC3E}">
        <p14:creationId xmlns:p14="http://schemas.microsoft.com/office/powerpoint/2010/main" val="2037012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35116C-148C-3541-9BB1-4E268B31E0E5}" type="slidenum">
              <a:rPr lang="en-US" smtClean="0"/>
              <a:t>10</a:t>
            </a:fld>
            <a:endParaRPr lang="en-US"/>
          </a:p>
        </p:txBody>
      </p:sp>
    </p:spTree>
    <p:extLst>
      <p:ext uri="{BB962C8B-B14F-4D97-AF65-F5344CB8AC3E}">
        <p14:creationId xmlns:p14="http://schemas.microsoft.com/office/powerpoint/2010/main" val="3582003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0F35116C-148C-3541-9BB1-4E268B31E0E5}" type="slidenum">
              <a:rPr lang="en-US" smtClean="0"/>
              <a:t>15</a:t>
            </a:fld>
            <a:endParaRPr lang="en-US" dirty="0"/>
          </a:p>
        </p:txBody>
      </p:sp>
    </p:spTree>
    <p:extLst>
      <p:ext uri="{BB962C8B-B14F-4D97-AF65-F5344CB8AC3E}">
        <p14:creationId xmlns:p14="http://schemas.microsoft.com/office/powerpoint/2010/main" val="1115446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35116C-148C-3541-9BB1-4E268B31E0E5}" type="slidenum">
              <a:rPr lang="en-US" smtClean="0"/>
              <a:t>17</a:t>
            </a:fld>
            <a:endParaRPr lang="en-US" dirty="0"/>
          </a:p>
        </p:txBody>
      </p:sp>
    </p:spTree>
    <p:extLst>
      <p:ext uri="{BB962C8B-B14F-4D97-AF65-F5344CB8AC3E}">
        <p14:creationId xmlns:p14="http://schemas.microsoft.com/office/powerpoint/2010/main" val="1302384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35116C-148C-3541-9BB1-4E268B31E0E5}" type="slidenum">
              <a:rPr lang="en-US" smtClean="0"/>
              <a:t>18</a:t>
            </a:fld>
            <a:endParaRPr lang="en-US" dirty="0"/>
          </a:p>
        </p:txBody>
      </p:sp>
    </p:spTree>
    <p:extLst>
      <p:ext uri="{BB962C8B-B14F-4D97-AF65-F5344CB8AC3E}">
        <p14:creationId xmlns:p14="http://schemas.microsoft.com/office/powerpoint/2010/main" val="41889244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35116C-148C-3541-9BB1-4E268B31E0E5}" type="slidenum">
              <a:rPr lang="en-US" smtClean="0"/>
              <a:t>19</a:t>
            </a:fld>
            <a:endParaRPr lang="en-US" dirty="0"/>
          </a:p>
        </p:txBody>
      </p:sp>
    </p:spTree>
    <p:extLst>
      <p:ext uri="{BB962C8B-B14F-4D97-AF65-F5344CB8AC3E}">
        <p14:creationId xmlns:p14="http://schemas.microsoft.com/office/powerpoint/2010/main" val="2018685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0F35116C-148C-3541-9BB1-4E268B31E0E5}" type="slidenum">
              <a:rPr lang="en-US" smtClean="0"/>
              <a:t>21</a:t>
            </a:fld>
            <a:endParaRPr lang="en-US" dirty="0"/>
          </a:p>
        </p:txBody>
      </p:sp>
    </p:spTree>
    <p:extLst>
      <p:ext uri="{BB962C8B-B14F-4D97-AF65-F5344CB8AC3E}">
        <p14:creationId xmlns:p14="http://schemas.microsoft.com/office/powerpoint/2010/main" val="39505091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35116C-148C-3541-9BB1-4E268B31E0E5}" type="slidenum">
              <a:rPr lang="en-US" smtClean="0"/>
              <a:t>24</a:t>
            </a:fld>
            <a:endParaRPr lang="en-US" dirty="0"/>
          </a:p>
        </p:txBody>
      </p:sp>
    </p:spTree>
    <p:extLst>
      <p:ext uri="{BB962C8B-B14F-4D97-AF65-F5344CB8AC3E}">
        <p14:creationId xmlns:p14="http://schemas.microsoft.com/office/powerpoint/2010/main" val="3109956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TO MADISON: do 1. GAP (what you have already), 2. Self</a:t>
            </a:r>
            <a:r>
              <a:rPr lang="en-US" baseline="0" dirty="0" smtClean="0"/>
              <a:t> Management Approaches (self-monitoring and disrupting gambling habits to effect positive </a:t>
            </a:r>
            <a:r>
              <a:rPr lang="en-US" baseline="0" dirty="0" err="1" smtClean="0"/>
              <a:t>behaviour</a:t>
            </a:r>
            <a:r>
              <a:rPr lang="en-US" baseline="0" dirty="0" smtClean="0"/>
              <a:t> change; as a low-barrier adjunct or alternative to formal PG treatment; becoming active participants in one’s own recovery and care; leveraging the tracking and pattern recognition strengths of </a:t>
            </a:r>
            <a:r>
              <a:rPr lang="en-US" baseline="0" dirty="0" err="1" smtClean="0"/>
              <a:t>mHealth</a:t>
            </a:r>
            <a:r>
              <a:rPr lang="en-US" baseline="0" dirty="0" smtClean="0"/>
              <a:t> technologies), 3. Culture and Context (attending to PG in the context of poverty, homelessness, and related health and social challenges) </a:t>
            </a:r>
            <a:endParaRPr lang="en-US" dirty="0" smtClean="0"/>
          </a:p>
          <a:p>
            <a:r>
              <a:rPr lang="en-US" dirty="0" smtClean="0"/>
              <a:t>The lit – </a:t>
            </a:r>
            <a:r>
              <a:rPr lang="en-US" dirty="0" err="1" smtClean="0"/>
              <a:t>sm</a:t>
            </a:r>
            <a:r>
              <a:rPr lang="en-US" dirty="0" smtClean="0"/>
              <a:t> paper just sent</a:t>
            </a:r>
          </a:p>
          <a:p>
            <a:r>
              <a:rPr lang="en-US" dirty="0" smtClean="0"/>
              <a:t>The GAP – other paper, description of the gap, the CBT, the journaling </a:t>
            </a:r>
          </a:p>
          <a:p>
            <a:r>
              <a:rPr lang="en-US" dirty="0" smtClean="0"/>
              <a:t>Journaling grounded in CBT – </a:t>
            </a:r>
          </a:p>
          <a:p>
            <a:r>
              <a:rPr lang="en-US" dirty="0" smtClean="0"/>
              <a:t>Sensitive to population in both papers – example of this (in flora’s section)</a:t>
            </a:r>
          </a:p>
          <a:p>
            <a:r>
              <a:rPr lang="en-US" dirty="0" smtClean="0"/>
              <a:t>Features and content sensitive to population </a:t>
            </a:r>
          </a:p>
        </p:txBody>
      </p:sp>
      <p:sp>
        <p:nvSpPr>
          <p:cNvPr id="4" name="Slide Number Placeholder 3"/>
          <p:cNvSpPr>
            <a:spLocks noGrp="1"/>
          </p:cNvSpPr>
          <p:nvPr>
            <p:ph type="sldNum" sz="quarter" idx="10"/>
          </p:nvPr>
        </p:nvSpPr>
        <p:spPr/>
        <p:txBody>
          <a:bodyPr/>
          <a:lstStyle/>
          <a:p>
            <a:fld id="{0F35116C-148C-3541-9BB1-4E268B31E0E5}" type="slidenum">
              <a:rPr lang="en-US" smtClean="0"/>
              <a:t>25</a:t>
            </a:fld>
            <a:endParaRPr lang="en-US" dirty="0"/>
          </a:p>
        </p:txBody>
      </p:sp>
    </p:spTree>
    <p:extLst>
      <p:ext uri="{BB962C8B-B14F-4D97-AF65-F5344CB8AC3E}">
        <p14:creationId xmlns:p14="http://schemas.microsoft.com/office/powerpoint/2010/main" val="3469851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35116C-148C-3541-9BB1-4E268B31E0E5}" type="slidenum">
              <a:rPr lang="en-US" smtClean="0"/>
              <a:t>26</a:t>
            </a:fld>
            <a:endParaRPr lang="en-US" dirty="0"/>
          </a:p>
        </p:txBody>
      </p:sp>
    </p:spTree>
    <p:extLst>
      <p:ext uri="{BB962C8B-B14F-4D97-AF65-F5344CB8AC3E}">
        <p14:creationId xmlns:p14="http://schemas.microsoft.com/office/powerpoint/2010/main" val="3407286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35116C-148C-3541-9BB1-4E268B31E0E5}" type="slidenum">
              <a:rPr lang="en-US" smtClean="0"/>
              <a:t>29</a:t>
            </a:fld>
            <a:endParaRPr lang="en-US" dirty="0"/>
          </a:p>
        </p:txBody>
      </p:sp>
    </p:spTree>
    <p:extLst>
      <p:ext uri="{BB962C8B-B14F-4D97-AF65-F5344CB8AC3E}">
        <p14:creationId xmlns:p14="http://schemas.microsoft.com/office/powerpoint/2010/main" val="9761144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Include subtle ways in the content</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0F35116C-148C-3541-9BB1-4E268B31E0E5}" type="slidenum">
              <a:rPr lang="en-US" smtClean="0"/>
              <a:t>31</a:t>
            </a:fld>
            <a:endParaRPr lang="en-US" dirty="0"/>
          </a:p>
        </p:txBody>
      </p:sp>
    </p:spTree>
    <p:extLst>
      <p:ext uri="{BB962C8B-B14F-4D97-AF65-F5344CB8AC3E}">
        <p14:creationId xmlns:p14="http://schemas.microsoft.com/office/powerpoint/2010/main" val="108752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solidFill>
                <a:schemeClr val="bg2"/>
              </a:solidFill>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
        <p:nvSpPr>
          <p:cNvPr id="4" name="Slide Number Placeholder 3"/>
          <p:cNvSpPr>
            <a:spLocks noGrp="1"/>
          </p:cNvSpPr>
          <p:nvPr>
            <p:ph type="sldNum" sz="quarter" idx="10"/>
          </p:nvPr>
        </p:nvSpPr>
        <p:spPr/>
        <p:txBody>
          <a:bodyPr/>
          <a:lstStyle/>
          <a:p>
            <a:fld id="{0F35116C-148C-3541-9BB1-4E268B31E0E5}" type="slidenum">
              <a:rPr lang="en-US" smtClean="0"/>
              <a:t>39</a:t>
            </a:fld>
            <a:endParaRPr lang="en-US"/>
          </a:p>
        </p:txBody>
      </p:sp>
    </p:spTree>
    <p:extLst>
      <p:ext uri="{BB962C8B-B14F-4D97-AF65-F5344CB8AC3E}">
        <p14:creationId xmlns:p14="http://schemas.microsoft.com/office/powerpoint/2010/main" val="14352328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ADD LINK TO WEBSITE</a:t>
            </a:r>
            <a:endParaRPr lang="en-US" b="1" dirty="0"/>
          </a:p>
        </p:txBody>
      </p:sp>
      <p:sp>
        <p:nvSpPr>
          <p:cNvPr id="4" name="Slide Number Placeholder 3"/>
          <p:cNvSpPr>
            <a:spLocks noGrp="1"/>
          </p:cNvSpPr>
          <p:nvPr>
            <p:ph type="sldNum" sz="quarter" idx="10"/>
          </p:nvPr>
        </p:nvSpPr>
        <p:spPr/>
        <p:txBody>
          <a:bodyPr/>
          <a:lstStyle/>
          <a:p>
            <a:fld id="{0F35116C-148C-3541-9BB1-4E268B31E0E5}" type="slidenum">
              <a:rPr lang="en-US" smtClean="0"/>
              <a:t>40</a:t>
            </a:fld>
            <a:endParaRPr lang="en-US" dirty="0"/>
          </a:p>
        </p:txBody>
      </p:sp>
    </p:spTree>
    <p:extLst>
      <p:ext uri="{BB962C8B-B14F-4D97-AF65-F5344CB8AC3E}">
        <p14:creationId xmlns:p14="http://schemas.microsoft.com/office/powerpoint/2010/main" val="33669161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alphaModFix/>
            <a:extLst>
              <a:ext uri="{28A0092B-C50C-407E-A947-70E740481C1C}">
                <a14:useLocalDpi xmlns:a14="http://schemas.microsoft.com/office/drawing/2010/main" val="0"/>
              </a:ext>
            </a:extLst>
          </a:blip>
          <a:srcRect l="15012" t="144" r="13555" b="-2"/>
          <a:stretch/>
        </p:blipFill>
        <p:spPr>
          <a:xfrm>
            <a:off x="5398477" y="395654"/>
            <a:ext cx="6409593" cy="6066692"/>
          </a:xfrm>
          <a:prstGeom prst="rect">
            <a:avLst/>
          </a:prstGeom>
        </p:spPr>
      </p:pic>
      <p:sp>
        <p:nvSpPr>
          <p:cNvPr id="2" name="Title 1"/>
          <p:cNvSpPr>
            <a:spLocks noGrp="1"/>
          </p:cNvSpPr>
          <p:nvPr>
            <p:ph type="ctrTitle" hasCustomPrompt="1"/>
          </p:nvPr>
        </p:nvSpPr>
        <p:spPr>
          <a:xfrm>
            <a:off x="1383325" y="475837"/>
            <a:ext cx="9144000" cy="2215661"/>
          </a:xfrm>
        </p:spPr>
        <p:txBody>
          <a:bodyPr anchor="b"/>
          <a:lstStyle>
            <a:lvl1pPr algn="l">
              <a:defRPr sz="4000" b="0" i="0">
                <a:solidFill>
                  <a:schemeClr val="bg2"/>
                </a:solidFill>
                <a:latin typeface="Open Sans Light" charset="0"/>
                <a:ea typeface="Open Sans Light" charset="0"/>
                <a:cs typeface="Open Sans Light" charset="0"/>
              </a:defRPr>
            </a:lvl1pPr>
          </a:lstStyle>
          <a:p>
            <a:r>
              <a:rPr lang="en-US" dirty="0"/>
              <a:t>Click to </a:t>
            </a:r>
            <a:br>
              <a:rPr lang="en-US" dirty="0"/>
            </a:br>
            <a:r>
              <a:rPr lang="en-US" dirty="0"/>
              <a:t>edit Master </a:t>
            </a:r>
            <a:br>
              <a:rPr lang="en-US" dirty="0"/>
            </a:br>
            <a:r>
              <a:rPr lang="en-US" dirty="0"/>
              <a:t>title style</a:t>
            </a:r>
          </a:p>
        </p:txBody>
      </p:sp>
      <p:pic>
        <p:nvPicPr>
          <p:cNvPr id="8" name="Picture 7"/>
          <p:cNvPicPr>
            <a:picLocks noChangeAspect="1"/>
          </p:cNvPicPr>
          <p:nvPr userDrawn="1"/>
        </p:nvPicPr>
        <p:blipFill rotWithShape="1">
          <a:blip r:embed="rId3">
            <a:extLst>
              <a:ext uri="{28A0092B-C50C-407E-A947-70E740481C1C}">
                <a14:useLocalDpi xmlns:a14="http://schemas.microsoft.com/office/drawing/2010/main" val="0"/>
              </a:ext>
            </a:extLst>
          </a:blip>
          <a:srcRect b="27047"/>
          <a:stretch/>
        </p:blipFill>
        <p:spPr>
          <a:xfrm>
            <a:off x="1488830" y="5335902"/>
            <a:ext cx="1931377" cy="639229"/>
          </a:xfrm>
          <a:prstGeom prst="rect">
            <a:avLst/>
          </a:prstGeom>
        </p:spPr>
      </p:pic>
      <p:sp>
        <p:nvSpPr>
          <p:cNvPr id="7" name="Content Placeholder 6"/>
          <p:cNvSpPr>
            <a:spLocks noGrp="1"/>
          </p:cNvSpPr>
          <p:nvPr>
            <p:ph sz="quarter" idx="13" hasCustomPrompt="1"/>
          </p:nvPr>
        </p:nvSpPr>
        <p:spPr>
          <a:xfrm>
            <a:off x="1348157" y="2775646"/>
            <a:ext cx="4665663" cy="633413"/>
          </a:xfrm>
        </p:spPr>
        <p:txBody>
          <a:bodyPr>
            <a:normAutofit/>
          </a:bodyPr>
          <a:lstStyle>
            <a:lvl1pPr>
              <a:defRPr sz="2000" b="1">
                <a:solidFill>
                  <a:schemeClr val="bg2"/>
                </a:solidFill>
              </a:defRPr>
            </a:lvl1pPr>
          </a:lstStyle>
          <a:p>
            <a:pPr lvl="0"/>
            <a:r>
              <a:rPr lang="en-CA" dirty="0"/>
              <a:t>20-Apr-25</a:t>
            </a:r>
            <a:endParaRPr lang="en-US" dirty="0"/>
          </a:p>
        </p:txBody>
      </p:sp>
      <p:cxnSp>
        <p:nvCxnSpPr>
          <p:cNvPr id="5" name="Straight Connector 4"/>
          <p:cNvCxnSpPr/>
          <p:nvPr userDrawn="1"/>
        </p:nvCxnSpPr>
        <p:spPr>
          <a:xfrm>
            <a:off x="5398477" y="334108"/>
            <a:ext cx="0" cy="6189785"/>
          </a:xfrm>
          <a:prstGeom prst="line">
            <a:avLst/>
          </a:prstGeom>
          <a:ln w="76200">
            <a:solidFill>
              <a:schemeClr val="bg2"/>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quarter" idx="14"/>
          </p:nvPr>
        </p:nvSpPr>
        <p:spPr>
          <a:xfrm>
            <a:off x="1733550" y="2943225"/>
            <a:ext cx="914400" cy="91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9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2">
            <a:lumMod val="95000"/>
          </a:schemeClr>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1ECEE783-4751-3447-A075-565592F019DC}" type="slidenum">
              <a:rPr lang="en-US" smtClean="0"/>
              <a:pPr/>
              <a:t>‹#›</a:t>
            </a:fld>
            <a:endParaRPr lang="en-US" dirty="0"/>
          </a:p>
        </p:txBody>
      </p:sp>
      <p:cxnSp>
        <p:nvCxnSpPr>
          <p:cNvPr id="5" name="Straight Connector 4"/>
          <p:cNvCxnSpPr/>
          <p:nvPr userDrawn="1"/>
        </p:nvCxnSpPr>
        <p:spPr>
          <a:xfrm>
            <a:off x="1503485" y="1605152"/>
            <a:ext cx="9187961" cy="0"/>
          </a:xfrm>
          <a:prstGeom prst="line">
            <a:avLst/>
          </a:prstGeom>
          <a:ln>
            <a:solidFill>
              <a:schemeClr val="accent6">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 name="Text Placeholder 15"/>
          <p:cNvSpPr>
            <a:spLocks noGrp="1"/>
          </p:cNvSpPr>
          <p:nvPr>
            <p:ph type="body" sz="quarter" idx="14" hasCustomPrompt="1"/>
          </p:nvPr>
        </p:nvSpPr>
        <p:spPr>
          <a:xfrm>
            <a:off x="1257178" y="2123493"/>
            <a:ext cx="905730" cy="901873"/>
          </a:xfrm>
        </p:spPr>
        <p:txBody>
          <a:bodyPr wrap="none" lIns="0" tIns="0" rIns="0" bIns="0" anchor="b">
            <a:noAutofit/>
          </a:bodyPr>
          <a:lstStyle>
            <a:lvl1pPr>
              <a:defRPr sz="6200" b="1">
                <a:solidFill>
                  <a:schemeClr val="accent5"/>
                </a:solidFill>
              </a:defRPr>
            </a:lvl1pPr>
          </a:lstStyle>
          <a:p>
            <a:pPr lvl="0"/>
            <a:r>
              <a:rPr lang="en-US" dirty="0"/>
              <a:t>1</a:t>
            </a:r>
          </a:p>
        </p:txBody>
      </p:sp>
      <p:sp>
        <p:nvSpPr>
          <p:cNvPr id="18" name="Text Placeholder 15"/>
          <p:cNvSpPr>
            <a:spLocks noGrp="1"/>
          </p:cNvSpPr>
          <p:nvPr>
            <p:ph type="body" sz="quarter" idx="15" hasCustomPrompt="1"/>
          </p:nvPr>
        </p:nvSpPr>
        <p:spPr>
          <a:xfrm>
            <a:off x="1406709" y="3025366"/>
            <a:ext cx="1459645" cy="2123493"/>
          </a:xfrm>
        </p:spPr>
        <p:txBody>
          <a:bodyPr wrap="square" lIns="0" tIns="0" rIns="0" bIns="0" anchor="t">
            <a:noAutofit/>
          </a:bodyPr>
          <a:lstStyle>
            <a:lvl1pPr marL="95250" indent="-95250">
              <a:spcAft>
                <a:spcPts val="200"/>
              </a:spcAft>
              <a:tabLst/>
              <a:defRPr sz="2400" b="0">
                <a:solidFill>
                  <a:schemeClr val="accent5"/>
                </a:solidFill>
              </a:defRPr>
            </a:lvl1pPr>
            <a:lvl2pPr marL="95250" indent="-87313">
              <a:lnSpc>
                <a:spcPct val="110000"/>
              </a:lnSpc>
              <a:buFont typeface=".AppleSystemUIFont" charset="-120"/>
              <a:buChar char=" "/>
              <a:tabLst/>
              <a:defRPr sz="1000"/>
            </a:lvl2pPr>
          </a:lstStyle>
          <a:p>
            <a:pPr lvl="0"/>
            <a:r>
              <a:rPr lang="en-US" dirty="0"/>
              <a:t>Section</a:t>
            </a:r>
            <a:br>
              <a:rPr lang="en-US" dirty="0"/>
            </a:br>
            <a:r>
              <a:rPr lang="en-US" dirty="0"/>
              <a:t>Title</a:t>
            </a:r>
          </a:p>
          <a:p>
            <a:pPr lvl="1"/>
            <a:r>
              <a:rPr lang="en-US" dirty="0"/>
              <a:t>Loren ipsum dolor</a:t>
            </a:r>
            <a:br>
              <a:rPr lang="en-US" dirty="0"/>
            </a:br>
            <a:r>
              <a:rPr lang="en-US" dirty="0"/>
              <a:t>sit </a:t>
            </a:r>
            <a:r>
              <a:rPr lang="en-US" dirty="0" err="1"/>
              <a:t>amet</a:t>
            </a:r>
            <a:endParaRPr lang="en-US" dirty="0"/>
          </a:p>
        </p:txBody>
      </p:sp>
      <p:sp>
        <p:nvSpPr>
          <p:cNvPr id="20" name="Text Placeholder 15"/>
          <p:cNvSpPr>
            <a:spLocks noGrp="1"/>
          </p:cNvSpPr>
          <p:nvPr>
            <p:ph type="body" sz="quarter" idx="16" hasCustomPrompt="1"/>
          </p:nvPr>
        </p:nvSpPr>
        <p:spPr>
          <a:xfrm>
            <a:off x="2901339" y="2123493"/>
            <a:ext cx="905730" cy="901873"/>
          </a:xfrm>
        </p:spPr>
        <p:txBody>
          <a:bodyPr wrap="none" lIns="0" tIns="0" rIns="0" bIns="0" anchor="b">
            <a:noAutofit/>
          </a:bodyPr>
          <a:lstStyle>
            <a:lvl1pPr>
              <a:defRPr sz="6200" b="1">
                <a:solidFill>
                  <a:schemeClr val="accent1"/>
                </a:solidFill>
              </a:defRPr>
            </a:lvl1pPr>
          </a:lstStyle>
          <a:p>
            <a:pPr lvl="0"/>
            <a:r>
              <a:rPr lang="en-US" dirty="0"/>
              <a:t>2</a:t>
            </a:r>
          </a:p>
        </p:txBody>
      </p:sp>
      <p:sp>
        <p:nvSpPr>
          <p:cNvPr id="21" name="Text Placeholder 15"/>
          <p:cNvSpPr>
            <a:spLocks noGrp="1"/>
          </p:cNvSpPr>
          <p:nvPr>
            <p:ph type="body" sz="quarter" idx="17" hasCustomPrompt="1"/>
          </p:nvPr>
        </p:nvSpPr>
        <p:spPr>
          <a:xfrm>
            <a:off x="2999196" y="3025366"/>
            <a:ext cx="1459645" cy="2123493"/>
          </a:xfrm>
        </p:spPr>
        <p:txBody>
          <a:bodyPr wrap="square" lIns="0" tIns="0" rIns="0" bIns="0" anchor="t">
            <a:noAutofit/>
          </a:bodyPr>
          <a:lstStyle>
            <a:lvl1pPr marL="95250" indent="-95250">
              <a:spcAft>
                <a:spcPts val="200"/>
              </a:spcAft>
              <a:tabLst/>
              <a:defRPr sz="2400" b="0">
                <a:solidFill>
                  <a:schemeClr val="tx2"/>
                </a:solidFill>
              </a:defRPr>
            </a:lvl1pPr>
            <a:lvl2pPr marL="95250" indent="-87313">
              <a:lnSpc>
                <a:spcPct val="110000"/>
              </a:lnSpc>
              <a:buFont typeface=".AppleSystemUIFont" charset="-120"/>
              <a:buChar char=" "/>
              <a:tabLst/>
              <a:defRPr sz="1000"/>
            </a:lvl2pPr>
          </a:lstStyle>
          <a:p>
            <a:pPr lvl="0"/>
            <a:r>
              <a:rPr lang="en-US" dirty="0"/>
              <a:t>Section</a:t>
            </a:r>
            <a:br>
              <a:rPr lang="en-US" dirty="0"/>
            </a:br>
            <a:r>
              <a:rPr lang="en-US" dirty="0"/>
              <a:t>Title</a:t>
            </a:r>
          </a:p>
          <a:p>
            <a:pPr lvl="1"/>
            <a:r>
              <a:rPr lang="en-US" dirty="0"/>
              <a:t>Loren ipsum dolor</a:t>
            </a:r>
            <a:br>
              <a:rPr lang="en-US" dirty="0"/>
            </a:br>
            <a:r>
              <a:rPr lang="en-US" dirty="0"/>
              <a:t>sit </a:t>
            </a:r>
            <a:r>
              <a:rPr lang="en-US" dirty="0" err="1"/>
              <a:t>amet</a:t>
            </a:r>
            <a:endParaRPr lang="en-US" dirty="0"/>
          </a:p>
        </p:txBody>
      </p:sp>
      <p:sp>
        <p:nvSpPr>
          <p:cNvPr id="22" name="Text Placeholder 15"/>
          <p:cNvSpPr>
            <a:spLocks noGrp="1"/>
          </p:cNvSpPr>
          <p:nvPr>
            <p:ph type="body" sz="quarter" idx="18" hasCustomPrompt="1"/>
          </p:nvPr>
        </p:nvSpPr>
        <p:spPr>
          <a:xfrm>
            <a:off x="4591683" y="3025366"/>
            <a:ext cx="1459645" cy="2123493"/>
          </a:xfrm>
        </p:spPr>
        <p:txBody>
          <a:bodyPr wrap="square" lIns="0" tIns="0" rIns="0" bIns="0" anchor="t">
            <a:noAutofit/>
          </a:bodyPr>
          <a:lstStyle>
            <a:lvl1pPr marL="95250" indent="-95250">
              <a:spcAft>
                <a:spcPts val="200"/>
              </a:spcAft>
              <a:tabLst/>
              <a:defRPr sz="2400" b="0">
                <a:solidFill>
                  <a:schemeClr val="accent3"/>
                </a:solidFill>
              </a:defRPr>
            </a:lvl1pPr>
            <a:lvl2pPr marL="95250" indent="-87313">
              <a:lnSpc>
                <a:spcPct val="110000"/>
              </a:lnSpc>
              <a:buFont typeface=".AppleSystemUIFont" charset="-120"/>
              <a:buChar char=" "/>
              <a:tabLst/>
              <a:defRPr sz="1000"/>
            </a:lvl2pPr>
          </a:lstStyle>
          <a:p>
            <a:pPr lvl="0"/>
            <a:r>
              <a:rPr lang="en-US" dirty="0"/>
              <a:t>Section</a:t>
            </a:r>
            <a:br>
              <a:rPr lang="en-US" dirty="0"/>
            </a:br>
            <a:r>
              <a:rPr lang="en-US" dirty="0"/>
              <a:t>Title</a:t>
            </a:r>
          </a:p>
          <a:p>
            <a:pPr lvl="1"/>
            <a:r>
              <a:rPr lang="en-US" dirty="0"/>
              <a:t>Loren ipsum dolor</a:t>
            </a:r>
            <a:br>
              <a:rPr lang="en-US" dirty="0"/>
            </a:br>
            <a:r>
              <a:rPr lang="en-US" dirty="0"/>
              <a:t>sit </a:t>
            </a:r>
            <a:r>
              <a:rPr lang="en-US" dirty="0" err="1"/>
              <a:t>amet</a:t>
            </a:r>
            <a:endParaRPr lang="en-US" dirty="0"/>
          </a:p>
        </p:txBody>
      </p:sp>
      <p:sp>
        <p:nvSpPr>
          <p:cNvPr id="23" name="Text Placeholder 15"/>
          <p:cNvSpPr>
            <a:spLocks noGrp="1"/>
          </p:cNvSpPr>
          <p:nvPr>
            <p:ph type="body" sz="quarter" idx="19" hasCustomPrompt="1"/>
          </p:nvPr>
        </p:nvSpPr>
        <p:spPr>
          <a:xfrm>
            <a:off x="6184170" y="3025366"/>
            <a:ext cx="1459645" cy="2123493"/>
          </a:xfrm>
        </p:spPr>
        <p:txBody>
          <a:bodyPr wrap="square" lIns="0" tIns="0" rIns="0" bIns="0" anchor="t">
            <a:noAutofit/>
          </a:bodyPr>
          <a:lstStyle>
            <a:lvl1pPr marL="95250" indent="-95250">
              <a:spcAft>
                <a:spcPts val="200"/>
              </a:spcAft>
              <a:tabLst/>
              <a:defRPr sz="2400" b="0">
                <a:solidFill>
                  <a:schemeClr val="accent2"/>
                </a:solidFill>
              </a:defRPr>
            </a:lvl1pPr>
            <a:lvl2pPr marL="95250" indent="-87313">
              <a:lnSpc>
                <a:spcPct val="110000"/>
              </a:lnSpc>
              <a:buFont typeface=".AppleSystemUIFont" charset="-120"/>
              <a:buChar char=" "/>
              <a:tabLst/>
              <a:defRPr sz="1000"/>
            </a:lvl2pPr>
          </a:lstStyle>
          <a:p>
            <a:pPr lvl="0"/>
            <a:r>
              <a:rPr lang="en-US" dirty="0"/>
              <a:t>Section</a:t>
            </a:r>
            <a:br>
              <a:rPr lang="en-US" dirty="0"/>
            </a:br>
            <a:r>
              <a:rPr lang="en-US" dirty="0"/>
              <a:t>Title</a:t>
            </a:r>
          </a:p>
          <a:p>
            <a:pPr lvl="1"/>
            <a:r>
              <a:rPr lang="en-US" dirty="0"/>
              <a:t>Loren ipsum dolor</a:t>
            </a:r>
            <a:br>
              <a:rPr lang="en-US" dirty="0"/>
            </a:br>
            <a:r>
              <a:rPr lang="en-US" dirty="0"/>
              <a:t>sit </a:t>
            </a:r>
            <a:r>
              <a:rPr lang="en-US" dirty="0" err="1"/>
              <a:t>amet</a:t>
            </a:r>
            <a:endParaRPr lang="en-US" dirty="0"/>
          </a:p>
        </p:txBody>
      </p:sp>
      <p:sp>
        <p:nvSpPr>
          <p:cNvPr id="24" name="Text Placeholder 15"/>
          <p:cNvSpPr>
            <a:spLocks noGrp="1"/>
          </p:cNvSpPr>
          <p:nvPr>
            <p:ph type="body" sz="quarter" idx="20" hasCustomPrompt="1"/>
          </p:nvPr>
        </p:nvSpPr>
        <p:spPr>
          <a:xfrm>
            <a:off x="7776658" y="3025366"/>
            <a:ext cx="1459645" cy="2123493"/>
          </a:xfrm>
        </p:spPr>
        <p:txBody>
          <a:bodyPr wrap="square" lIns="0" tIns="0" rIns="0" bIns="0" anchor="t">
            <a:noAutofit/>
          </a:bodyPr>
          <a:lstStyle>
            <a:lvl1pPr marL="95250" indent="-95250">
              <a:spcAft>
                <a:spcPts val="200"/>
              </a:spcAft>
              <a:tabLst/>
              <a:defRPr sz="2400" b="0">
                <a:solidFill>
                  <a:schemeClr val="accent4"/>
                </a:solidFill>
              </a:defRPr>
            </a:lvl1pPr>
            <a:lvl2pPr marL="95250" indent="-87313">
              <a:lnSpc>
                <a:spcPct val="110000"/>
              </a:lnSpc>
              <a:buFont typeface=".AppleSystemUIFont" charset="-120"/>
              <a:buChar char=" "/>
              <a:tabLst/>
              <a:defRPr sz="1000"/>
            </a:lvl2pPr>
          </a:lstStyle>
          <a:p>
            <a:pPr lvl="0"/>
            <a:r>
              <a:rPr lang="en-US" dirty="0"/>
              <a:t>Section</a:t>
            </a:r>
            <a:br>
              <a:rPr lang="en-US" dirty="0"/>
            </a:br>
            <a:r>
              <a:rPr lang="en-US" dirty="0"/>
              <a:t>Title</a:t>
            </a:r>
          </a:p>
          <a:p>
            <a:pPr lvl="1"/>
            <a:r>
              <a:rPr lang="en-US" dirty="0"/>
              <a:t>Loren ipsum dolor</a:t>
            </a:r>
            <a:br>
              <a:rPr lang="en-US" dirty="0"/>
            </a:br>
            <a:r>
              <a:rPr lang="en-US" dirty="0"/>
              <a:t>sit </a:t>
            </a:r>
            <a:r>
              <a:rPr lang="en-US" dirty="0" err="1"/>
              <a:t>amet</a:t>
            </a:r>
            <a:endParaRPr lang="en-US" dirty="0"/>
          </a:p>
        </p:txBody>
      </p:sp>
      <p:sp>
        <p:nvSpPr>
          <p:cNvPr id="25" name="Text Placeholder 15"/>
          <p:cNvSpPr>
            <a:spLocks noGrp="1"/>
          </p:cNvSpPr>
          <p:nvPr>
            <p:ph type="body" sz="quarter" idx="21" hasCustomPrompt="1"/>
          </p:nvPr>
        </p:nvSpPr>
        <p:spPr>
          <a:xfrm>
            <a:off x="4498288" y="2123493"/>
            <a:ext cx="905730" cy="901873"/>
          </a:xfrm>
        </p:spPr>
        <p:txBody>
          <a:bodyPr wrap="none" lIns="0" tIns="0" rIns="0" bIns="0" anchor="b">
            <a:noAutofit/>
          </a:bodyPr>
          <a:lstStyle>
            <a:lvl1pPr>
              <a:defRPr sz="6200" b="1">
                <a:solidFill>
                  <a:schemeClr val="accent3"/>
                </a:solidFill>
              </a:defRPr>
            </a:lvl1pPr>
          </a:lstStyle>
          <a:p>
            <a:pPr lvl="0"/>
            <a:r>
              <a:rPr lang="en-US" dirty="0"/>
              <a:t>3</a:t>
            </a:r>
          </a:p>
        </p:txBody>
      </p:sp>
      <p:sp>
        <p:nvSpPr>
          <p:cNvPr id="26" name="Text Placeholder 15"/>
          <p:cNvSpPr>
            <a:spLocks noGrp="1"/>
          </p:cNvSpPr>
          <p:nvPr>
            <p:ph type="body" sz="quarter" idx="22" hasCustomPrompt="1"/>
          </p:nvPr>
        </p:nvSpPr>
        <p:spPr>
          <a:xfrm>
            <a:off x="6079696" y="2123493"/>
            <a:ext cx="905730" cy="901873"/>
          </a:xfrm>
        </p:spPr>
        <p:txBody>
          <a:bodyPr wrap="none" lIns="0" tIns="0" rIns="0" bIns="0" anchor="b">
            <a:noAutofit/>
          </a:bodyPr>
          <a:lstStyle>
            <a:lvl1pPr>
              <a:defRPr sz="6200" b="1">
                <a:solidFill>
                  <a:schemeClr val="accent2"/>
                </a:solidFill>
              </a:defRPr>
            </a:lvl1pPr>
          </a:lstStyle>
          <a:p>
            <a:pPr lvl="0"/>
            <a:r>
              <a:rPr lang="en-US" dirty="0"/>
              <a:t>4</a:t>
            </a:r>
          </a:p>
        </p:txBody>
      </p:sp>
      <p:sp>
        <p:nvSpPr>
          <p:cNvPr id="27" name="Text Placeholder 15"/>
          <p:cNvSpPr>
            <a:spLocks noGrp="1"/>
          </p:cNvSpPr>
          <p:nvPr>
            <p:ph type="body" sz="quarter" idx="23" hasCustomPrompt="1"/>
          </p:nvPr>
        </p:nvSpPr>
        <p:spPr>
          <a:xfrm>
            <a:off x="7653503" y="2123493"/>
            <a:ext cx="905730" cy="901873"/>
          </a:xfrm>
        </p:spPr>
        <p:txBody>
          <a:bodyPr wrap="none" lIns="0" tIns="0" rIns="0" bIns="0" anchor="b">
            <a:noAutofit/>
          </a:bodyPr>
          <a:lstStyle>
            <a:lvl1pPr>
              <a:defRPr sz="6200" b="1">
                <a:solidFill>
                  <a:schemeClr val="accent4"/>
                </a:solidFill>
              </a:defRPr>
            </a:lvl1pPr>
          </a:lstStyle>
          <a:p>
            <a:pPr lvl="0"/>
            <a:r>
              <a:rPr lang="en-US" dirty="0"/>
              <a:t>5</a:t>
            </a:r>
          </a:p>
        </p:txBody>
      </p:sp>
      <p:sp>
        <p:nvSpPr>
          <p:cNvPr id="28" name="TextBox 27"/>
          <p:cNvSpPr txBox="1"/>
          <p:nvPr userDrawn="1"/>
        </p:nvSpPr>
        <p:spPr>
          <a:xfrm>
            <a:off x="1420617" y="6550198"/>
            <a:ext cx="5454869" cy="184666"/>
          </a:xfrm>
          <a:prstGeom prst="rect">
            <a:avLst/>
          </a:prstGeom>
          <a:noFill/>
        </p:spPr>
        <p:txBody>
          <a:bodyPr wrap="square" rtlCol="0">
            <a:spAutoFit/>
          </a:bodyPr>
          <a:lstStyle/>
          <a:p>
            <a:r>
              <a:rPr lang="en-US" sz="600" dirty="0">
                <a:solidFill>
                  <a:schemeClr val="tx1">
                    <a:lumMod val="50000"/>
                    <a:lumOff val="50000"/>
                  </a:schemeClr>
                </a:solidFill>
                <a:latin typeface="Open Sans" charset="0"/>
                <a:ea typeface="Open Sans" charset="0"/>
                <a:cs typeface="Open Sans" charset="0"/>
              </a:rPr>
              <a:t>Copyright</a:t>
            </a:r>
            <a:r>
              <a:rPr lang="en-US" sz="600" baseline="0" dirty="0">
                <a:solidFill>
                  <a:schemeClr val="tx1">
                    <a:lumMod val="50000"/>
                    <a:lumOff val="50000"/>
                  </a:schemeClr>
                </a:solidFill>
                <a:latin typeface="Open Sans" charset="0"/>
                <a:ea typeface="Open Sans" charset="0"/>
                <a:cs typeface="Open Sans" charset="0"/>
              </a:rPr>
              <a:t> © 2020, CAMH</a:t>
            </a:r>
            <a:endParaRPr lang="en-US" sz="600" dirty="0">
              <a:solidFill>
                <a:schemeClr val="tx1">
                  <a:lumMod val="50000"/>
                  <a:lumOff val="50000"/>
                </a:schemeClr>
              </a:solidFill>
              <a:latin typeface="Open Sans" charset="0"/>
              <a:ea typeface="Open Sans" charset="0"/>
              <a:cs typeface="Open Sans" charset="0"/>
            </a:endParaRPr>
          </a:p>
        </p:txBody>
      </p:sp>
      <p:sp>
        <p:nvSpPr>
          <p:cNvPr id="29" name="TextBox 28"/>
          <p:cNvSpPr txBox="1"/>
          <p:nvPr userDrawn="1"/>
        </p:nvSpPr>
        <p:spPr>
          <a:xfrm>
            <a:off x="1420617" y="1251351"/>
            <a:ext cx="2584938" cy="307777"/>
          </a:xfrm>
          <a:prstGeom prst="rect">
            <a:avLst/>
          </a:prstGeom>
          <a:noFill/>
        </p:spPr>
        <p:txBody>
          <a:bodyPr wrap="square" rtlCol="0">
            <a:spAutoFit/>
          </a:bodyPr>
          <a:lstStyle/>
          <a:p>
            <a:r>
              <a:rPr lang="en-US" sz="1400" b="1" dirty="0">
                <a:solidFill>
                  <a:schemeClr val="accent1"/>
                </a:solidFill>
                <a:latin typeface="Open Sans" charset="0"/>
                <a:ea typeface="Open Sans" charset="0"/>
                <a:cs typeface="Open Sans" charset="0"/>
              </a:rPr>
              <a:t>AGENDA</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83325" y="3593245"/>
            <a:ext cx="9144000" cy="1655762"/>
          </a:xfrm>
        </p:spPr>
        <p:txBody>
          <a:bodyPr anchor="ctr"/>
          <a:lstStyle>
            <a:lvl1pPr algn="l">
              <a:defRPr sz="5000">
                <a:solidFill>
                  <a:schemeClr val="bg2"/>
                </a:solidFill>
              </a:defRPr>
            </a:lvl1pPr>
          </a:lstStyle>
          <a:p>
            <a:r>
              <a:rPr lang="en-US" dirty="0"/>
              <a:t>Click to </a:t>
            </a:r>
            <a:r>
              <a:rPr lang="en-US"/>
              <a:t>edit </a:t>
            </a:r>
            <a:br>
              <a:rPr lang="en-US"/>
            </a:br>
            <a:r>
              <a:rPr lang="en-US"/>
              <a:t>Master </a:t>
            </a:r>
            <a:r>
              <a:rPr lang="en-US" dirty="0"/>
              <a:t>title style</a:t>
            </a:r>
          </a:p>
        </p:txBody>
      </p:sp>
      <p:sp>
        <p:nvSpPr>
          <p:cNvPr id="3" name="Subtitle 2"/>
          <p:cNvSpPr>
            <a:spLocks noGrp="1"/>
          </p:cNvSpPr>
          <p:nvPr>
            <p:ph type="subTitle" idx="1" hasCustomPrompt="1"/>
          </p:nvPr>
        </p:nvSpPr>
        <p:spPr>
          <a:xfrm>
            <a:off x="1269022" y="1216954"/>
            <a:ext cx="9144000" cy="1655762"/>
          </a:xfrm>
        </p:spPr>
        <p:txBody>
          <a:bodyPr anchor="ctr">
            <a:noAutofit/>
          </a:bodyPr>
          <a:lstStyle>
            <a:lvl1pPr marL="0" indent="0" algn="l">
              <a:buNone/>
              <a:defRPr sz="21000" b="1">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1</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E783-4751-3447-A075-565592F019DC}" type="slidenum">
              <a:rPr lang="en-US" smtClean="0"/>
              <a:t>‹#›</a:t>
            </a:fld>
            <a:endParaRPr lang="en-US" dirty="0"/>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b="27154"/>
          <a:stretch/>
        </p:blipFill>
        <p:spPr>
          <a:xfrm>
            <a:off x="10937631" y="6117253"/>
            <a:ext cx="786422" cy="259900"/>
          </a:xfrm>
          <a:prstGeom prst="rect">
            <a:avLst/>
          </a:prstGeom>
        </p:spPr>
      </p:pic>
    </p:spTree>
    <p:extLst>
      <p:ext uri="{BB962C8B-B14F-4D97-AF65-F5344CB8AC3E}">
        <p14:creationId xmlns:p14="http://schemas.microsoft.com/office/powerpoint/2010/main" val="4672792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9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50000"/>
                    <a:lumOff val="50000"/>
                  </a:schemeClr>
                </a:solidFill>
              </a:defRPr>
            </a:lvl1pPr>
          </a:lstStyle>
          <a:p>
            <a:fld id="{1ECEE783-4751-3447-A075-565592F019DC}" type="slidenum">
              <a:rPr lang="en-US" smtClean="0"/>
              <a:pPr/>
              <a:t>‹#›</a:t>
            </a:fld>
            <a:endParaRPr lang="en-US" dirty="0"/>
          </a:p>
        </p:txBody>
      </p:sp>
      <p:sp>
        <p:nvSpPr>
          <p:cNvPr id="12" name="Title 11"/>
          <p:cNvSpPr>
            <a:spLocks noGrp="1"/>
          </p:cNvSpPr>
          <p:nvPr>
            <p:ph type="title"/>
          </p:nvPr>
        </p:nvSpPr>
        <p:spPr/>
        <p:txBody>
          <a:bodyPr/>
          <a:lstStyle/>
          <a:p>
            <a:r>
              <a:rPr lang="en-US" dirty="0"/>
              <a:t>Click to edit Master title style</a:t>
            </a:r>
          </a:p>
        </p:txBody>
      </p:sp>
      <p:cxnSp>
        <p:nvCxnSpPr>
          <p:cNvPr id="14" name="Straight Connector 13"/>
          <p:cNvCxnSpPr/>
          <p:nvPr userDrawn="1"/>
        </p:nvCxnSpPr>
        <p:spPr>
          <a:xfrm>
            <a:off x="367862" y="6449714"/>
            <a:ext cx="11424745"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951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5">
            <a:alpha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87167" y="4249816"/>
            <a:ext cx="10346029" cy="619071"/>
          </a:xfrm>
        </p:spPr>
        <p:txBody>
          <a:bodyPr/>
          <a:lstStyle>
            <a:lvl1pPr>
              <a:defRPr sz="2900" b="1">
                <a:solidFill>
                  <a:schemeClr val="bg2"/>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ECEE783-4751-3447-A075-565592F019DC}" type="slidenum">
              <a:rPr lang="en-US" smtClean="0"/>
              <a:t>‹#›</a:t>
            </a:fld>
            <a:endParaRPr lang="en-US" dirty="0"/>
          </a:p>
        </p:txBody>
      </p:sp>
      <p:sp>
        <p:nvSpPr>
          <p:cNvPr id="12" name="Text Placeholder 11"/>
          <p:cNvSpPr>
            <a:spLocks noGrp="1"/>
          </p:cNvSpPr>
          <p:nvPr>
            <p:ph type="body" sz="quarter" idx="13"/>
          </p:nvPr>
        </p:nvSpPr>
        <p:spPr>
          <a:xfrm>
            <a:off x="1370866" y="4798551"/>
            <a:ext cx="9337675" cy="1336063"/>
          </a:xfrm>
        </p:spPr>
        <p:txBody>
          <a:bodyPr>
            <a:normAutofit/>
          </a:bodyPr>
          <a:lstStyle>
            <a:lvl1pPr>
              <a:defRPr sz="1200"/>
            </a:lvl1pPr>
            <a:lvl2pPr>
              <a:defRPr sz="1100"/>
            </a:lvl2pPr>
            <a:lvl3pPr>
              <a:defRPr sz="1050"/>
            </a:lvl3pPr>
            <a:lvl4pPr>
              <a:defRPr sz="12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3"/>
          <p:cNvSpPr>
            <a:spLocks noGrp="1"/>
          </p:cNvSpPr>
          <p:nvPr>
            <p:ph type="body" sz="quarter" idx="14" hasCustomPrompt="1"/>
          </p:nvPr>
        </p:nvSpPr>
        <p:spPr>
          <a:xfrm>
            <a:off x="1256687" y="1323323"/>
            <a:ext cx="8915400" cy="2522538"/>
          </a:xfrm>
        </p:spPr>
        <p:txBody>
          <a:bodyPr anchor="t">
            <a:noAutofit/>
          </a:bodyPr>
          <a:lstStyle>
            <a:lvl1pPr marL="0" indent="0" algn="l">
              <a:buNone/>
              <a:defRPr sz="24500" b="1">
                <a:solidFill>
                  <a:schemeClr val="bg2"/>
                </a:solidFill>
              </a:defRPr>
            </a:lvl1pPr>
          </a:lstStyle>
          <a:p>
            <a:pPr marL="9525" marR="0" lvl="0" indent="-9525" algn="l" defTabSz="914400" rtl="0" eaLnBrk="1" fontAlgn="auto" latinLnBrk="0" hangingPunct="1">
              <a:lnSpc>
                <a:spcPct val="90000"/>
              </a:lnSpc>
              <a:spcBef>
                <a:spcPts val="1000"/>
              </a:spcBef>
              <a:spcAft>
                <a:spcPts val="0"/>
              </a:spcAft>
              <a:buClrTx/>
              <a:buSzTx/>
              <a:tabLst/>
              <a:defRPr/>
            </a:pPr>
            <a:r>
              <a:rPr lang="en-US" dirty="0"/>
              <a:t>888%</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E783-4751-3447-A075-565592F019DC}" type="slidenum">
              <a:rPr lang="en-US" smtClean="0"/>
              <a:t>‹#›</a:t>
            </a:fld>
            <a:endParaRPr lang="en-US" dirty="0"/>
          </a:p>
        </p:txBody>
      </p:sp>
      <p:sp>
        <p:nvSpPr>
          <p:cNvPr id="10" name="Content Placeholder 9"/>
          <p:cNvSpPr>
            <a:spLocks noGrp="1"/>
          </p:cNvSpPr>
          <p:nvPr>
            <p:ph sz="quarter" idx="13"/>
          </p:nvPr>
        </p:nvSpPr>
        <p:spPr>
          <a:xfrm>
            <a:off x="1292225" y="773113"/>
            <a:ext cx="3349625" cy="5316537"/>
          </a:xfrm>
          <a:solidFill>
            <a:schemeClr val="accent5">
              <a:alpha val="60000"/>
            </a:schemeClr>
          </a:solidFill>
        </p:spPr>
        <p:txBody>
          <a:bodyPr lIns="144000" tIns="324000" rIns="108000" bIns="288000">
            <a:noAutofit/>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99890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00909" y="1113819"/>
            <a:ext cx="9144000" cy="4522049"/>
          </a:xfrm>
        </p:spPr>
        <p:txBody>
          <a:bodyPr anchor="t"/>
          <a:lstStyle>
            <a:lvl1pPr algn="l">
              <a:defRPr sz="7000">
                <a:solidFill>
                  <a:schemeClr val="bg2"/>
                </a:solidFill>
                <a:latin typeface="Manuale" charset="0"/>
                <a:ea typeface="Manuale" charset="0"/>
                <a:cs typeface="Manuale" charset="0"/>
              </a:defRPr>
            </a:lvl1pPr>
          </a:lstStyle>
          <a:p>
            <a:r>
              <a:rPr lang="en-US" dirty="0"/>
              <a:t>Click to edit </a:t>
            </a:r>
            <a:br>
              <a:rPr lang="en-US" dirty="0"/>
            </a:br>
            <a:r>
              <a:rPr lang="en-US" dirty="0"/>
              <a:t>Master title style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E783-4751-3447-A075-565592F019DC}" type="slidenum">
              <a:rPr lang="en-US" smtClean="0"/>
              <a:t>‹#›</a:t>
            </a:fld>
            <a:endParaRPr lang="en-US" dirty="0"/>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9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5">
            <a:alpha val="2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55688" y="1101335"/>
            <a:ext cx="9675374" cy="1527565"/>
          </a:xfrm>
        </p:spPr>
        <p:txBody>
          <a:bodyPr anchor="ctr"/>
          <a:lstStyle>
            <a:lvl1pPr>
              <a:defRPr sz="5000"/>
            </a:lvl1pPr>
          </a:lstStyle>
          <a:p>
            <a:r>
              <a:rPr lang="en-US" dirty="0"/>
              <a:t>Click to edit Master title style</a:t>
            </a:r>
          </a:p>
        </p:txBody>
      </p:sp>
      <p:sp>
        <p:nvSpPr>
          <p:cNvPr id="3" name="Content Placeholder 2"/>
          <p:cNvSpPr>
            <a:spLocks noGrp="1"/>
          </p:cNvSpPr>
          <p:nvPr>
            <p:ph sz="half" idx="1"/>
          </p:nvPr>
        </p:nvSpPr>
        <p:spPr>
          <a:xfrm>
            <a:off x="1402936" y="2810363"/>
            <a:ext cx="3731772" cy="3221161"/>
          </a:xfrm>
        </p:spPr>
        <p:txBody>
          <a:bodyPr>
            <a:normAutofit/>
          </a:bodyPr>
          <a:lstStyle>
            <a:lvl1pPr>
              <a:lnSpc>
                <a:spcPct val="110000"/>
              </a:lnSpc>
              <a:defRPr sz="1400">
                <a:latin typeface="Manuale" charset="0"/>
                <a:ea typeface="Manuale" charset="0"/>
                <a:cs typeface="Manuale" charset="0"/>
              </a:defRPr>
            </a:lvl1pPr>
            <a:lvl2pPr>
              <a:lnSpc>
                <a:spcPct val="110000"/>
              </a:lnSpc>
              <a:defRPr sz="1200">
                <a:latin typeface="Manuale" charset="0"/>
                <a:ea typeface="Manuale" charset="0"/>
                <a:cs typeface="Manuale" charset="0"/>
              </a:defRPr>
            </a:lvl2pPr>
            <a:lvl3pPr>
              <a:lnSpc>
                <a:spcPct val="110000"/>
              </a:lnSpc>
              <a:defRPr sz="1100">
                <a:latin typeface="Manuale" charset="0"/>
                <a:ea typeface="Manuale" charset="0"/>
                <a:cs typeface="Manuale" charset="0"/>
              </a:defRPr>
            </a:lvl3pPr>
            <a:lvl4pPr>
              <a:lnSpc>
                <a:spcPct val="110000"/>
              </a:lnSpc>
              <a:defRPr sz="1400">
                <a:latin typeface="Manuale" charset="0"/>
                <a:ea typeface="Manuale" charset="0"/>
                <a:cs typeface="Manuale" charset="0"/>
              </a:defRPr>
            </a:lvl4pPr>
            <a:lvl5pPr>
              <a:lnSpc>
                <a:spcPct val="110000"/>
              </a:lnSpc>
              <a:defRPr sz="1200">
                <a:latin typeface="Manuale" charset="0"/>
                <a:ea typeface="Manuale" charset="0"/>
                <a:cs typeface="Manuale"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CEE783-4751-3447-A075-565592F019DC}" type="slidenum">
              <a:rPr lang="en-US" smtClean="0"/>
              <a:t>‹#›</a:t>
            </a:fld>
            <a:endParaRPr lang="en-US" dirty="0"/>
          </a:p>
        </p:txBody>
      </p:sp>
      <p:sp>
        <p:nvSpPr>
          <p:cNvPr id="9" name="Content Placeholder 2"/>
          <p:cNvSpPr>
            <a:spLocks noGrp="1"/>
          </p:cNvSpPr>
          <p:nvPr>
            <p:ph sz="half" idx="13"/>
          </p:nvPr>
        </p:nvSpPr>
        <p:spPr>
          <a:xfrm>
            <a:off x="5315513" y="2810363"/>
            <a:ext cx="3731772" cy="3221161"/>
          </a:xfrm>
        </p:spPr>
        <p:txBody>
          <a:bodyPr>
            <a:normAutofit/>
          </a:bodyPr>
          <a:lstStyle>
            <a:lvl1pPr>
              <a:lnSpc>
                <a:spcPct val="110000"/>
              </a:lnSpc>
              <a:defRPr sz="1400">
                <a:latin typeface="Manuale" charset="0"/>
                <a:ea typeface="Manuale" charset="0"/>
                <a:cs typeface="Manuale" charset="0"/>
              </a:defRPr>
            </a:lvl1pPr>
            <a:lvl2pPr>
              <a:lnSpc>
                <a:spcPct val="110000"/>
              </a:lnSpc>
              <a:defRPr sz="1200">
                <a:latin typeface="Manuale" charset="0"/>
                <a:ea typeface="Manuale" charset="0"/>
                <a:cs typeface="Manuale" charset="0"/>
              </a:defRPr>
            </a:lvl2pPr>
            <a:lvl3pPr>
              <a:lnSpc>
                <a:spcPct val="110000"/>
              </a:lnSpc>
              <a:defRPr sz="1100">
                <a:latin typeface="Manuale" charset="0"/>
                <a:ea typeface="Manuale" charset="0"/>
                <a:cs typeface="Manuale" charset="0"/>
              </a:defRPr>
            </a:lvl3pPr>
            <a:lvl4pPr>
              <a:lnSpc>
                <a:spcPct val="110000"/>
              </a:lnSpc>
              <a:defRPr sz="1400">
                <a:latin typeface="Manuale" charset="0"/>
                <a:ea typeface="Manuale" charset="0"/>
                <a:cs typeface="Manuale" charset="0"/>
              </a:defRPr>
            </a:lvl4pPr>
            <a:lvl5pPr>
              <a:lnSpc>
                <a:spcPct val="110000"/>
              </a:lnSpc>
              <a:defRPr sz="1200">
                <a:latin typeface="Manuale" charset="0"/>
                <a:ea typeface="Manuale" charset="0"/>
                <a:cs typeface="Manuale"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07843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83325" y="3593245"/>
            <a:ext cx="9144000" cy="1655762"/>
          </a:xfrm>
        </p:spPr>
        <p:txBody>
          <a:bodyPr anchor="ctr"/>
          <a:lstStyle>
            <a:lvl1pPr algn="l">
              <a:defRPr sz="5000">
                <a:solidFill>
                  <a:schemeClr val="bg2"/>
                </a:solidFill>
              </a:defRPr>
            </a:lvl1pPr>
          </a:lstStyle>
          <a:p>
            <a:r>
              <a:rPr lang="en-US" dirty="0"/>
              <a:t>Click to </a:t>
            </a:r>
            <a:r>
              <a:rPr lang="en-US"/>
              <a:t>edit </a:t>
            </a:r>
            <a:br>
              <a:rPr lang="en-US"/>
            </a:br>
            <a:r>
              <a:rPr lang="en-US"/>
              <a:t>Master </a:t>
            </a:r>
            <a:r>
              <a:rPr lang="en-US" dirty="0"/>
              <a:t>title style</a:t>
            </a:r>
          </a:p>
        </p:txBody>
      </p:sp>
      <p:sp>
        <p:nvSpPr>
          <p:cNvPr id="3" name="Subtitle 2"/>
          <p:cNvSpPr>
            <a:spLocks noGrp="1"/>
          </p:cNvSpPr>
          <p:nvPr>
            <p:ph type="subTitle" idx="1" hasCustomPrompt="1"/>
          </p:nvPr>
        </p:nvSpPr>
        <p:spPr>
          <a:xfrm>
            <a:off x="1269022" y="1216954"/>
            <a:ext cx="9144000" cy="1655762"/>
          </a:xfrm>
        </p:spPr>
        <p:txBody>
          <a:bodyPr anchor="ctr">
            <a:noAutofit/>
          </a:bodyPr>
          <a:lstStyle>
            <a:lvl1pPr marL="0" indent="0" algn="l">
              <a:buNone/>
              <a:defRPr sz="21000" b="1">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2</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E783-4751-3447-A075-565592F019DC}" type="slidenum">
              <a:rPr lang="en-US" smtClean="0"/>
              <a:t>‹#›</a:t>
            </a:fld>
            <a:endParaRPr lang="en-US" dirty="0"/>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b="27154"/>
          <a:stretch/>
        </p:blipFill>
        <p:spPr>
          <a:xfrm>
            <a:off x="10937631" y="6117253"/>
            <a:ext cx="786422" cy="259900"/>
          </a:xfrm>
          <a:prstGeom prst="rect">
            <a:avLst/>
          </a:prstGeom>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9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50000"/>
                    <a:lumOff val="50000"/>
                  </a:schemeClr>
                </a:solidFill>
              </a:defRPr>
            </a:lvl1pPr>
          </a:lstStyle>
          <a:p>
            <a:fld id="{1ECEE783-4751-3447-A075-565592F019DC}" type="slidenum">
              <a:rPr lang="en-US" smtClean="0"/>
              <a:pPr/>
              <a:t>‹#›</a:t>
            </a:fld>
            <a:endParaRPr lang="en-US" dirty="0"/>
          </a:p>
        </p:txBody>
      </p:sp>
      <p:sp>
        <p:nvSpPr>
          <p:cNvPr id="12" name="Title 11"/>
          <p:cNvSpPr>
            <a:spLocks noGrp="1"/>
          </p:cNvSpPr>
          <p:nvPr>
            <p:ph type="title"/>
          </p:nvPr>
        </p:nvSpPr>
        <p:spPr/>
        <p:txBody>
          <a:bodyPr/>
          <a:lstStyle/>
          <a:p>
            <a:r>
              <a:rPr lang="en-US" dirty="0"/>
              <a:t>Click to edit Master title style</a:t>
            </a:r>
          </a:p>
        </p:txBody>
      </p:sp>
      <p:cxnSp>
        <p:nvCxnSpPr>
          <p:cNvPr id="7" name="Straight Connector 6"/>
          <p:cNvCxnSpPr/>
          <p:nvPr userDrawn="1"/>
        </p:nvCxnSpPr>
        <p:spPr>
          <a:xfrm>
            <a:off x="367862" y="6449714"/>
            <a:ext cx="11424745"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1">
            <a:alpha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87167" y="4249816"/>
            <a:ext cx="10346029" cy="619071"/>
          </a:xfrm>
        </p:spPr>
        <p:txBody>
          <a:bodyPr/>
          <a:lstStyle>
            <a:lvl1pPr>
              <a:defRPr sz="2900" b="1">
                <a:solidFill>
                  <a:schemeClr val="bg2"/>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ECEE783-4751-3447-A075-565592F019DC}" type="slidenum">
              <a:rPr lang="en-US" smtClean="0"/>
              <a:t>‹#›</a:t>
            </a:fld>
            <a:endParaRPr lang="en-US" dirty="0"/>
          </a:p>
        </p:txBody>
      </p:sp>
      <p:sp>
        <p:nvSpPr>
          <p:cNvPr id="12" name="Text Placeholder 11"/>
          <p:cNvSpPr>
            <a:spLocks noGrp="1"/>
          </p:cNvSpPr>
          <p:nvPr>
            <p:ph type="body" sz="quarter" idx="13"/>
          </p:nvPr>
        </p:nvSpPr>
        <p:spPr>
          <a:xfrm>
            <a:off x="1370866" y="4798551"/>
            <a:ext cx="9337675" cy="1336063"/>
          </a:xfrm>
        </p:spPr>
        <p:txBody>
          <a:bodyPr>
            <a:normAutofit/>
          </a:bodyPr>
          <a:lstStyle>
            <a:lvl1pPr>
              <a:defRPr sz="1200"/>
            </a:lvl1pPr>
            <a:lvl2pPr>
              <a:defRPr sz="1100"/>
            </a:lvl2pPr>
            <a:lvl3pPr>
              <a:defRPr sz="1050"/>
            </a:lvl3pPr>
            <a:lvl4pPr>
              <a:defRPr sz="12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3"/>
          <p:cNvSpPr>
            <a:spLocks noGrp="1"/>
          </p:cNvSpPr>
          <p:nvPr>
            <p:ph type="body" sz="quarter" idx="14" hasCustomPrompt="1"/>
          </p:nvPr>
        </p:nvSpPr>
        <p:spPr>
          <a:xfrm>
            <a:off x="1256687" y="1323323"/>
            <a:ext cx="8915400" cy="2522538"/>
          </a:xfrm>
        </p:spPr>
        <p:txBody>
          <a:bodyPr anchor="t">
            <a:noAutofit/>
          </a:bodyPr>
          <a:lstStyle>
            <a:lvl1pPr marL="0" indent="0">
              <a:buFont typeface="Arial" charset="0"/>
              <a:buNone/>
              <a:defRPr sz="24500" b="1">
                <a:solidFill>
                  <a:schemeClr val="bg2"/>
                </a:solidFill>
              </a:defRPr>
            </a:lvl1pPr>
          </a:lstStyle>
          <a:p>
            <a:pPr marL="9525" marR="0" lvl="0" indent="-9525" algn="l" defTabSz="914400" rtl="0" eaLnBrk="1" fontAlgn="auto" latinLnBrk="0" hangingPunct="1">
              <a:lnSpc>
                <a:spcPct val="90000"/>
              </a:lnSpc>
              <a:spcBef>
                <a:spcPts val="1000"/>
              </a:spcBef>
              <a:spcAft>
                <a:spcPts val="0"/>
              </a:spcAft>
              <a:buClrTx/>
              <a:buSzTx/>
              <a:tabLst/>
              <a:defRPr/>
            </a:pPr>
            <a:r>
              <a:rPr lang="en-US" dirty="0"/>
              <a:t>888%</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E783-4751-3447-A075-565592F019DC}" type="slidenum">
              <a:rPr lang="en-US" smtClean="0"/>
              <a:t>‹#›</a:t>
            </a:fld>
            <a:endParaRPr lang="en-US" dirty="0"/>
          </a:p>
        </p:txBody>
      </p:sp>
      <p:sp>
        <p:nvSpPr>
          <p:cNvPr id="10" name="Content Placeholder 9"/>
          <p:cNvSpPr>
            <a:spLocks noGrp="1"/>
          </p:cNvSpPr>
          <p:nvPr>
            <p:ph sz="quarter" idx="13"/>
          </p:nvPr>
        </p:nvSpPr>
        <p:spPr>
          <a:xfrm>
            <a:off x="1292225" y="773113"/>
            <a:ext cx="3349625" cy="5316537"/>
          </a:xfrm>
          <a:solidFill>
            <a:schemeClr val="accent1">
              <a:alpha val="60000"/>
            </a:schemeClr>
          </a:solidFill>
        </p:spPr>
        <p:txBody>
          <a:bodyPr lIns="144000" tIns="324000" rIns="108000" bIns="288000">
            <a:noAutofit/>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00909" y="1113819"/>
            <a:ext cx="9144000" cy="4522049"/>
          </a:xfrm>
        </p:spPr>
        <p:txBody>
          <a:bodyPr anchor="t"/>
          <a:lstStyle>
            <a:lvl1pPr algn="l">
              <a:defRPr sz="7000">
                <a:solidFill>
                  <a:schemeClr val="bg2"/>
                </a:solidFill>
                <a:latin typeface="Manuale" charset="0"/>
                <a:ea typeface="Manuale" charset="0"/>
                <a:cs typeface="Manuale" charset="0"/>
              </a:defRPr>
            </a:lvl1pPr>
          </a:lstStyle>
          <a:p>
            <a:r>
              <a:rPr lang="en-US" dirty="0"/>
              <a:t>Click to edit </a:t>
            </a:r>
            <a:br>
              <a:rPr lang="en-US" dirty="0"/>
            </a:br>
            <a:r>
              <a:rPr lang="en-US" dirty="0"/>
              <a:t>Master title style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E783-4751-3447-A075-565592F019DC}" type="slidenum">
              <a:rPr lang="en-US" smtClean="0"/>
              <a:t>‹#›</a:t>
            </a:fld>
            <a:endParaRPr lang="en-US" dirty="0"/>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9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1">
            <a:alpha val="2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55688" y="1101335"/>
            <a:ext cx="9675374" cy="1527565"/>
          </a:xfrm>
        </p:spPr>
        <p:txBody>
          <a:bodyPr anchor="ctr"/>
          <a:lstStyle>
            <a:lvl1pPr>
              <a:defRPr sz="5000"/>
            </a:lvl1pPr>
          </a:lstStyle>
          <a:p>
            <a:r>
              <a:rPr lang="en-US" dirty="0"/>
              <a:t>Click to edit Master title style</a:t>
            </a:r>
          </a:p>
        </p:txBody>
      </p:sp>
      <p:sp>
        <p:nvSpPr>
          <p:cNvPr id="3" name="Content Placeholder 2"/>
          <p:cNvSpPr>
            <a:spLocks noGrp="1"/>
          </p:cNvSpPr>
          <p:nvPr>
            <p:ph sz="half" idx="1"/>
          </p:nvPr>
        </p:nvSpPr>
        <p:spPr>
          <a:xfrm>
            <a:off x="1402936" y="2810363"/>
            <a:ext cx="3731772" cy="3221161"/>
          </a:xfrm>
        </p:spPr>
        <p:txBody>
          <a:bodyPr>
            <a:normAutofit/>
          </a:bodyPr>
          <a:lstStyle>
            <a:lvl1pPr>
              <a:lnSpc>
                <a:spcPct val="110000"/>
              </a:lnSpc>
              <a:defRPr sz="1400">
                <a:latin typeface="Manuale" charset="0"/>
                <a:ea typeface="Manuale" charset="0"/>
                <a:cs typeface="Manuale" charset="0"/>
              </a:defRPr>
            </a:lvl1pPr>
            <a:lvl2pPr>
              <a:lnSpc>
                <a:spcPct val="110000"/>
              </a:lnSpc>
              <a:defRPr sz="1200">
                <a:latin typeface="Manuale" charset="0"/>
                <a:ea typeface="Manuale" charset="0"/>
                <a:cs typeface="Manuale" charset="0"/>
              </a:defRPr>
            </a:lvl2pPr>
            <a:lvl3pPr>
              <a:lnSpc>
                <a:spcPct val="110000"/>
              </a:lnSpc>
              <a:defRPr sz="1100">
                <a:latin typeface="Manuale" charset="0"/>
                <a:ea typeface="Manuale" charset="0"/>
                <a:cs typeface="Manuale" charset="0"/>
              </a:defRPr>
            </a:lvl3pPr>
            <a:lvl4pPr>
              <a:lnSpc>
                <a:spcPct val="110000"/>
              </a:lnSpc>
              <a:defRPr sz="1400">
                <a:latin typeface="Manuale" charset="0"/>
                <a:ea typeface="Manuale" charset="0"/>
                <a:cs typeface="Manuale" charset="0"/>
              </a:defRPr>
            </a:lvl4pPr>
            <a:lvl5pPr>
              <a:lnSpc>
                <a:spcPct val="110000"/>
              </a:lnSpc>
              <a:defRPr sz="1200">
                <a:latin typeface="Manuale" charset="0"/>
                <a:ea typeface="Manuale" charset="0"/>
                <a:cs typeface="Manuale"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CEE783-4751-3447-A075-565592F019DC}" type="slidenum">
              <a:rPr lang="en-US" smtClean="0"/>
              <a:t>‹#›</a:t>
            </a:fld>
            <a:endParaRPr lang="en-US" dirty="0"/>
          </a:p>
        </p:txBody>
      </p:sp>
      <p:sp>
        <p:nvSpPr>
          <p:cNvPr id="9" name="Content Placeholder 2"/>
          <p:cNvSpPr>
            <a:spLocks noGrp="1"/>
          </p:cNvSpPr>
          <p:nvPr>
            <p:ph sz="half" idx="13"/>
          </p:nvPr>
        </p:nvSpPr>
        <p:spPr>
          <a:xfrm>
            <a:off x="5315513" y="2810363"/>
            <a:ext cx="3731772" cy="3221161"/>
          </a:xfrm>
        </p:spPr>
        <p:txBody>
          <a:bodyPr>
            <a:normAutofit/>
          </a:bodyPr>
          <a:lstStyle>
            <a:lvl1pPr>
              <a:lnSpc>
                <a:spcPct val="110000"/>
              </a:lnSpc>
              <a:defRPr sz="1400">
                <a:latin typeface="Manuale" charset="0"/>
                <a:ea typeface="Manuale" charset="0"/>
                <a:cs typeface="Manuale" charset="0"/>
              </a:defRPr>
            </a:lvl1pPr>
            <a:lvl2pPr>
              <a:lnSpc>
                <a:spcPct val="110000"/>
              </a:lnSpc>
              <a:defRPr sz="1200">
                <a:latin typeface="Manuale" charset="0"/>
                <a:ea typeface="Manuale" charset="0"/>
                <a:cs typeface="Manuale" charset="0"/>
              </a:defRPr>
            </a:lvl2pPr>
            <a:lvl3pPr>
              <a:lnSpc>
                <a:spcPct val="110000"/>
              </a:lnSpc>
              <a:defRPr sz="1100">
                <a:latin typeface="Manuale" charset="0"/>
                <a:ea typeface="Manuale" charset="0"/>
                <a:cs typeface="Manuale" charset="0"/>
              </a:defRPr>
            </a:lvl3pPr>
            <a:lvl4pPr>
              <a:lnSpc>
                <a:spcPct val="110000"/>
              </a:lnSpc>
              <a:defRPr sz="1400">
                <a:latin typeface="Manuale" charset="0"/>
                <a:ea typeface="Manuale" charset="0"/>
                <a:cs typeface="Manuale" charset="0"/>
              </a:defRPr>
            </a:lvl4pPr>
            <a:lvl5pPr>
              <a:lnSpc>
                <a:spcPct val="110000"/>
              </a:lnSpc>
              <a:defRPr sz="1200">
                <a:latin typeface="Manuale" charset="0"/>
                <a:ea typeface="Manuale" charset="0"/>
                <a:cs typeface="Manuale"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Agenda">
    <p:bg>
      <p:bgPr>
        <a:solidFill>
          <a:schemeClr val="bg2">
            <a:lumMod val="95000"/>
          </a:schemeClr>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1ECEE783-4751-3447-A075-565592F019DC}" type="slidenum">
              <a:rPr lang="en-US" smtClean="0"/>
              <a:pPr/>
              <a:t>‹#›</a:t>
            </a:fld>
            <a:endParaRPr lang="en-US" dirty="0"/>
          </a:p>
        </p:txBody>
      </p:sp>
      <p:cxnSp>
        <p:nvCxnSpPr>
          <p:cNvPr id="5" name="Straight Connector 4"/>
          <p:cNvCxnSpPr/>
          <p:nvPr userDrawn="1"/>
        </p:nvCxnSpPr>
        <p:spPr>
          <a:xfrm>
            <a:off x="1503485" y="1605152"/>
            <a:ext cx="9187961" cy="0"/>
          </a:xfrm>
          <a:prstGeom prst="line">
            <a:avLst/>
          </a:prstGeom>
          <a:ln>
            <a:solidFill>
              <a:schemeClr val="accent6">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 name="Text Placeholder 15"/>
          <p:cNvSpPr>
            <a:spLocks noGrp="1"/>
          </p:cNvSpPr>
          <p:nvPr>
            <p:ph type="body" sz="quarter" idx="14" hasCustomPrompt="1"/>
          </p:nvPr>
        </p:nvSpPr>
        <p:spPr>
          <a:xfrm>
            <a:off x="1257178" y="2123493"/>
            <a:ext cx="905730" cy="901873"/>
          </a:xfrm>
        </p:spPr>
        <p:txBody>
          <a:bodyPr wrap="none" lIns="0" tIns="0" rIns="0" bIns="0" anchor="b">
            <a:noAutofit/>
          </a:bodyPr>
          <a:lstStyle>
            <a:lvl1pPr>
              <a:defRPr sz="6200" b="1">
                <a:solidFill>
                  <a:schemeClr val="accent5"/>
                </a:solidFill>
              </a:defRPr>
            </a:lvl1pPr>
          </a:lstStyle>
          <a:p>
            <a:pPr lvl="0"/>
            <a:r>
              <a:rPr lang="en-US" dirty="0"/>
              <a:t>1</a:t>
            </a:r>
          </a:p>
        </p:txBody>
      </p:sp>
      <p:sp>
        <p:nvSpPr>
          <p:cNvPr id="18" name="Text Placeholder 15"/>
          <p:cNvSpPr>
            <a:spLocks noGrp="1"/>
          </p:cNvSpPr>
          <p:nvPr>
            <p:ph type="body" sz="quarter" idx="15" hasCustomPrompt="1"/>
          </p:nvPr>
        </p:nvSpPr>
        <p:spPr>
          <a:xfrm>
            <a:off x="1406709" y="3025366"/>
            <a:ext cx="1459645" cy="2123493"/>
          </a:xfrm>
        </p:spPr>
        <p:txBody>
          <a:bodyPr wrap="square" lIns="0" tIns="0" rIns="0" bIns="0" anchor="t">
            <a:noAutofit/>
          </a:bodyPr>
          <a:lstStyle>
            <a:lvl1pPr marL="95250" indent="-95250">
              <a:spcAft>
                <a:spcPts val="200"/>
              </a:spcAft>
              <a:tabLst/>
              <a:defRPr sz="2400" b="0">
                <a:solidFill>
                  <a:schemeClr val="accent5"/>
                </a:solidFill>
              </a:defRPr>
            </a:lvl1pPr>
            <a:lvl2pPr marL="95250" indent="-87313">
              <a:lnSpc>
                <a:spcPct val="110000"/>
              </a:lnSpc>
              <a:buFont typeface=".AppleSystemUIFont" charset="-120"/>
              <a:buChar char=" "/>
              <a:tabLst/>
              <a:defRPr sz="1000"/>
            </a:lvl2pPr>
          </a:lstStyle>
          <a:p>
            <a:pPr lvl="0"/>
            <a:r>
              <a:rPr lang="en-US" dirty="0"/>
              <a:t>Section</a:t>
            </a:r>
            <a:br>
              <a:rPr lang="en-US" dirty="0"/>
            </a:br>
            <a:r>
              <a:rPr lang="en-US" dirty="0"/>
              <a:t>Title</a:t>
            </a:r>
          </a:p>
          <a:p>
            <a:pPr lvl="1"/>
            <a:r>
              <a:rPr lang="en-US" dirty="0"/>
              <a:t>Loren ipsum dolor</a:t>
            </a:r>
            <a:br>
              <a:rPr lang="en-US" dirty="0"/>
            </a:br>
            <a:r>
              <a:rPr lang="en-US" dirty="0"/>
              <a:t>sit </a:t>
            </a:r>
            <a:r>
              <a:rPr lang="en-US" dirty="0" err="1"/>
              <a:t>amet</a:t>
            </a:r>
            <a:endParaRPr lang="en-US" dirty="0"/>
          </a:p>
        </p:txBody>
      </p:sp>
      <p:sp>
        <p:nvSpPr>
          <p:cNvPr id="20" name="Text Placeholder 15"/>
          <p:cNvSpPr>
            <a:spLocks noGrp="1"/>
          </p:cNvSpPr>
          <p:nvPr>
            <p:ph type="body" sz="quarter" idx="16" hasCustomPrompt="1"/>
          </p:nvPr>
        </p:nvSpPr>
        <p:spPr>
          <a:xfrm>
            <a:off x="2901339" y="2123493"/>
            <a:ext cx="905730" cy="901873"/>
          </a:xfrm>
        </p:spPr>
        <p:txBody>
          <a:bodyPr wrap="none" lIns="0" tIns="0" rIns="0" bIns="0" anchor="b">
            <a:noAutofit/>
          </a:bodyPr>
          <a:lstStyle>
            <a:lvl1pPr>
              <a:defRPr sz="6200" b="1">
                <a:solidFill>
                  <a:schemeClr val="accent1"/>
                </a:solidFill>
              </a:defRPr>
            </a:lvl1pPr>
          </a:lstStyle>
          <a:p>
            <a:pPr lvl="0"/>
            <a:r>
              <a:rPr lang="en-US" dirty="0"/>
              <a:t>2</a:t>
            </a:r>
          </a:p>
        </p:txBody>
      </p:sp>
      <p:sp>
        <p:nvSpPr>
          <p:cNvPr id="21" name="Text Placeholder 15"/>
          <p:cNvSpPr>
            <a:spLocks noGrp="1"/>
          </p:cNvSpPr>
          <p:nvPr>
            <p:ph type="body" sz="quarter" idx="17" hasCustomPrompt="1"/>
          </p:nvPr>
        </p:nvSpPr>
        <p:spPr>
          <a:xfrm>
            <a:off x="2999196" y="3025366"/>
            <a:ext cx="1459645" cy="2123493"/>
          </a:xfrm>
        </p:spPr>
        <p:txBody>
          <a:bodyPr wrap="square" lIns="0" tIns="0" rIns="0" bIns="0" anchor="t">
            <a:noAutofit/>
          </a:bodyPr>
          <a:lstStyle>
            <a:lvl1pPr marL="95250" indent="-95250">
              <a:spcAft>
                <a:spcPts val="200"/>
              </a:spcAft>
              <a:tabLst/>
              <a:defRPr sz="2400" b="0">
                <a:solidFill>
                  <a:schemeClr val="tx2"/>
                </a:solidFill>
              </a:defRPr>
            </a:lvl1pPr>
            <a:lvl2pPr marL="95250" indent="-87313">
              <a:lnSpc>
                <a:spcPct val="110000"/>
              </a:lnSpc>
              <a:buFont typeface=".AppleSystemUIFont" charset="-120"/>
              <a:buChar char=" "/>
              <a:tabLst/>
              <a:defRPr sz="1000"/>
            </a:lvl2pPr>
          </a:lstStyle>
          <a:p>
            <a:pPr lvl="0"/>
            <a:r>
              <a:rPr lang="en-US" dirty="0"/>
              <a:t>Section</a:t>
            </a:r>
            <a:br>
              <a:rPr lang="en-US" dirty="0"/>
            </a:br>
            <a:r>
              <a:rPr lang="en-US" dirty="0"/>
              <a:t>Title</a:t>
            </a:r>
          </a:p>
          <a:p>
            <a:pPr lvl="1"/>
            <a:r>
              <a:rPr lang="en-US" dirty="0"/>
              <a:t>Loren ipsum dolor</a:t>
            </a:r>
            <a:br>
              <a:rPr lang="en-US" dirty="0"/>
            </a:br>
            <a:r>
              <a:rPr lang="en-US" dirty="0"/>
              <a:t>sit </a:t>
            </a:r>
            <a:r>
              <a:rPr lang="en-US" dirty="0" err="1"/>
              <a:t>amet</a:t>
            </a:r>
            <a:endParaRPr lang="en-US" dirty="0"/>
          </a:p>
        </p:txBody>
      </p:sp>
      <p:sp>
        <p:nvSpPr>
          <p:cNvPr id="22" name="Text Placeholder 15"/>
          <p:cNvSpPr>
            <a:spLocks noGrp="1"/>
          </p:cNvSpPr>
          <p:nvPr>
            <p:ph type="body" sz="quarter" idx="18" hasCustomPrompt="1"/>
          </p:nvPr>
        </p:nvSpPr>
        <p:spPr>
          <a:xfrm>
            <a:off x="4591683" y="3025366"/>
            <a:ext cx="1459645" cy="2123493"/>
          </a:xfrm>
        </p:spPr>
        <p:txBody>
          <a:bodyPr wrap="square" lIns="0" tIns="0" rIns="0" bIns="0" anchor="t">
            <a:noAutofit/>
          </a:bodyPr>
          <a:lstStyle>
            <a:lvl1pPr marL="95250" indent="-95250">
              <a:spcAft>
                <a:spcPts val="200"/>
              </a:spcAft>
              <a:tabLst/>
              <a:defRPr sz="2400" b="0">
                <a:solidFill>
                  <a:schemeClr val="accent3"/>
                </a:solidFill>
              </a:defRPr>
            </a:lvl1pPr>
            <a:lvl2pPr marL="95250" indent="-87313">
              <a:lnSpc>
                <a:spcPct val="110000"/>
              </a:lnSpc>
              <a:buFont typeface=".AppleSystemUIFont" charset="-120"/>
              <a:buChar char=" "/>
              <a:tabLst/>
              <a:defRPr sz="1000"/>
            </a:lvl2pPr>
          </a:lstStyle>
          <a:p>
            <a:pPr lvl="0"/>
            <a:r>
              <a:rPr lang="en-US" dirty="0"/>
              <a:t>Section</a:t>
            </a:r>
            <a:br>
              <a:rPr lang="en-US" dirty="0"/>
            </a:br>
            <a:r>
              <a:rPr lang="en-US" dirty="0"/>
              <a:t>Title</a:t>
            </a:r>
          </a:p>
          <a:p>
            <a:pPr lvl="1"/>
            <a:r>
              <a:rPr lang="en-US" dirty="0"/>
              <a:t>Loren ipsum dolor</a:t>
            </a:r>
            <a:br>
              <a:rPr lang="en-US" dirty="0"/>
            </a:br>
            <a:r>
              <a:rPr lang="en-US" dirty="0"/>
              <a:t>sit </a:t>
            </a:r>
            <a:r>
              <a:rPr lang="en-US" dirty="0" err="1"/>
              <a:t>amet</a:t>
            </a:r>
            <a:endParaRPr lang="en-US" dirty="0"/>
          </a:p>
        </p:txBody>
      </p:sp>
      <p:sp>
        <p:nvSpPr>
          <p:cNvPr id="23" name="Text Placeholder 15"/>
          <p:cNvSpPr>
            <a:spLocks noGrp="1"/>
          </p:cNvSpPr>
          <p:nvPr>
            <p:ph type="body" sz="quarter" idx="19" hasCustomPrompt="1"/>
          </p:nvPr>
        </p:nvSpPr>
        <p:spPr>
          <a:xfrm>
            <a:off x="6184170" y="3025366"/>
            <a:ext cx="1459645" cy="2123493"/>
          </a:xfrm>
        </p:spPr>
        <p:txBody>
          <a:bodyPr wrap="square" lIns="0" tIns="0" rIns="0" bIns="0" anchor="t">
            <a:noAutofit/>
          </a:bodyPr>
          <a:lstStyle>
            <a:lvl1pPr marL="95250" indent="-95250">
              <a:spcAft>
                <a:spcPts val="200"/>
              </a:spcAft>
              <a:tabLst/>
              <a:defRPr sz="2400" b="0">
                <a:solidFill>
                  <a:schemeClr val="accent2"/>
                </a:solidFill>
              </a:defRPr>
            </a:lvl1pPr>
            <a:lvl2pPr marL="95250" indent="-87313">
              <a:lnSpc>
                <a:spcPct val="110000"/>
              </a:lnSpc>
              <a:buFont typeface=".AppleSystemUIFont" charset="-120"/>
              <a:buChar char=" "/>
              <a:tabLst/>
              <a:defRPr sz="1000"/>
            </a:lvl2pPr>
          </a:lstStyle>
          <a:p>
            <a:pPr lvl="0"/>
            <a:r>
              <a:rPr lang="en-US" dirty="0"/>
              <a:t>Section</a:t>
            </a:r>
            <a:br>
              <a:rPr lang="en-US" dirty="0"/>
            </a:br>
            <a:r>
              <a:rPr lang="en-US" dirty="0"/>
              <a:t>Title</a:t>
            </a:r>
          </a:p>
          <a:p>
            <a:pPr lvl="1"/>
            <a:r>
              <a:rPr lang="en-US" dirty="0"/>
              <a:t>Loren ipsum dolor</a:t>
            </a:r>
            <a:br>
              <a:rPr lang="en-US" dirty="0"/>
            </a:br>
            <a:r>
              <a:rPr lang="en-US" dirty="0"/>
              <a:t>sit </a:t>
            </a:r>
            <a:r>
              <a:rPr lang="en-US" dirty="0" err="1"/>
              <a:t>amet</a:t>
            </a:r>
            <a:endParaRPr lang="en-US" dirty="0"/>
          </a:p>
        </p:txBody>
      </p:sp>
      <p:sp>
        <p:nvSpPr>
          <p:cNvPr id="24" name="Text Placeholder 15"/>
          <p:cNvSpPr>
            <a:spLocks noGrp="1"/>
          </p:cNvSpPr>
          <p:nvPr>
            <p:ph type="body" sz="quarter" idx="20" hasCustomPrompt="1"/>
          </p:nvPr>
        </p:nvSpPr>
        <p:spPr>
          <a:xfrm>
            <a:off x="7776658" y="3025366"/>
            <a:ext cx="1459645" cy="2123493"/>
          </a:xfrm>
        </p:spPr>
        <p:txBody>
          <a:bodyPr wrap="square" lIns="0" tIns="0" rIns="0" bIns="0" anchor="t">
            <a:noAutofit/>
          </a:bodyPr>
          <a:lstStyle>
            <a:lvl1pPr marL="95250" indent="-95250">
              <a:spcAft>
                <a:spcPts val="200"/>
              </a:spcAft>
              <a:tabLst/>
              <a:defRPr sz="2400" b="0">
                <a:solidFill>
                  <a:schemeClr val="accent4"/>
                </a:solidFill>
              </a:defRPr>
            </a:lvl1pPr>
            <a:lvl2pPr marL="95250" indent="-87313">
              <a:lnSpc>
                <a:spcPct val="110000"/>
              </a:lnSpc>
              <a:buFont typeface=".AppleSystemUIFont" charset="-120"/>
              <a:buChar char=" "/>
              <a:tabLst/>
              <a:defRPr sz="1000"/>
            </a:lvl2pPr>
          </a:lstStyle>
          <a:p>
            <a:pPr lvl="0"/>
            <a:r>
              <a:rPr lang="en-US" dirty="0"/>
              <a:t>Section</a:t>
            </a:r>
            <a:br>
              <a:rPr lang="en-US" dirty="0"/>
            </a:br>
            <a:r>
              <a:rPr lang="en-US" dirty="0"/>
              <a:t>Title</a:t>
            </a:r>
          </a:p>
          <a:p>
            <a:pPr lvl="1"/>
            <a:r>
              <a:rPr lang="en-US" dirty="0"/>
              <a:t>Loren ipsum dolor</a:t>
            </a:r>
            <a:br>
              <a:rPr lang="en-US" dirty="0"/>
            </a:br>
            <a:r>
              <a:rPr lang="en-US" dirty="0"/>
              <a:t>sit </a:t>
            </a:r>
            <a:r>
              <a:rPr lang="en-US" dirty="0" err="1"/>
              <a:t>amet</a:t>
            </a:r>
            <a:endParaRPr lang="en-US" dirty="0"/>
          </a:p>
        </p:txBody>
      </p:sp>
      <p:sp>
        <p:nvSpPr>
          <p:cNvPr id="25" name="Text Placeholder 15"/>
          <p:cNvSpPr>
            <a:spLocks noGrp="1"/>
          </p:cNvSpPr>
          <p:nvPr>
            <p:ph type="body" sz="quarter" idx="21" hasCustomPrompt="1"/>
          </p:nvPr>
        </p:nvSpPr>
        <p:spPr>
          <a:xfrm>
            <a:off x="4498288" y="2123493"/>
            <a:ext cx="905730" cy="901873"/>
          </a:xfrm>
        </p:spPr>
        <p:txBody>
          <a:bodyPr wrap="none" lIns="0" tIns="0" rIns="0" bIns="0" anchor="b">
            <a:noAutofit/>
          </a:bodyPr>
          <a:lstStyle>
            <a:lvl1pPr>
              <a:defRPr sz="6200" b="1">
                <a:solidFill>
                  <a:schemeClr val="accent3"/>
                </a:solidFill>
              </a:defRPr>
            </a:lvl1pPr>
          </a:lstStyle>
          <a:p>
            <a:pPr lvl="0"/>
            <a:r>
              <a:rPr lang="en-US" dirty="0"/>
              <a:t>3</a:t>
            </a:r>
          </a:p>
        </p:txBody>
      </p:sp>
      <p:sp>
        <p:nvSpPr>
          <p:cNvPr id="26" name="Text Placeholder 15"/>
          <p:cNvSpPr>
            <a:spLocks noGrp="1"/>
          </p:cNvSpPr>
          <p:nvPr>
            <p:ph type="body" sz="quarter" idx="22" hasCustomPrompt="1"/>
          </p:nvPr>
        </p:nvSpPr>
        <p:spPr>
          <a:xfrm>
            <a:off x="6079696" y="2123493"/>
            <a:ext cx="905730" cy="901873"/>
          </a:xfrm>
        </p:spPr>
        <p:txBody>
          <a:bodyPr wrap="none" lIns="0" tIns="0" rIns="0" bIns="0" anchor="b">
            <a:noAutofit/>
          </a:bodyPr>
          <a:lstStyle>
            <a:lvl1pPr>
              <a:defRPr sz="6200" b="1">
                <a:solidFill>
                  <a:schemeClr val="accent2"/>
                </a:solidFill>
              </a:defRPr>
            </a:lvl1pPr>
          </a:lstStyle>
          <a:p>
            <a:pPr lvl="0"/>
            <a:r>
              <a:rPr lang="en-US" dirty="0"/>
              <a:t>4</a:t>
            </a:r>
          </a:p>
        </p:txBody>
      </p:sp>
      <p:sp>
        <p:nvSpPr>
          <p:cNvPr id="27" name="Text Placeholder 15"/>
          <p:cNvSpPr>
            <a:spLocks noGrp="1"/>
          </p:cNvSpPr>
          <p:nvPr>
            <p:ph type="body" sz="quarter" idx="23" hasCustomPrompt="1"/>
          </p:nvPr>
        </p:nvSpPr>
        <p:spPr>
          <a:xfrm>
            <a:off x="7653503" y="2123493"/>
            <a:ext cx="905730" cy="901873"/>
          </a:xfrm>
        </p:spPr>
        <p:txBody>
          <a:bodyPr wrap="none" lIns="0" tIns="0" rIns="0" bIns="0" anchor="b">
            <a:noAutofit/>
          </a:bodyPr>
          <a:lstStyle>
            <a:lvl1pPr>
              <a:defRPr sz="6200" b="1">
                <a:solidFill>
                  <a:schemeClr val="accent4"/>
                </a:solidFill>
              </a:defRPr>
            </a:lvl1pPr>
          </a:lstStyle>
          <a:p>
            <a:pPr lvl="0"/>
            <a:r>
              <a:rPr lang="en-US" dirty="0"/>
              <a:t>5</a:t>
            </a:r>
          </a:p>
        </p:txBody>
      </p:sp>
      <p:sp>
        <p:nvSpPr>
          <p:cNvPr id="28" name="TextBox 27"/>
          <p:cNvSpPr txBox="1"/>
          <p:nvPr userDrawn="1"/>
        </p:nvSpPr>
        <p:spPr>
          <a:xfrm>
            <a:off x="1420617" y="6550198"/>
            <a:ext cx="5454869" cy="184666"/>
          </a:xfrm>
          <a:prstGeom prst="rect">
            <a:avLst/>
          </a:prstGeom>
          <a:noFill/>
        </p:spPr>
        <p:txBody>
          <a:bodyPr wrap="square" rtlCol="0">
            <a:spAutoFit/>
          </a:bodyPr>
          <a:lstStyle/>
          <a:p>
            <a:r>
              <a:rPr lang="en-US" sz="600" dirty="0">
                <a:solidFill>
                  <a:schemeClr val="tx1">
                    <a:lumMod val="50000"/>
                    <a:lumOff val="50000"/>
                  </a:schemeClr>
                </a:solidFill>
                <a:latin typeface="Open Sans" charset="0"/>
                <a:ea typeface="Open Sans" charset="0"/>
                <a:cs typeface="Open Sans" charset="0"/>
              </a:rPr>
              <a:t>Copyright</a:t>
            </a:r>
            <a:r>
              <a:rPr lang="en-US" sz="600" baseline="0" dirty="0">
                <a:solidFill>
                  <a:schemeClr val="tx1">
                    <a:lumMod val="50000"/>
                    <a:lumOff val="50000"/>
                  </a:schemeClr>
                </a:solidFill>
                <a:latin typeface="Open Sans" charset="0"/>
                <a:ea typeface="Open Sans" charset="0"/>
                <a:cs typeface="Open Sans" charset="0"/>
              </a:rPr>
              <a:t> © 2020, CAMH</a:t>
            </a:r>
            <a:endParaRPr lang="en-US" sz="600" dirty="0">
              <a:solidFill>
                <a:schemeClr val="tx1">
                  <a:lumMod val="50000"/>
                  <a:lumOff val="50000"/>
                </a:schemeClr>
              </a:solidFill>
              <a:latin typeface="Open Sans" charset="0"/>
              <a:ea typeface="Open Sans" charset="0"/>
              <a:cs typeface="Open Sans" charset="0"/>
            </a:endParaRPr>
          </a:p>
        </p:txBody>
      </p:sp>
      <p:sp>
        <p:nvSpPr>
          <p:cNvPr id="29" name="TextBox 28"/>
          <p:cNvSpPr txBox="1"/>
          <p:nvPr userDrawn="1"/>
        </p:nvSpPr>
        <p:spPr>
          <a:xfrm>
            <a:off x="1420617" y="1251351"/>
            <a:ext cx="2584938" cy="307777"/>
          </a:xfrm>
          <a:prstGeom prst="rect">
            <a:avLst/>
          </a:prstGeom>
          <a:noFill/>
        </p:spPr>
        <p:txBody>
          <a:bodyPr wrap="square" rtlCol="0">
            <a:spAutoFit/>
          </a:bodyPr>
          <a:lstStyle/>
          <a:p>
            <a:r>
              <a:rPr lang="en-US" sz="1400" b="1" dirty="0">
                <a:solidFill>
                  <a:schemeClr val="accent1"/>
                </a:solidFill>
                <a:latin typeface="Open Sans" charset="0"/>
                <a:ea typeface="Open Sans" charset="0"/>
                <a:cs typeface="Open Sans" charset="0"/>
              </a:rPr>
              <a:t>AGENDA</a:t>
            </a:r>
          </a:p>
        </p:txBody>
      </p:sp>
    </p:spTree>
    <p:extLst>
      <p:ext uri="{BB962C8B-B14F-4D97-AF65-F5344CB8AC3E}">
        <p14:creationId xmlns:p14="http://schemas.microsoft.com/office/powerpoint/2010/main" val="2685111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lt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83325" y="1434196"/>
            <a:ext cx="9144000" cy="2215661"/>
          </a:xfrm>
        </p:spPr>
        <p:txBody>
          <a:bodyPr anchor="b"/>
          <a:lstStyle>
            <a:lvl1pPr algn="l">
              <a:defRPr sz="5600" b="0" i="0">
                <a:solidFill>
                  <a:schemeClr val="bg2"/>
                </a:solidFill>
                <a:latin typeface="Open Sans Light" charset="0"/>
                <a:ea typeface="Open Sans Light" charset="0"/>
                <a:cs typeface="Open Sans Light" charset="0"/>
              </a:defRPr>
            </a:lvl1pPr>
          </a:lstStyle>
          <a:p>
            <a:r>
              <a:rPr lang="en-US" dirty="0"/>
              <a:t>Click to edit </a:t>
            </a:r>
            <a:br>
              <a:rPr lang="en-US" dirty="0"/>
            </a:br>
            <a:r>
              <a:rPr lang="en-US" dirty="0"/>
              <a:t>Master title style</a:t>
            </a:r>
          </a:p>
        </p:txBody>
      </p:sp>
      <p:sp>
        <p:nvSpPr>
          <p:cNvPr id="7" name="Content Placeholder 6"/>
          <p:cNvSpPr>
            <a:spLocks noGrp="1"/>
          </p:cNvSpPr>
          <p:nvPr>
            <p:ph sz="quarter" idx="13" hasCustomPrompt="1"/>
          </p:nvPr>
        </p:nvSpPr>
        <p:spPr>
          <a:xfrm>
            <a:off x="1348157" y="3716421"/>
            <a:ext cx="4665663" cy="633413"/>
          </a:xfrm>
        </p:spPr>
        <p:txBody>
          <a:bodyPr>
            <a:normAutofit/>
          </a:bodyPr>
          <a:lstStyle>
            <a:lvl1pPr>
              <a:defRPr sz="2400" b="1">
                <a:solidFill>
                  <a:schemeClr val="bg2"/>
                </a:solidFill>
              </a:defRPr>
            </a:lvl1pPr>
          </a:lstStyle>
          <a:p>
            <a:pPr lvl="0"/>
            <a:r>
              <a:rPr lang="en-CA" dirty="0"/>
              <a:t>18-Apr-25</a:t>
            </a:r>
            <a:endParaRPr lang="en-US" dirty="0"/>
          </a:p>
        </p:txBody>
      </p:sp>
      <p:sp>
        <p:nvSpPr>
          <p:cNvPr id="12" name="Content Placeholder 11"/>
          <p:cNvSpPr>
            <a:spLocks noGrp="1"/>
          </p:cNvSpPr>
          <p:nvPr>
            <p:ph sz="quarter" idx="14"/>
          </p:nvPr>
        </p:nvSpPr>
        <p:spPr>
          <a:xfrm>
            <a:off x="4926622" y="5162481"/>
            <a:ext cx="5158155" cy="965285"/>
          </a:xfrm>
        </p:spPr>
        <p:txBody>
          <a:bodyPr anchor="b">
            <a:normAutofit/>
          </a:bodyPr>
          <a:lstStyle>
            <a:lvl1pPr>
              <a:lnSpc>
                <a:spcPct val="80000"/>
              </a:lnSpc>
              <a:defRPr sz="700">
                <a:solidFill>
                  <a:schemeClr val="bg2"/>
                </a:solidFill>
              </a:defRPr>
            </a:lvl1pPr>
          </a:lstStyle>
          <a:p>
            <a:pPr lvl="0"/>
            <a:r>
              <a:rPr lang="en-US" dirty="0"/>
              <a:t>Click to edit Master text styles</a:t>
            </a: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b="27047"/>
          <a:stretch/>
        </p:blipFill>
        <p:spPr>
          <a:xfrm>
            <a:off x="1488830" y="5441239"/>
            <a:ext cx="1931377" cy="639229"/>
          </a:xfrm>
          <a:prstGeom prst="rect">
            <a:avLst/>
          </a:prstGeom>
        </p:spPr>
      </p:pic>
    </p:spTree>
    <p:extLst>
      <p:ext uri="{BB962C8B-B14F-4D97-AF65-F5344CB8AC3E}">
        <p14:creationId xmlns:p14="http://schemas.microsoft.com/office/powerpoint/2010/main" val="26304499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9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83325" y="3593245"/>
            <a:ext cx="9144000" cy="1655762"/>
          </a:xfrm>
        </p:spPr>
        <p:txBody>
          <a:bodyPr anchor="ctr"/>
          <a:lstStyle>
            <a:lvl1pPr algn="l">
              <a:defRPr sz="5000">
                <a:solidFill>
                  <a:schemeClr val="bg2"/>
                </a:solidFill>
              </a:defRPr>
            </a:lvl1pPr>
          </a:lstStyle>
          <a:p>
            <a:r>
              <a:rPr lang="en-US" dirty="0"/>
              <a:t>Click to </a:t>
            </a:r>
            <a:r>
              <a:rPr lang="en-US"/>
              <a:t>edit </a:t>
            </a:r>
            <a:br>
              <a:rPr lang="en-US"/>
            </a:br>
            <a:r>
              <a:rPr lang="en-US"/>
              <a:t>Master </a:t>
            </a:r>
            <a:r>
              <a:rPr lang="en-US" dirty="0"/>
              <a:t>title style</a:t>
            </a:r>
          </a:p>
        </p:txBody>
      </p:sp>
      <p:sp>
        <p:nvSpPr>
          <p:cNvPr id="3" name="Subtitle 2"/>
          <p:cNvSpPr>
            <a:spLocks noGrp="1"/>
          </p:cNvSpPr>
          <p:nvPr>
            <p:ph type="subTitle" idx="1" hasCustomPrompt="1"/>
          </p:nvPr>
        </p:nvSpPr>
        <p:spPr>
          <a:xfrm>
            <a:off x="1269022" y="1216954"/>
            <a:ext cx="9144000" cy="1655762"/>
          </a:xfrm>
        </p:spPr>
        <p:txBody>
          <a:bodyPr anchor="ctr">
            <a:noAutofit/>
          </a:bodyPr>
          <a:lstStyle>
            <a:lvl1pPr marL="0" indent="0" algn="l">
              <a:buNone/>
              <a:defRPr sz="21000" b="1">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3</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E783-4751-3447-A075-565592F019DC}" type="slidenum">
              <a:rPr lang="en-US" smtClean="0"/>
              <a:t>‹#›</a:t>
            </a:fld>
            <a:endParaRPr lang="en-US" dirty="0"/>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b="27154"/>
          <a:stretch/>
        </p:blipFill>
        <p:spPr>
          <a:xfrm>
            <a:off x="10937631" y="6117253"/>
            <a:ext cx="786422" cy="259900"/>
          </a:xfrm>
          <a:prstGeom prst="rect">
            <a:avLst/>
          </a:prstGeom>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9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50000"/>
                    <a:lumOff val="50000"/>
                  </a:schemeClr>
                </a:solidFill>
              </a:defRPr>
            </a:lvl1pPr>
          </a:lstStyle>
          <a:p>
            <a:fld id="{1ECEE783-4751-3447-A075-565592F019DC}" type="slidenum">
              <a:rPr lang="en-US" smtClean="0"/>
              <a:pPr/>
              <a:t>‹#›</a:t>
            </a:fld>
            <a:endParaRPr lang="en-US" dirty="0"/>
          </a:p>
        </p:txBody>
      </p:sp>
      <p:sp>
        <p:nvSpPr>
          <p:cNvPr id="12" name="Title 11"/>
          <p:cNvSpPr>
            <a:spLocks noGrp="1"/>
          </p:cNvSpPr>
          <p:nvPr>
            <p:ph type="title"/>
          </p:nvPr>
        </p:nvSpPr>
        <p:spPr/>
        <p:txBody>
          <a:bodyPr/>
          <a:lstStyle/>
          <a:p>
            <a:r>
              <a:rPr lang="en-US" dirty="0"/>
              <a:t>Click to edit Master title style</a:t>
            </a:r>
          </a:p>
        </p:txBody>
      </p:sp>
      <p:cxnSp>
        <p:nvCxnSpPr>
          <p:cNvPr id="7" name="Straight Connector 6"/>
          <p:cNvCxnSpPr/>
          <p:nvPr userDrawn="1"/>
        </p:nvCxnSpPr>
        <p:spPr>
          <a:xfrm>
            <a:off x="367862" y="6449714"/>
            <a:ext cx="11424745"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3">
            <a:alpha val="3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87167" y="4249816"/>
            <a:ext cx="10346029" cy="619071"/>
          </a:xfrm>
        </p:spPr>
        <p:txBody>
          <a:bodyPr/>
          <a:lstStyle>
            <a:lvl1pPr>
              <a:defRPr sz="2900" b="1">
                <a:solidFill>
                  <a:schemeClr val="bg2"/>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ECEE783-4751-3447-A075-565592F019DC}" type="slidenum">
              <a:rPr lang="en-US" smtClean="0"/>
              <a:t>‹#›</a:t>
            </a:fld>
            <a:endParaRPr lang="en-US" dirty="0"/>
          </a:p>
        </p:txBody>
      </p:sp>
      <p:sp>
        <p:nvSpPr>
          <p:cNvPr id="12" name="Text Placeholder 11"/>
          <p:cNvSpPr>
            <a:spLocks noGrp="1"/>
          </p:cNvSpPr>
          <p:nvPr>
            <p:ph type="body" sz="quarter" idx="13"/>
          </p:nvPr>
        </p:nvSpPr>
        <p:spPr>
          <a:xfrm>
            <a:off x="1370866" y="4798551"/>
            <a:ext cx="9337675" cy="1336063"/>
          </a:xfrm>
        </p:spPr>
        <p:txBody>
          <a:bodyPr>
            <a:normAutofit/>
          </a:bodyPr>
          <a:lstStyle>
            <a:lvl1pPr>
              <a:defRPr sz="1200"/>
            </a:lvl1pPr>
            <a:lvl2pPr>
              <a:defRPr sz="1100"/>
            </a:lvl2pPr>
            <a:lvl3pPr>
              <a:defRPr sz="1050"/>
            </a:lvl3pPr>
            <a:lvl4pPr>
              <a:defRPr sz="12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3"/>
          <p:cNvSpPr>
            <a:spLocks noGrp="1"/>
          </p:cNvSpPr>
          <p:nvPr>
            <p:ph type="body" sz="quarter" idx="14" hasCustomPrompt="1"/>
          </p:nvPr>
        </p:nvSpPr>
        <p:spPr>
          <a:xfrm>
            <a:off x="1256687" y="1323323"/>
            <a:ext cx="8915400" cy="2522538"/>
          </a:xfrm>
        </p:spPr>
        <p:txBody>
          <a:bodyPr anchor="t">
            <a:noAutofit/>
          </a:bodyPr>
          <a:lstStyle>
            <a:lvl1pPr marL="0" indent="0">
              <a:buNone/>
              <a:defRPr sz="24500" b="1">
                <a:solidFill>
                  <a:schemeClr val="bg2"/>
                </a:solidFill>
              </a:defRPr>
            </a:lvl1pPr>
          </a:lstStyle>
          <a:p>
            <a:pPr marL="9525" marR="0" lvl="0" indent="-9525" algn="l" defTabSz="914400" rtl="0" eaLnBrk="1" fontAlgn="auto" latinLnBrk="0" hangingPunct="1">
              <a:lnSpc>
                <a:spcPct val="90000"/>
              </a:lnSpc>
              <a:spcBef>
                <a:spcPts val="1000"/>
              </a:spcBef>
              <a:spcAft>
                <a:spcPts val="0"/>
              </a:spcAft>
              <a:buClrTx/>
              <a:buSzTx/>
              <a:tabLst/>
              <a:defRPr/>
            </a:pPr>
            <a:r>
              <a:rPr lang="en-US" dirty="0"/>
              <a:t>888%</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E783-4751-3447-A075-565592F019DC}" type="slidenum">
              <a:rPr lang="en-US" smtClean="0"/>
              <a:t>‹#›</a:t>
            </a:fld>
            <a:endParaRPr lang="en-US" dirty="0"/>
          </a:p>
        </p:txBody>
      </p:sp>
      <p:sp>
        <p:nvSpPr>
          <p:cNvPr id="10" name="Content Placeholder 9"/>
          <p:cNvSpPr>
            <a:spLocks noGrp="1"/>
          </p:cNvSpPr>
          <p:nvPr>
            <p:ph sz="quarter" idx="13"/>
          </p:nvPr>
        </p:nvSpPr>
        <p:spPr>
          <a:xfrm>
            <a:off x="1292225" y="773113"/>
            <a:ext cx="3349625" cy="5316537"/>
          </a:xfrm>
          <a:solidFill>
            <a:schemeClr val="accent3">
              <a:alpha val="60000"/>
            </a:schemeClr>
          </a:solidFill>
        </p:spPr>
        <p:txBody>
          <a:bodyPr lIns="144000" tIns="324000" rIns="108000" bIns="288000">
            <a:noAutofit/>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00909" y="1113819"/>
            <a:ext cx="9144000" cy="4522049"/>
          </a:xfrm>
        </p:spPr>
        <p:txBody>
          <a:bodyPr anchor="t"/>
          <a:lstStyle>
            <a:lvl1pPr algn="l">
              <a:defRPr sz="7000">
                <a:solidFill>
                  <a:schemeClr val="bg2"/>
                </a:solidFill>
                <a:latin typeface="Manuale" charset="0"/>
                <a:ea typeface="Manuale" charset="0"/>
                <a:cs typeface="Manuale" charset="0"/>
              </a:defRPr>
            </a:lvl1pPr>
          </a:lstStyle>
          <a:p>
            <a:r>
              <a:rPr lang="en-US" dirty="0"/>
              <a:t>Click to edit </a:t>
            </a:r>
            <a:br>
              <a:rPr lang="en-US" dirty="0"/>
            </a:br>
            <a:r>
              <a:rPr lang="en-US" dirty="0"/>
              <a:t>Master title style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E783-4751-3447-A075-565592F019DC}" type="slidenum">
              <a:rPr lang="en-US" smtClean="0"/>
              <a:t>‹#›</a:t>
            </a:fld>
            <a:endParaRPr lang="en-US" dirty="0"/>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9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3">
            <a:alpha val="1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55688" y="1101335"/>
            <a:ext cx="9675374" cy="1527565"/>
          </a:xfrm>
        </p:spPr>
        <p:txBody>
          <a:bodyPr anchor="ctr"/>
          <a:lstStyle>
            <a:lvl1pPr>
              <a:defRPr sz="5000"/>
            </a:lvl1pPr>
          </a:lstStyle>
          <a:p>
            <a:r>
              <a:rPr lang="en-US" dirty="0"/>
              <a:t>Click to edit Master title style</a:t>
            </a:r>
          </a:p>
        </p:txBody>
      </p:sp>
      <p:sp>
        <p:nvSpPr>
          <p:cNvPr id="3" name="Content Placeholder 2"/>
          <p:cNvSpPr>
            <a:spLocks noGrp="1"/>
          </p:cNvSpPr>
          <p:nvPr>
            <p:ph sz="half" idx="1"/>
          </p:nvPr>
        </p:nvSpPr>
        <p:spPr>
          <a:xfrm>
            <a:off x="1402936" y="2810363"/>
            <a:ext cx="3731772" cy="3221161"/>
          </a:xfrm>
        </p:spPr>
        <p:txBody>
          <a:bodyPr>
            <a:normAutofit/>
          </a:bodyPr>
          <a:lstStyle>
            <a:lvl1pPr>
              <a:lnSpc>
                <a:spcPct val="110000"/>
              </a:lnSpc>
              <a:defRPr sz="1400">
                <a:latin typeface="Manuale" charset="0"/>
                <a:ea typeface="Manuale" charset="0"/>
                <a:cs typeface="Manuale" charset="0"/>
              </a:defRPr>
            </a:lvl1pPr>
            <a:lvl2pPr>
              <a:lnSpc>
                <a:spcPct val="110000"/>
              </a:lnSpc>
              <a:defRPr sz="1200">
                <a:latin typeface="Manuale" charset="0"/>
                <a:ea typeface="Manuale" charset="0"/>
                <a:cs typeface="Manuale" charset="0"/>
              </a:defRPr>
            </a:lvl2pPr>
            <a:lvl3pPr>
              <a:lnSpc>
                <a:spcPct val="110000"/>
              </a:lnSpc>
              <a:defRPr sz="1100">
                <a:latin typeface="Manuale" charset="0"/>
                <a:ea typeface="Manuale" charset="0"/>
                <a:cs typeface="Manuale" charset="0"/>
              </a:defRPr>
            </a:lvl3pPr>
            <a:lvl4pPr>
              <a:lnSpc>
                <a:spcPct val="110000"/>
              </a:lnSpc>
              <a:defRPr sz="1400">
                <a:latin typeface="Manuale" charset="0"/>
                <a:ea typeface="Manuale" charset="0"/>
                <a:cs typeface="Manuale" charset="0"/>
              </a:defRPr>
            </a:lvl4pPr>
            <a:lvl5pPr>
              <a:lnSpc>
                <a:spcPct val="110000"/>
              </a:lnSpc>
              <a:defRPr sz="1200">
                <a:latin typeface="Manuale" charset="0"/>
                <a:ea typeface="Manuale" charset="0"/>
                <a:cs typeface="Manuale"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CEE783-4751-3447-A075-565592F019DC}" type="slidenum">
              <a:rPr lang="en-US" smtClean="0"/>
              <a:t>‹#›</a:t>
            </a:fld>
            <a:endParaRPr lang="en-US" dirty="0"/>
          </a:p>
        </p:txBody>
      </p:sp>
      <p:sp>
        <p:nvSpPr>
          <p:cNvPr id="9" name="Content Placeholder 2"/>
          <p:cNvSpPr>
            <a:spLocks noGrp="1"/>
          </p:cNvSpPr>
          <p:nvPr>
            <p:ph sz="half" idx="13"/>
          </p:nvPr>
        </p:nvSpPr>
        <p:spPr>
          <a:xfrm>
            <a:off x="5315513" y="2810363"/>
            <a:ext cx="3731772" cy="3221161"/>
          </a:xfrm>
        </p:spPr>
        <p:txBody>
          <a:bodyPr>
            <a:normAutofit/>
          </a:bodyPr>
          <a:lstStyle>
            <a:lvl1pPr>
              <a:lnSpc>
                <a:spcPct val="110000"/>
              </a:lnSpc>
              <a:defRPr sz="1400">
                <a:latin typeface="Manuale" charset="0"/>
                <a:ea typeface="Manuale" charset="0"/>
                <a:cs typeface="Manuale" charset="0"/>
              </a:defRPr>
            </a:lvl1pPr>
            <a:lvl2pPr>
              <a:lnSpc>
                <a:spcPct val="110000"/>
              </a:lnSpc>
              <a:defRPr sz="1200">
                <a:latin typeface="Manuale" charset="0"/>
                <a:ea typeface="Manuale" charset="0"/>
                <a:cs typeface="Manuale" charset="0"/>
              </a:defRPr>
            </a:lvl2pPr>
            <a:lvl3pPr>
              <a:lnSpc>
                <a:spcPct val="110000"/>
              </a:lnSpc>
              <a:defRPr sz="1100">
                <a:latin typeface="Manuale" charset="0"/>
                <a:ea typeface="Manuale" charset="0"/>
                <a:cs typeface="Manuale" charset="0"/>
              </a:defRPr>
            </a:lvl3pPr>
            <a:lvl4pPr>
              <a:lnSpc>
                <a:spcPct val="110000"/>
              </a:lnSpc>
              <a:defRPr sz="1400">
                <a:latin typeface="Manuale" charset="0"/>
                <a:ea typeface="Manuale" charset="0"/>
                <a:cs typeface="Manuale" charset="0"/>
              </a:defRPr>
            </a:lvl4pPr>
            <a:lvl5pPr>
              <a:lnSpc>
                <a:spcPct val="110000"/>
              </a:lnSpc>
              <a:defRPr sz="1200">
                <a:latin typeface="Manuale" charset="0"/>
                <a:ea typeface="Manuale" charset="0"/>
                <a:cs typeface="Manuale"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83325" y="3593245"/>
            <a:ext cx="9144000" cy="1655762"/>
          </a:xfrm>
        </p:spPr>
        <p:txBody>
          <a:bodyPr anchor="ctr"/>
          <a:lstStyle>
            <a:lvl1pPr algn="l">
              <a:defRPr sz="5000">
                <a:solidFill>
                  <a:schemeClr val="bg2"/>
                </a:solidFill>
              </a:defRPr>
            </a:lvl1pPr>
          </a:lstStyle>
          <a:p>
            <a:r>
              <a:rPr lang="en-US" dirty="0"/>
              <a:t>Click to </a:t>
            </a:r>
            <a:r>
              <a:rPr lang="en-US"/>
              <a:t>edit </a:t>
            </a:r>
            <a:br>
              <a:rPr lang="en-US"/>
            </a:br>
            <a:r>
              <a:rPr lang="en-US"/>
              <a:t>Master </a:t>
            </a:r>
            <a:r>
              <a:rPr lang="en-US" dirty="0"/>
              <a:t>title style</a:t>
            </a:r>
          </a:p>
        </p:txBody>
      </p:sp>
      <p:sp>
        <p:nvSpPr>
          <p:cNvPr id="3" name="Subtitle 2"/>
          <p:cNvSpPr>
            <a:spLocks noGrp="1"/>
          </p:cNvSpPr>
          <p:nvPr>
            <p:ph type="subTitle" idx="1" hasCustomPrompt="1"/>
          </p:nvPr>
        </p:nvSpPr>
        <p:spPr>
          <a:xfrm>
            <a:off x="1269022" y="1216954"/>
            <a:ext cx="9144000" cy="1655762"/>
          </a:xfrm>
        </p:spPr>
        <p:txBody>
          <a:bodyPr anchor="ctr">
            <a:noAutofit/>
          </a:bodyPr>
          <a:lstStyle>
            <a:lvl1pPr marL="0" indent="0" algn="l">
              <a:buNone/>
              <a:defRPr sz="21000" b="1">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4</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E783-4751-3447-A075-565592F019DC}" type="slidenum">
              <a:rPr lang="en-US" smtClean="0"/>
              <a:t>‹#›</a:t>
            </a:fld>
            <a:endParaRPr lang="en-US" dirty="0"/>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b="27154"/>
          <a:stretch/>
        </p:blipFill>
        <p:spPr>
          <a:xfrm>
            <a:off x="10937631" y="6117253"/>
            <a:ext cx="786422" cy="259900"/>
          </a:xfrm>
          <a:prstGeom prst="rect">
            <a:avLst/>
          </a:prstGeom>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96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50000"/>
                    <a:lumOff val="50000"/>
                  </a:schemeClr>
                </a:solidFill>
              </a:defRPr>
            </a:lvl1pPr>
          </a:lstStyle>
          <a:p>
            <a:fld id="{1ECEE783-4751-3447-A075-565592F019DC}" type="slidenum">
              <a:rPr lang="en-US" smtClean="0"/>
              <a:pPr/>
              <a:t>‹#›</a:t>
            </a:fld>
            <a:endParaRPr lang="en-US" dirty="0"/>
          </a:p>
        </p:txBody>
      </p:sp>
      <p:sp>
        <p:nvSpPr>
          <p:cNvPr id="12" name="Title 11"/>
          <p:cNvSpPr>
            <a:spLocks noGrp="1"/>
          </p:cNvSpPr>
          <p:nvPr>
            <p:ph type="title"/>
          </p:nvPr>
        </p:nvSpPr>
        <p:spPr/>
        <p:txBody>
          <a:bodyPr/>
          <a:lstStyle/>
          <a:p>
            <a:r>
              <a:rPr lang="en-US" dirty="0"/>
              <a:t>Click to edit Master title style</a:t>
            </a:r>
          </a:p>
        </p:txBody>
      </p:sp>
      <p:cxnSp>
        <p:nvCxnSpPr>
          <p:cNvPr id="8" name="Straight Connector 7"/>
          <p:cNvCxnSpPr/>
          <p:nvPr userDrawn="1"/>
        </p:nvCxnSpPr>
        <p:spPr>
          <a:xfrm>
            <a:off x="367862" y="6449714"/>
            <a:ext cx="11424745"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2">
            <a:alpha val="3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87167" y="4249816"/>
            <a:ext cx="10346029" cy="619071"/>
          </a:xfrm>
        </p:spPr>
        <p:txBody>
          <a:bodyPr/>
          <a:lstStyle>
            <a:lvl1pPr>
              <a:defRPr sz="2900" b="1">
                <a:solidFill>
                  <a:schemeClr val="bg2"/>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ECEE783-4751-3447-A075-565592F019DC}" type="slidenum">
              <a:rPr lang="en-US" smtClean="0"/>
              <a:t>‹#›</a:t>
            </a:fld>
            <a:endParaRPr lang="en-US" dirty="0"/>
          </a:p>
        </p:txBody>
      </p:sp>
      <p:sp>
        <p:nvSpPr>
          <p:cNvPr id="12" name="Text Placeholder 11"/>
          <p:cNvSpPr>
            <a:spLocks noGrp="1"/>
          </p:cNvSpPr>
          <p:nvPr>
            <p:ph type="body" sz="quarter" idx="13"/>
          </p:nvPr>
        </p:nvSpPr>
        <p:spPr>
          <a:xfrm>
            <a:off x="1370866" y="4798551"/>
            <a:ext cx="9337675" cy="1336063"/>
          </a:xfrm>
        </p:spPr>
        <p:txBody>
          <a:bodyPr>
            <a:normAutofit/>
          </a:bodyPr>
          <a:lstStyle>
            <a:lvl1pPr>
              <a:defRPr sz="1200"/>
            </a:lvl1pPr>
            <a:lvl2pPr>
              <a:defRPr sz="1100"/>
            </a:lvl2pPr>
            <a:lvl3pPr>
              <a:defRPr sz="1050"/>
            </a:lvl3pPr>
            <a:lvl4pPr>
              <a:defRPr sz="12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3"/>
          <p:cNvSpPr>
            <a:spLocks noGrp="1"/>
          </p:cNvSpPr>
          <p:nvPr>
            <p:ph type="body" sz="quarter" idx="14" hasCustomPrompt="1"/>
          </p:nvPr>
        </p:nvSpPr>
        <p:spPr>
          <a:xfrm>
            <a:off x="1256687" y="1323323"/>
            <a:ext cx="8915400" cy="2522538"/>
          </a:xfrm>
        </p:spPr>
        <p:txBody>
          <a:bodyPr anchor="t">
            <a:noAutofit/>
          </a:bodyPr>
          <a:lstStyle>
            <a:lvl1pPr marL="0" indent="0">
              <a:buNone/>
              <a:defRPr sz="24500" b="1">
                <a:solidFill>
                  <a:schemeClr val="bg2"/>
                </a:solidFill>
              </a:defRPr>
            </a:lvl1pPr>
          </a:lstStyle>
          <a:p>
            <a:pPr marL="9525" marR="0" lvl="0" indent="-9525" algn="l" defTabSz="914400" rtl="0" eaLnBrk="1" fontAlgn="auto" latinLnBrk="0" hangingPunct="1">
              <a:lnSpc>
                <a:spcPct val="90000"/>
              </a:lnSpc>
              <a:spcBef>
                <a:spcPts val="1000"/>
              </a:spcBef>
              <a:spcAft>
                <a:spcPts val="0"/>
              </a:spcAft>
              <a:buClrTx/>
              <a:buSzTx/>
              <a:tabLst/>
              <a:defRPr/>
            </a:pPr>
            <a:r>
              <a:rPr lang="en-US" dirty="0"/>
              <a:t>888%</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E783-4751-3447-A075-565592F019DC}" type="slidenum">
              <a:rPr lang="en-US" smtClean="0"/>
              <a:t>‹#›</a:t>
            </a:fld>
            <a:endParaRPr lang="en-US" dirty="0"/>
          </a:p>
        </p:txBody>
      </p:sp>
      <p:sp>
        <p:nvSpPr>
          <p:cNvPr id="10" name="Content Placeholder 9"/>
          <p:cNvSpPr>
            <a:spLocks noGrp="1"/>
          </p:cNvSpPr>
          <p:nvPr>
            <p:ph sz="quarter" idx="13"/>
          </p:nvPr>
        </p:nvSpPr>
        <p:spPr>
          <a:xfrm>
            <a:off x="1292225" y="773113"/>
            <a:ext cx="3349625" cy="5316537"/>
          </a:xfrm>
          <a:solidFill>
            <a:schemeClr val="accent2">
              <a:alpha val="60000"/>
            </a:schemeClr>
          </a:solidFill>
        </p:spPr>
        <p:txBody>
          <a:bodyPr lIns="144000" tIns="324000" rIns="108000" bIns="288000">
            <a:noAutofit/>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00909" y="1113819"/>
            <a:ext cx="9144000" cy="4522049"/>
          </a:xfrm>
        </p:spPr>
        <p:txBody>
          <a:bodyPr anchor="t"/>
          <a:lstStyle>
            <a:lvl1pPr algn="l">
              <a:defRPr sz="7000">
                <a:solidFill>
                  <a:schemeClr val="bg2"/>
                </a:solidFill>
                <a:latin typeface="Manuale" charset="0"/>
                <a:ea typeface="Manuale" charset="0"/>
                <a:cs typeface="Manuale" charset="0"/>
              </a:defRPr>
            </a:lvl1pPr>
          </a:lstStyle>
          <a:p>
            <a:r>
              <a:rPr lang="en-US" dirty="0"/>
              <a:t>Click to edit </a:t>
            </a:r>
            <a:br>
              <a:rPr lang="en-US" dirty="0"/>
            </a:br>
            <a:r>
              <a:rPr lang="en-US" dirty="0"/>
              <a:t>Master title style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E783-4751-3447-A075-565592F019DC}" type="slidenum">
              <a:rPr lang="en-US" smtClean="0"/>
              <a:t>‹#›</a:t>
            </a:fld>
            <a:endParaRPr lang="en-US" dirty="0"/>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96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2">
            <a:alpha val="1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55688" y="1101335"/>
            <a:ext cx="9675374" cy="1527565"/>
          </a:xfrm>
        </p:spPr>
        <p:txBody>
          <a:bodyPr anchor="ctr"/>
          <a:lstStyle>
            <a:lvl1pPr>
              <a:defRPr sz="5000"/>
            </a:lvl1pPr>
          </a:lstStyle>
          <a:p>
            <a:r>
              <a:rPr lang="en-US" dirty="0"/>
              <a:t>Click to edit Master title style</a:t>
            </a:r>
          </a:p>
        </p:txBody>
      </p:sp>
      <p:sp>
        <p:nvSpPr>
          <p:cNvPr id="3" name="Content Placeholder 2"/>
          <p:cNvSpPr>
            <a:spLocks noGrp="1"/>
          </p:cNvSpPr>
          <p:nvPr>
            <p:ph sz="half" idx="1"/>
          </p:nvPr>
        </p:nvSpPr>
        <p:spPr>
          <a:xfrm>
            <a:off x="1402936" y="2810363"/>
            <a:ext cx="3731772" cy="3221161"/>
          </a:xfrm>
        </p:spPr>
        <p:txBody>
          <a:bodyPr>
            <a:normAutofit/>
          </a:bodyPr>
          <a:lstStyle>
            <a:lvl1pPr>
              <a:lnSpc>
                <a:spcPct val="110000"/>
              </a:lnSpc>
              <a:defRPr sz="1400">
                <a:latin typeface="Manuale" charset="0"/>
                <a:ea typeface="Manuale" charset="0"/>
                <a:cs typeface="Manuale" charset="0"/>
              </a:defRPr>
            </a:lvl1pPr>
            <a:lvl2pPr>
              <a:lnSpc>
                <a:spcPct val="110000"/>
              </a:lnSpc>
              <a:defRPr sz="1200">
                <a:latin typeface="Manuale" charset="0"/>
                <a:ea typeface="Manuale" charset="0"/>
                <a:cs typeface="Manuale" charset="0"/>
              </a:defRPr>
            </a:lvl2pPr>
            <a:lvl3pPr>
              <a:lnSpc>
                <a:spcPct val="110000"/>
              </a:lnSpc>
              <a:defRPr sz="1100">
                <a:latin typeface="Manuale" charset="0"/>
                <a:ea typeface="Manuale" charset="0"/>
                <a:cs typeface="Manuale" charset="0"/>
              </a:defRPr>
            </a:lvl3pPr>
            <a:lvl4pPr>
              <a:lnSpc>
                <a:spcPct val="110000"/>
              </a:lnSpc>
              <a:defRPr sz="1400">
                <a:latin typeface="Manuale" charset="0"/>
                <a:ea typeface="Manuale" charset="0"/>
                <a:cs typeface="Manuale" charset="0"/>
              </a:defRPr>
            </a:lvl4pPr>
            <a:lvl5pPr>
              <a:lnSpc>
                <a:spcPct val="110000"/>
              </a:lnSpc>
              <a:defRPr sz="1200">
                <a:latin typeface="Manuale" charset="0"/>
                <a:ea typeface="Manuale" charset="0"/>
                <a:cs typeface="Manuale"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CEE783-4751-3447-A075-565592F019DC}" type="slidenum">
              <a:rPr lang="en-US" smtClean="0"/>
              <a:t>‹#›</a:t>
            </a:fld>
            <a:endParaRPr lang="en-US" dirty="0"/>
          </a:p>
        </p:txBody>
      </p:sp>
      <p:sp>
        <p:nvSpPr>
          <p:cNvPr id="9" name="Content Placeholder 2"/>
          <p:cNvSpPr>
            <a:spLocks noGrp="1"/>
          </p:cNvSpPr>
          <p:nvPr>
            <p:ph sz="half" idx="13"/>
          </p:nvPr>
        </p:nvSpPr>
        <p:spPr>
          <a:xfrm>
            <a:off x="5315513" y="2810363"/>
            <a:ext cx="3731772" cy="3221161"/>
          </a:xfrm>
        </p:spPr>
        <p:txBody>
          <a:bodyPr>
            <a:normAutofit/>
          </a:bodyPr>
          <a:lstStyle>
            <a:lvl1pPr>
              <a:lnSpc>
                <a:spcPct val="110000"/>
              </a:lnSpc>
              <a:defRPr sz="1400">
                <a:latin typeface="Manuale" charset="0"/>
                <a:ea typeface="Manuale" charset="0"/>
                <a:cs typeface="Manuale" charset="0"/>
              </a:defRPr>
            </a:lvl1pPr>
            <a:lvl2pPr>
              <a:lnSpc>
                <a:spcPct val="110000"/>
              </a:lnSpc>
              <a:defRPr sz="1200">
                <a:latin typeface="Manuale" charset="0"/>
                <a:ea typeface="Manuale" charset="0"/>
                <a:cs typeface="Manuale" charset="0"/>
              </a:defRPr>
            </a:lvl2pPr>
            <a:lvl3pPr>
              <a:lnSpc>
                <a:spcPct val="110000"/>
              </a:lnSpc>
              <a:defRPr sz="1100">
                <a:latin typeface="Manuale" charset="0"/>
                <a:ea typeface="Manuale" charset="0"/>
                <a:cs typeface="Manuale" charset="0"/>
              </a:defRPr>
            </a:lvl3pPr>
            <a:lvl4pPr>
              <a:lnSpc>
                <a:spcPct val="110000"/>
              </a:lnSpc>
              <a:defRPr sz="1400">
                <a:latin typeface="Manuale" charset="0"/>
                <a:ea typeface="Manuale" charset="0"/>
                <a:cs typeface="Manuale" charset="0"/>
              </a:defRPr>
            </a:lvl4pPr>
            <a:lvl5pPr>
              <a:lnSpc>
                <a:spcPct val="110000"/>
              </a:lnSpc>
              <a:defRPr sz="1200">
                <a:latin typeface="Manuale" charset="0"/>
                <a:ea typeface="Manuale" charset="0"/>
                <a:cs typeface="Manuale"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83325" y="3593245"/>
            <a:ext cx="9144000" cy="1655762"/>
          </a:xfrm>
        </p:spPr>
        <p:txBody>
          <a:bodyPr anchor="ctr"/>
          <a:lstStyle>
            <a:lvl1pPr algn="l">
              <a:defRPr sz="5000">
                <a:solidFill>
                  <a:schemeClr val="bg2"/>
                </a:solidFill>
              </a:defRPr>
            </a:lvl1pPr>
          </a:lstStyle>
          <a:p>
            <a:r>
              <a:rPr lang="en-US" dirty="0"/>
              <a:t>Click to </a:t>
            </a:r>
            <a:r>
              <a:rPr lang="en-US"/>
              <a:t>edit </a:t>
            </a:r>
            <a:br>
              <a:rPr lang="en-US"/>
            </a:br>
            <a:r>
              <a:rPr lang="en-US"/>
              <a:t>Master </a:t>
            </a:r>
            <a:r>
              <a:rPr lang="en-US" dirty="0"/>
              <a:t>title style</a:t>
            </a:r>
          </a:p>
        </p:txBody>
      </p:sp>
      <p:sp>
        <p:nvSpPr>
          <p:cNvPr id="3" name="Subtitle 2"/>
          <p:cNvSpPr>
            <a:spLocks noGrp="1"/>
          </p:cNvSpPr>
          <p:nvPr>
            <p:ph type="subTitle" idx="1" hasCustomPrompt="1"/>
          </p:nvPr>
        </p:nvSpPr>
        <p:spPr>
          <a:xfrm>
            <a:off x="1269022" y="1216954"/>
            <a:ext cx="9144000" cy="1655762"/>
          </a:xfrm>
        </p:spPr>
        <p:txBody>
          <a:bodyPr anchor="ctr">
            <a:noAutofit/>
          </a:bodyPr>
          <a:lstStyle>
            <a:lvl1pPr marL="0" indent="0" algn="l">
              <a:buNone/>
              <a:defRPr sz="21000" b="1">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5</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E783-4751-3447-A075-565592F019DC}" type="slidenum">
              <a:rPr lang="en-US" smtClean="0"/>
              <a:t>‹#›</a:t>
            </a:fld>
            <a:endParaRPr lang="en-US" dirty="0"/>
          </a:p>
        </p:txBody>
      </p:sp>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b="27154"/>
          <a:stretch/>
        </p:blipFill>
        <p:spPr>
          <a:xfrm>
            <a:off x="10937631" y="6117253"/>
            <a:ext cx="786422" cy="259900"/>
          </a:xfrm>
          <a:prstGeom prst="rect">
            <a:avLst/>
          </a:prstGeom>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96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50000"/>
                    <a:lumOff val="50000"/>
                  </a:schemeClr>
                </a:solidFill>
              </a:defRPr>
            </a:lvl1pPr>
          </a:lstStyle>
          <a:p>
            <a:fld id="{1ECEE783-4751-3447-A075-565592F019DC}" type="slidenum">
              <a:rPr lang="en-US" smtClean="0"/>
              <a:pPr/>
              <a:t>‹#›</a:t>
            </a:fld>
            <a:endParaRPr lang="en-US" dirty="0"/>
          </a:p>
        </p:txBody>
      </p:sp>
      <p:sp>
        <p:nvSpPr>
          <p:cNvPr id="12" name="Title 11"/>
          <p:cNvSpPr>
            <a:spLocks noGrp="1"/>
          </p:cNvSpPr>
          <p:nvPr>
            <p:ph type="title"/>
          </p:nvPr>
        </p:nvSpPr>
        <p:spPr/>
        <p:txBody>
          <a:bodyPr/>
          <a:lstStyle/>
          <a:p>
            <a:r>
              <a:rPr lang="en-US" dirty="0"/>
              <a:t>Click to edit Master title style</a:t>
            </a:r>
          </a:p>
        </p:txBody>
      </p:sp>
      <p:cxnSp>
        <p:nvCxnSpPr>
          <p:cNvPr id="7" name="Straight Connector 6"/>
          <p:cNvCxnSpPr/>
          <p:nvPr userDrawn="1"/>
        </p:nvCxnSpPr>
        <p:spPr>
          <a:xfrm>
            <a:off x="367862" y="6449714"/>
            <a:ext cx="11424745"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4">
            <a:alpha val="3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87167" y="4249816"/>
            <a:ext cx="10346029" cy="619071"/>
          </a:xfrm>
        </p:spPr>
        <p:txBody>
          <a:bodyPr/>
          <a:lstStyle>
            <a:lvl1pPr>
              <a:defRPr sz="2900" b="1">
                <a:solidFill>
                  <a:schemeClr val="bg2"/>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ECEE783-4751-3447-A075-565592F019DC}" type="slidenum">
              <a:rPr lang="en-US" smtClean="0"/>
              <a:t>‹#›</a:t>
            </a:fld>
            <a:endParaRPr lang="en-US" dirty="0"/>
          </a:p>
        </p:txBody>
      </p:sp>
      <p:sp>
        <p:nvSpPr>
          <p:cNvPr id="12" name="Text Placeholder 11"/>
          <p:cNvSpPr>
            <a:spLocks noGrp="1"/>
          </p:cNvSpPr>
          <p:nvPr>
            <p:ph type="body" sz="quarter" idx="13"/>
          </p:nvPr>
        </p:nvSpPr>
        <p:spPr>
          <a:xfrm>
            <a:off x="1370866" y="4798551"/>
            <a:ext cx="9337675" cy="1336063"/>
          </a:xfrm>
        </p:spPr>
        <p:txBody>
          <a:bodyPr>
            <a:normAutofit/>
          </a:bodyPr>
          <a:lstStyle>
            <a:lvl1pPr>
              <a:defRPr sz="1200"/>
            </a:lvl1pPr>
            <a:lvl2pPr>
              <a:defRPr sz="1100"/>
            </a:lvl2pPr>
            <a:lvl3pPr>
              <a:defRPr sz="1050"/>
            </a:lvl3pPr>
            <a:lvl4pPr>
              <a:defRPr sz="12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3"/>
          <p:cNvSpPr>
            <a:spLocks noGrp="1"/>
          </p:cNvSpPr>
          <p:nvPr>
            <p:ph type="body" sz="quarter" idx="14" hasCustomPrompt="1"/>
          </p:nvPr>
        </p:nvSpPr>
        <p:spPr>
          <a:xfrm>
            <a:off x="1256687" y="1323323"/>
            <a:ext cx="8915400" cy="2522538"/>
          </a:xfrm>
        </p:spPr>
        <p:txBody>
          <a:bodyPr anchor="t">
            <a:noAutofit/>
          </a:bodyPr>
          <a:lstStyle>
            <a:lvl1pPr marL="0" indent="0">
              <a:buNone/>
              <a:defRPr sz="24500" b="1">
                <a:solidFill>
                  <a:schemeClr val="bg2"/>
                </a:solidFill>
              </a:defRPr>
            </a:lvl1pPr>
          </a:lstStyle>
          <a:p>
            <a:pPr marL="9525" marR="0" lvl="0" indent="-9525" algn="l" defTabSz="914400" rtl="0" eaLnBrk="1" fontAlgn="auto" latinLnBrk="0" hangingPunct="1">
              <a:lnSpc>
                <a:spcPct val="90000"/>
              </a:lnSpc>
              <a:spcBef>
                <a:spcPts val="1000"/>
              </a:spcBef>
              <a:spcAft>
                <a:spcPts val="0"/>
              </a:spcAft>
              <a:buClrTx/>
              <a:buSzTx/>
              <a:tabLst/>
              <a:defRPr/>
            </a:pPr>
            <a:r>
              <a:rPr lang="en-US" dirty="0"/>
              <a:t>888%</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E783-4751-3447-A075-565592F019DC}" type="slidenum">
              <a:rPr lang="en-US" smtClean="0"/>
              <a:t>‹#›</a:t>
            </a:fld>
            <a:endParaRPr lang="en-US" dirty="0"/>
          </a:p>
        </p:txBody>
      </p:sp>
      <p:sp>
        <p:nvSpPr>
          <p:cNvPr id="10" name="Content Placeholder 9"/>
          <p:cNvSpPr>
            <a:spLocks noGrp="1"/>
          </p:cNvSpPr>
          <p:nvPr>
            <p:ph sz="quarter" idx="13"/>
          </p:nvPr>
        </p:nvSpPr>
        <p:spPr>
          <a:xfrm>
            <a:off x="1292225" y="773113"/>
            <a:ext cx="3349625" cy="5316537"/>
          </a:xfrm>
          <a:solidFill>
            <a:schemeClr val="accent4">
              <a:alpha val="60000"/>
            </a:schemeClr>
          </a:solidFill>
        </p:spPr>
        <p:txBody>
          <a:bodyPr lIns="144000" tIns="324000" rIns="108000" bIns="288000">
            <a:noAutofit/>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00909" y="1113819"/>
            <a:ext cx="9144000" cy="4522049"/>
          </a:xfrm>
        </p:spPr>
        <p:txBody>
          <a:bodyPr anchor="t"/>
          <a:lstStyle>
            <a:lvl1pPr algn="l">
              <a:defRPr sz="7000">
                <a:solidFill>
                  <a:schemeClr val="bg2"/>
                </a:solidFill>
                <a:latin typeface="Manuale" charset="0"/>
                <a:ea typeface="Manuale" charset="0"/>
                <a:cs typeface="Manuale" charset="0"/>
              </a:defRPr>
            </a:lvl1pPr>
          </a:lstStyle>
          <a:p>
            <a:r>
              <a:rPr lang="en-US" dirty="0"/>
              <a:t>Click to edit </a:t>
            </a:r>
            <a:br>
              <a:rPr lang="en-US" dirty="0"/>
            </a:br>
            <a:r>
              <a:rPr lang="en-US" dirty="0"/>
              <a:t>Master title style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E783-4751-3447-A075-565592F019DC}" type="slidenum">
              <a:rPr lang="en-US" smtClean="0"/>
              <a:t>‹#›</a:t>
            </a:fld>
            <a:endParaRPr lang="en-US" dirty="0"/>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96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4">
            <a:alpha val="1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55688" y="1101335"/>
            <a:ext cx="9675374" cy="1527565"/>
          </a:xfrm>
        </p:spPr>
        <p:txBody>
          <a:bodyPr anchor="ctr"/>
          <a:lstStyle>
            <a:lvl1pPr>
              <a:defRPr sz="5000"/>
            </a:lvl1pPr>
          </a:lstStyle>
          <a:p>
            <a:r>
              <a:rPr lang="en-US" dirty="0"/>
              <a:t>Click to edit Master title style</a:t>
            </a:r>
          </a:p>
        </p:txBody>
      </p:sp>
      <p:sp>
        <p:nvSpPr>
          <p:cNvPr id="3" name="Content Placeholder 2"/>
          <p:cNvSpPr>
            <a:spLocks noGrp="1"/>
          </p:cNvSpPr>
          <p:nvPr>
            <p:ph sz="half" idx="1"/>
          </p:nvPr>
        </p:nvSpPr>
        <p:spPr>
          <a:xfrm>
            <a:off x="1402936" y="2810363"/>
            <a:ext cx="3731772" cy="3221161"/>
          </a:xfrm>
        </p:spPr>
        <p:txBody>
          <a:bodyPr>
            <a:normAutofit/>
          </a:bodyPr>
          <a:lstStyle>
            <a:lvl1pPr>
              <a:lnSpc>
                <a:spcPct val="110000"/>
              </a:lnSpc>
              <a:defRPr sz="1400">
                <a:latin typeface="Manuale" charset="0"/>
                <a:ea typeface="Manuale" charset="0"/>
                <a:cs typeface="Manuale" charset="0"/>
              </a:defRPr>
            </a:lvl1pPr>
            <a:lvl2pPr>
              <a:lnSpc>
                <a:spcPct val="110000"/>
              </a:lnSpc>
              <a:defRPr sz="1200">
                <a:latin typeface="Manuale" charset="0"/>
                <a:ea typeface="Manuale" charset="0"/>
                <a:cs typeface="Manuale" charset="0"/>
              </a:defRPr>
            </a:lvl2pPr>
            <a:lvl3pPr>
              <a:lnSpc>
                <a:spcPct val="110000"/>
              </a:lnSpc>
              <a:defRPr sz="1100">
                <a:latin typeface="Manuale" charset="0"/>
                <a:ea typeface="Manuale" charset="0"/>
                <a:cs typeface="Manuale" charset="0"/>
              </a:defRPr>
            </a:lvl3pPr>
            <a:lvl4pPr>
              <a:lnSpc>
                <a:spcPct val="110000"/>
              </a:lnSpc>
              <a:defRPr sz="1400">
                <a:latin typeface="Manuale" charset="0"/>
                <a:ea typeface="Manuale" charset="0"/>
                <a:cs typeface="Manuale" charset="0"/>
              </a:defRPr>
            </a:lvl4pPr>
            <a:lvl5pPr>
              <a:lnSpc>
                <a:spcPct val="110000"/>
              </a:lnSpc>
              <a:defRPr sz="1200">
                <a:latin typeface="Manuale" charset="0"/>
                <a:ea typeface="Manuale" charset="0"/>
                <a:cs typeface="Manuale"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CEE783-4751-3447-A075-565592F019DC}" type="slidenum">
              <a:rPr lang="en-US" smtClean="0"/>
              <a:t>‹#›</a:t>
            </a:fld>
            <a:endParaRPr lang="en-US" dirty="0"/>
          </a:p>
        </p:txBody>
      </p:sp>
      <p:sp>
        <p:nvSpPr>
          <p:cNvPr id="9" name="Content Placeholder 2"/>
          <p:cNvSpPr>
            <a:spLocks noGrp="1"/>
          </p:cNvSpPr>
          <p:nvPr>
            <p:ph sz="half" idx="13"/>
          </p:nvPr>
        </p:nvSpPr>
        <p:spPr>
          <a:xfrm>
            <a:off x="5315513" y="2810363"/>
            <a:ext cx="3731772" cy="3221161"/>
          </a:xfrm>
        </p:spPr>
        <p:txBody>
          <a:bodyPr>
            <a:normAutofit/>
          </a:bodyPr>
          <a:lstStyle>
            <a:lvl1pPr>
              <a:lnSpc>
                <a:spcPct val="110000"/>
              </a:lnSpc>
              <a:defRPr sz="1400">
                <a:latin typeface="Manuale" charset="0"/>
                <a:ea typeface="Manuale" charset="0"/>
                <a:cs typeface="Manuale" charset="0"/>
              </a:defRPr>
            </a:lvl1pPr>
            <a:lvl2pPr>
              <a:lnSpc>
                <a:spcPct val="110000"/>
              </a:lnSpc>
              <a:defRPr sz="1200">
                <a:latin typeface="Manuale" charset="0"/>
                <a:ea typeface="Manuale" charset="0"/>
                <a:cs typeface="Manuale" charset="0"/>
              </a:defRPr>
            </a:lvl2pPr>
            <a:lvl3pPr>
              <a:lnSpc>
                <a:spcPct val="110000"/>
              </a:lnSpc>
              <a:defRPr sz="1100">
                <a:latin typeface="Manuale" charset="0"/>
                <a:ea typeface="Manuale" charset="0"/>
                <a:cs typeface="Manuale" charset="0"/>
              </a:defRPr>
            </a:lvl3pPr>
            <a:lvl4pPr>
              <a:lnSpc>
                <a:spcPct val="110000"/>
              </a:lnSpc>
              <a:defRPr sz="1400">
                <a:latin typeface="Manuale" charset="0"/>
                <a:ea typeface="Manuale" charset="0"/>
                <a:cs typeface="Manuale" charset="0"/>
              </a:defRPr>
            </a:lvl4pPr>
            <a:lvl5pPr>
              <a:lnSpc>
                <a:spcPct val="110000"/>
              </a:lnSpc>
              <a:defRPr sz="1200">
                <a:latin typeface="Manuale" charset="0"/>
                <a:ea typeface="Manuale" charset="0"/>
                <a:cs typeface="Manuale"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accent1"/>
        </a:solidFill>
        <a:effectLst/>
      </p:bgPr>
    </p:bg>
    <p:spTree>
      <p:nvGrpSpPr>
        <p:cNvPr id="1" name=""/>
        <p:cNvGrpSpPr/>
        <p:nvPr/>
      </p:nvGrpSpPr>
      <p:grpSpPr>
        <a:xfrm>
          <a:off x="0" y="0"/>
          <a:ext cx="0" cy="0"/>
          <a:chOff x="0" y="0"/>
          <a:chExt cx="0" cy="0"/>
        </a:xfrm>
      </p:grpSpPr>
      <p:sp>
        <p:nvSpPr>
          <p:cNvPr id="3" name="TextBox 2"/>
          <p:cNvSpPr txBox="1"/>
          <p:nvPr userDrawn="1"/>
        </p:nvSpPr>
        <p:spPr>
          <a:xfrm>
            <a:off x="1427284" y="2118947"/>
            <a:ext cx="6740769" cy="1015663"/>
          </a:xfrm>
          <a:prstGeom prst="rect">
            <a:avLst/>
          </a:prstGeom>
          <a:noFill/>
        </p:spPr>
        <p:txBody>
          <a:bodyPr wrap="square" rtlCol="0">
            <a:spAutoFit/>
          </a:bodyPr>
          <a:lstStyle/>
          <a:p>
            <a:r>
              <a:rPr lang="en-US" sz="6000" b="1" dirty="0">
                <a:solidFill>
                  <a:schemeClr val="bg2"/>
                </a:solidFill>
                <a:latin typeface="Open Sans" charset="0"/>
                <a:ea typeface="Open Sans" charset="0"/>
                <a:cs typeface="Open Sans" charset="0"/>
              </a:rPr>
              <a:t>Thank You</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b="27047"/>
          <a:stretch/>
        </p:blipFill>
        <p:spPr>
          <a:xfrm>
            <a:off x="1488830" y="5441239"/>
            <a:ext cx="1931377" cy="639229"/>
          </a:xfrm>
          <a:prstGeom prst="rect">
            <a:avLst/>
          </a:prstGeom>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96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lt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83325" y="1434196"/>
            <a:ext cx="9144000" cy="2215661"/>
          </a:xfrm>
        </p:spPr>
        <p:txBody>
          <a:bodyPr anchor="b"/>
          <a:lstStyle>
            <a:lvl1pPr algn="l">
              <a:defRPr sz="5600" b="0" i="0">
                <a:solidFill>
                  <a:schemeClr val="bg2"/>
                </a:solidFill>
                <a:latin typeface="Open Sans Light" charset="0"/>
                <a:ea typeface="Open Sans Light" charset="0"/>
                <a:cs typeface="Open Sans Light" charset="0"/>
              </a:defRPr>
            </a:lvl1pPr>
          </a:lstStyle>
          <a:p>
            <a:r>
              <a:rPr lang="en-US" dirty="0"/>
              <a:t>Click to edit </a:t>
            </a:r>
            <a:br>
              <a:rPr lang="en-US" dirty="0"/>
            </a:br>
            <a:r>
              <a:rPr lang="en-US" dirty="0"/>
              <a:t>Master title style</a:t>
            </a:r>
          </a:p>
        </p:txBody>
      </p:sp>
      <p:sp>
        <p:nvSpPr>
          <p:cNvPr id="7" name="Content Placeholder 6"/>
          <p:cNvSpPr>
            <a:spLocks noGrp="1"/>
          </p:cNvSpPr>
          <p:nvPr>
            <p:ph sz="quarter" idx="13" hasCustomPrompt="1"/>
          </p:nvPr>
        </p:nvSpPr>
        <p:spPr>
          <a:xfrm>
            <a:off x="1348157" y="3716421"/>
            <a:ext cx="4665663" cy="633413"/>
          </a:xfrm>
        </p:spPr>
        <p:txBody>
          <a:bodyPr>
            <a:normAutofit/>
          </a:bodyPr>
          <a:lstStyle>
            <a:lvl1pPr>
              <a:defRPr sz="2400" b="1">
                <a:solidFill>
                  <a:schemeClr val="bg2"/>
                </a:solidFill>
              </a:defRPr>
            </a:lvl1pPr>
          </a:lstStyle>
          <a:p>
            <a:pPr lvl="0"/>
            <a:r>
              <a:rPr lang="en-CA" dirty="0"/>
              <a:t>18-Apr-25</a:t>
            </a:r>
            <a:endParaRPr lang="en-US" dirty="0"/>
          </a:p>
        </p:txBody>
      </p:sp>
      <p:sp>
        <p:nvSpPr>
          <p:cNvPr id="12" name="Content Placeholder 11"/>
          <p:cNvSpPr>
            <a:spLocks noGrp="1"/>
          </p:cNvSpPr>
          <p:nvPr>
            <p:ph sz="quarter" idx="14"/>
          </p:nvPr>
        </p:nvSpPr>
        <p:spPr>
          <a:xfrm>
            <a:off x="4926622" y="5162481"/>
            <a:ext cx="5158155" cy="965285"/>
          </a:xfrm>
        </p:spPr>
        <p:txBody>
          <a:bodyPr anchor="b">
            <a:normAutofit/>
          </a:bodyPr>
          <a:lstStyle>
            <a:lvl1pPr>
              <a:lnSpc>
                <a:spcPct val="80000"/>
              </a:lnSpc>
              <a:defRPr sz="700">
                <a:solidFill>
                  <a:schemeClr val="bg2"/>
                </a:solidFill>
              </a:defRPr>
            </a:lvl1pPr>
          </a:lstStyle>
          <a:p>
            <a:pPr lvl="0"/>
            <a:r>
              <a:rPr lang="en-US" dirty="0"/>
              <a:t>Click to edit Master text styles</a:t>
            </a: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b="27047"/>
          <a:stretch/>
        </p:blipFill>
        <p:spPr>
          <a:xfrm>
            <a:off x="1488830" y="5441239"/>
            <a:ext cx="1931377" cy="639229"/>
          </a:xfrm>
          <a:prstGeom prst="rect">
            <a:avLst/>
          </a:prstGeom>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96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lt3">
    <p:bg>
      <p:bgPr>
        <a:solidFill>
          <a:schemeClr val="accent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alphaModFix/>
            <a:extLst>
              <a:ext uri="{28A0092B-C50C-407E-A947-70E740481C1C}">
                <a14:useLocalDpi xmlns:a14="http://schemas.microsoft.com/office/drawing/2010/main" val="0"/>
              </a:ext>
            </a:extLst>
          </a:blip>
          <a:srcRect t="33446" r="7260" b="10403"/>
          <a:stretch/>
        </p:blipFill>
        <p:spPr>
          <a:xfrm>
            <a:off x="351693" y="378069"/>
            <a:ext cx="11456377" cy="4696493"/>
          </a:xfrm>
          <a:prstGeom prst="rect">
            <a:avLst/>
          </a:prstGeom>
        </p:spPr>
      </p:pic>
      <p:sp>
        <p:nvSpPr>
          <p:cNvPr id="2" name="Title 1"/>
          <p:cNvSpPr>
            <a:spLocks noGrp="1"/>
          </p:cNvSpPr>
          <p:nvPr>
            <p:ph type="ctrTitle" hasCustomPrompt="1"/>
          </p:nvPr>
        </p:nvSpPr>
        <p:spPr>
          <a:xfrm>
            <a:off x="1383325" y="475837"/>
            <a:ext cx="9144000" cy="2215661"/>
          </a:xfrm>
        </p:spPr>
        <p:txBody>
          <a:bodyPr anchor="b"/>
          <a:lstStyle>
            <a:lvl1pPr algn="l">
              <a:defRPr sz="4000" b="0" i="0">
                <a:solidFill>
                  <a:schemeClr val="bg2"/>
                </a:solidFill>
                <a:latin typeface="Open Sans Light" charset="0"/>
                <a:ea typeface="Open Sans Light" charset="0"/>
                <a:cs typeface="Open Sans Light" charset="0"/>
              </a:defRPr>
            </a:lvl1pPr>
          </a:lstStyle>
          <a:p>
            <a:r>
              <a:rPr lang="en-US" dirty="0"/>
              <a:t>Click to </a:t>
            </a:r>
            <a:br>
              <a:rPr lang="en-US" dirty="0"/>
            </a:br>
            <a:r>
              <a:rPr lang="en-US" dirty="0"/>
              <a:t>edit Master </a:t>
            </a:r>
            <a:br>
              <a:rPr lang="en-US" dirty="0"/>
            </a:br>
            <a:r>
              <a:rPr lang="en-US" dirty="0"/>
              <a:t>title style</a:t>
            </a:r>
          </a:p>
        </p:txBody>
      </p:sp>
      <p:sp>
        <p:nvSpPr>
          <p:cNvPr id="7" name="Content Placeholder 6"/>
          <p:cNvSpPr>
            <a:spLocks noGrp="1"/>
          </p:cNvSpPr>
          <p:nvPr>
            <p:ph sz="quarter" idx="13" hasCustomPrompt="1"/>
          </p:nvPr>
        </p:nvSpPr>
        <p:spPr>
          <a:xfrm>
            <a:off x="1348157" y="2775646"/>
            <a:ext cx="4665663" cy="633413"/>
          </a:xfrm>
        </p:spPr>
        <p:txBody>
          <a:bodyPr>
            <a:normAutofit/>
          </a:bodyPr>
          <a:lstStyle>
            <a:lvl1pPr>
              <a:defRPr sz="2000" b="1">
                <a:solidFill>
                  <a:schemeClr val="bg2"/>
                </a:solidFill>
              </a:defRPr>
            </a:lvl1pPr>
          </a:lstStyle>
          <a:p>
            <a:pPr lvl="0"/>
            <a:r>
              <a:rPr lang="en-CA" dirty="0"/>
              <a:t>18-Apr-25</a:t>
            </a:r>
            <a:endParaRPr lang="en-US" dirty="0"/>
          </a:p>
        </p:txBody>
      </p:sp>
      <p:cxnSp>
        <p:nvCxnSpPr>
          <p:cNvPr id="5" name="Straight Connector 4"/>
          <p:cNvCxnSpPr/>
          <p:nvPr userDrawn="1"/>
        </p:nvCxnSpPr>
        <p:spPr>
          <a:xfrm>
            <a:off x="351693" y="5118521"/>
            <a:ext cx="11456377" cy="0"/>
          </a:xfrm>
          <a:prstGeom prst="line">
            <a:avLst/>
          </a:prstGeom>
          <a:ln w="76200">
            <a:solidFill>
              <a:schemeClr val="bg2"/>
            </a:solidFill>
          </a:ln>
        </p:spPr>
        <p:style>
          <a:lnRef idx="1">
            <a:schemeClr val="accent1"/>
          </a:lnRef>
          <a:fillRef idx="0">
            <a:schemeClr val="accent1"/>
          </a:fillRef>
          <a:effectRef idx="0">
            <a:schemeClr val="accent1"/>
          </a:effectRef>
          <a:fontRef idx="minor">
            <a:schemeClr val="tx1"/>
          </a:fontRef>
        </p:style>
      </p:cxnSp>
      <p:sp>
        <p:nvSpPr>
          <p:cNvPr id="9" name="Content Placeholder 11"/>
          <p:cNvSpPr>
            <a:spLocks noGrp="1"/>
          </p:cNvSpPr>
          <p:nvPr>
            <p:ph sz="quarter" idx="14"/>
          </p:nvPr>
        </p:nvSpPr>
        <p:spPr>
          <a:xfrm>
            <a:off x="4920760" y="5216290"/>
            <a:ext cx="5158155" cy="965285"/>
          </a:xfrm>
        </p:spPr>
        <p:txBody>
          <a:bodyPr anchor="b">
            <a:normAutofit/>
          </a:bodyPr>
          <a:lstStyle>
            <a:lvl1pPr>
              <a:lnSpc>
                <a:spcPct val="80000"/>
              </a:lnSpc>
              <a:defRPr sz="700">
                <a:solidFill>
                  <a:schemeClr val="bg2"/>
                </a:solidFill>
              </a:defRPr>
            </a:lvl1pPr>
          </a:lstStyle>
          <a:p>
            <a:pPr lvl="0"/>
            <a:r>
              <a:rPr lang="en-US" dirty="0"/>
              <a:t>Click to edit Master text styles</a:t>
            </a:r>
          </a:p>
        </p:txBody>
      </p:sp>
      <p:pic>
        <p:nvPicPr>
          <p:cNvPr id="10" name="Picture 9"/>
          <p:cNvPicPr>
            <a:picLocks noChangeAspect="1"/>
          </p:cNvPicPr>
          <p:nvPr userDrawn="1"/>
        </p:nvPicPr>
        <p:blipFill rotWithShape="1">
          <a:blip r:embed="rId3">
            <a:extLst>
              <a:ext uri="{28A0092B-C50C-407E-A947-70E740481C1C}">
                <a14:useLocalDpi xmlns:a14="http://schemas.microsoft.com/office/drawing/2010/main" val="0"/>
              </a:ext>
            </a:extLst>
          </a:blip>
          <a:srcRect b="27047"/>
          <a:stretch/>
        </p:blipFill>
        <p:spPr>
          <a:xfrm>
            <a:off x="1523998" y="5673600"/>
            <a:ext cx="1430217" cy="473359"/>
          </a:xfrm>
          <a:prstGeom prst="rect">
            <a:avLst/>
          </a:prstGeom>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96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theme" Target="../theme/theme4.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theme" Target="../theme/theme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1.xml"/><Relationship Id="rId7" Type="http://schemas.openxmlformats.org/officeDocument/2006/relationships/theme" Target="../theme/theme6.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slideLayout" Target="../slideLayouts/slideLayout36.xml"/><Relationship Id="rId1" Type="http://schemas.openxmlformats.org/officeDocument/2006/relationships/slideLayout" Target="../slideLayouts/slideLayout35.xml"/><Relationship Id="rId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9" name="Group 18"/>
          <p:cNvGrpSpPr/>
          <p:nvPr userDrawn="1"/>
        </p:nvGrpSpPr>
        <p:grpSpPr>
          <a:xfrm>
            <a:off x="0" y="0"/>
            <a:ext cx="12200308" cy="6858000"/>
            <a:chOff x="0" y="0"/>
            <a:chExt cx="12200308" cy="6858000"/>
          </a:xfrm>
        </p:grpSpPr>
        <p:sp>
          <p:nvSpPr>
            <p:cNvPr id="15" name="Rectangle 14"/>
            <p:cNvSpPr/>
            <p:nvPr userDrawn="1"/>
          </p:nvSpPr>
          <p:spPr>
            <a:xfrm>
              <a:off x="0" y="0"/>
              <a:ext cx="3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11804308" y="0"/>
              <a:ext cx="3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rot="5400000">
              <a:off x="5898000" y="560549"/>
              <a:ext cx="396000" cy="1219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rot="5400000">
              <a:off x="5898000" y="-5898000"/>
              <a:ext cx="396000" cy="1219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Placeholder 1"/>
          <p:cNvSpPr>
            <a:spLocks noGrp="1"/>
          </p:cNvSpPr>
          <p:nvPr>
            <p:ph type="title"/>
          </p:nvPr>
        </p:nvSpPr>
        <p:spPr>
          <a:xfrm>
            <a:off x="1395959" y="557047"/>
            <a:ext cx="10346029" cy="619071"/>
          </a:xfrm>
          <a:prstGeom prst="rect">
            <a:avLst/>
          </a:prstGeom>
        </p:spPr>
        <p:txBody>
          <a:bodyPr vert="horz" lIns="91440" tIns="45720" rIns="91440" bIns="45720" rtlCol="0" anchor="ctr">
            <a:noAutofit/>
          </a:bodyPr>
          <a:lstStyle/>
          <a:p>
            <a:endParaRPr lang="en-US" dirty="0"/>
          </a:p>
        </p:txBody>
      </p:sp>
      <p:sp>
        <p:nvSpPr>
          <p:cNvPr id="3" name="Text Placeholder 2"/>
          <p:cNvSpPr>
            <a:spLocks noGrp="1"/>
          </p:cNvSpPr>
          <p:nvPr>
            <p:ph type="body" idx="1"/>
          </p:nvPr>
        </p:nvSpPr>
        <p:spPr>
          <a:xfrm>
            <a:off x="1354926" y="1682692"/>
            <a:ext cx="1042223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7776658" y="6528078"/>
            <a:ext cx="4114800" cy="249133"/>
          </a:xfrm>
          <a:prstGeom prst="rect">
            <a:avLst/>
          </a:prstGeom>
        </p:spPr>
        <p:txBody>
          <a:bodyPr vert="horz" lIns="91440" tIns="45720" rIns="91440" bIns="45720" rtlCol="0" anchor="ctr"/>
          <a:lstStyle>
            <a:lvl1pPr algn="r">
              <a:defRPr sz="600">
                <a:solidFill>
                  <a:schemeClr val="tx1">
                    <a:tint val="75000"/>
                  </a:schemeClr>
                </a:solidFill>
                <a:latin typeface="Open Sans" charset="0"/>
                <a:ea typeface="Open Sans" charset="0"/>
                <a:cs typeface="Open Sans" charset="0"/>
              </a:defRPr>
            </a:lvl1pPr>
          </a:lstStyle>
          <a:p>
            <a:endParaRPr lang="en-US" dirty="0"/>
          </a:p>
        </p:txBody>
      </p:sp>
      <p:sp>
        <p:nvSpPr>
          <p:cNvPr id="6" name="Slide Number Placeholder 5"/>
          <p:cNvSpPr>
            <a:spLocks noGrp="1"/>
          </p:cNvSpPr>
          <p:nvPr>
            <p:ph type="sldNum" sz="quarter" idx="4"/>
          </p:nvPr>
        </p:nvSpPr>
        <p:spPr>
          <a:xfrm>
            <a:off x="282115" y="6540604"/>
            <a:ext cx="582461" cy="236607"/>
          </a:xfrm>
          <a:prstGeom prst="rect">
            <a:avLst/>
          </a:prstGeom>
        </p:spPr>
        <p:txBody>
          <a:bodyPr vert="horz" lIns="91440" tIns="45720" rIns="91440" bIns="45720" rtlCol="0" anchor="ctr"/>
          <a:lstStyle>
            <a:lvl1pPr algn="l">
              <a:defRPr sz="700" b="1">
                <a:solidFill>
                  <a:schemeClr val="tx1">
                    <a:tint val="75000"/>
                  </a:schemeClr>
                </a:solidFill>
                <a:latin typeface="Manuale" charset="0"/>
                <a:ea typeface="Manuale" charset="0"/>
                <a:cs typeface="Manuale" charset="0"/>
              </a:defRPr>
            </a:lvl1pPr>
          </a:lstStyle>
          <a:p>
            <a:fld id="{1ECEE783-4751-3447-A075-565592F019DC}" type="slidenum">
              <a:rPr lang="en-US" smtClean="0"/>
              <a:pPr/>
              <a:t>‹#›</a:t>
            </a:fld>
            <a:endParaRPr lang="en-US" dirty="0"/>
          </a:p>
        </p:txBody>
      </p:sp>
      <p:sp>
        <p:nvSpPr>
          <p:cNvPr id="13" name="Rectangle 12"/>
          <p:cNvSpPr/>
          <p:nvPr userDrawn="1"/>
        </p:nvSpPr>
        <p:spPr>
          <a:xfrm>
            <a:off x="1513490" y="0"/>
            <a:ext cx="2067910" cy="9459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8294004"/>
      </p:ext>
    </p:extLst>
  </p:cSld>
  <p:clrMap bg1="lt1" tx1="dk1" bg2="lt2" tx2="dk2" accent1="accent1" accent2="accent2" accent3="accent3" accent4="accent4" accent5="accent5" accent6="accent6" hlink="hlink" folHlink="folHlink"/>
  <p:sldLayoutIdLst>
    <p:sldLayoutId id="2147483718" r:id="rId1"/>
    <p:sldLayoutId id="2147483723" r:id="rId2"/>
  </p:sldLayoutIdLst>
  <p:hf hdr="0" ftr="0" dt="0"/>
  <p:txStyles>
    <p:titleStyle>
      <a:lvl1pPr algn="l" defTabSz="914400" rtl="0" eaLnBrk="1" latinLnBrk="0" hangingPunct="1">
        <a:lnSpc>
          <a:spcPct val="90000"/>
        </a:lnSpc>
        <a:spcBef>
          <a:spcPct val="0"/>
        </a:spcBef>
        <a:buNone/>
        <a:defRPr sz="2500" kern="1200">
          <a:solidFill>
            <a:schemeClr val="accent1"/>
          </a:solidFill>
          <a:latin typeface="Open Sans" charset="0"/>
          <a:ea typeface="Open Sans" charset="0"/>
          <a:cs typeface="Open Sans" charset="0"/>
        </a:defRPr>
      </a:lvl1pPr>
    </p:titleStyle>
    <p:bodyStyle>
      <a:lvl1pPr marL="9525" indent="-9525" algn="l" defTabSz="914400" rtl="0" eaLnBrk="1" latinLnBrk="0" hangingPunct="1">
        <a:lnSpc>
          <a:spcPct val="90000"/>
        </a:lnSpc>
        <a:spcBef>
          <a:spcPts val="1000"/>
        </a:spcBef>
        <a:buFont typeface=".AppleSystemUIFont" charset="-120"/>
        <a:buChar char=" "/>
        <a:tabLst/>
        <a:defRPr sz="1700" kern="1200">
          <a:solidFill>
            <a:schemeClr val="tx1"/>
          </a:solidFill>
          <a:latin typeface="Open Sans" charset="0"/>
          <a:ea typeface="Open Sans" charset="0"/>
          <a:cs typeface="Open Sans" charset="0"/>
        </a:defRPr>
      </a:lvl1pPr>
      <a:lvl2pPr marL="409575" indent="-149225" algn="l" defTabSz="914400" rtl="0" eaLnBrk="1" latinLnBrk="0" hangingPunct="1">
        <a:lnSpc>
          <a:spcPct val="90000"/>
        </a:lnSpc>
        <a:spcBef>
          <a:spcPts val="500"/>
        </a:spcBef>
        <a:buFont typeface=".AppleSystemUIFont" charset="-120"/>
        <a:buChar char="-"/>
        <a:tabLst/>
        <a:defRPr sz="1500" kern="1200">
          <a:solidFill>
            <a:schemeClr val="tx1"/>
          </a:solidFill>
          <a:latin typeface="Open Sans" charset="0"/>
          <a:ea typeface="Open Sans" charset="0"/>
          <a:cs typeface="Open Sans" charset="0"/>
        </a:defRPr>
      </a:lvl2pPr>
      <a:lvl3pPr marL="584200" indent="-174625" algn="l" defTabSz="914400" rtl="0" eaLnBrk="1" latinLnBrk="0" hangingPunct="1">
        <a:lnSpc>
          <a:spcPct val="90000"/>
        </a:lnSpc>
        <a:spcBef>
          <a:spcPts val="500"/>
        </a:spcBef>
        <a:buFont typeface=".AppleSystemUIFont" charset="-120"/>
        <a:buChar char="&gt;"/>
        <a:tabLst/>
        <a:defRPr sz="1300" kern="1200">
          <a:solidFill>
            <a:schemeClr val="tx1"/>
          </a:solidFill>
          <a:latin typeface="Open Sans" charset="0"/>
          <a:ea typeface="Open Sans" charset="0"/>
          <a:cs typeface="Open Sans" charset="0"/>
        </a:defRPr>
      </a:lvl3pPr>
      <a:lvl4pPr marL="311150" indent="-217488" algn="l" defTabSz="914400" rtl="0" eaLnBrk="1" latinLnBrk="0" hangingPunct="1">
        <a:lnSpc>
          <a:spcPct val="90000"/>
        </a:lnSpc>
        <a:spcBef>
          <a:spcPts val="500"/>
        </a:spcBef>
        <a:buFont typeface="Arial"/>
        <a:buChar char="•"/>
        <a:tabLst/>
        <a:defRPr sz="1700" kern="1200">
          <a:solidFill>
            <a:schemeClr val="tx1"/>
          </a:solidFill>
          <a:latin typeface="Open Sans" charset="0"/>
          <a:ea typeface="Open Sans" charset="0"/>
          <a:cs typeface="Open Sans" charset="0"/>
        </a:defRPr>
      </a:lvl4pPr>
      <a:lvl5pPr marL="9525" indent="0" algn="l" defTabSz="914400" rtl="0" eaLnBrk="1" latinLnBrk="0" hangingPunct="1">
        <a:lnSpc>
          <a:spcPct val="90000"/>
        </a:lnSpc>
        <a:spcBef>
          <a:spcPts val="500"/>
        </a:spcBef>
        <a:buFont typeface=".AppleSystemUIFont" charset="-120"/>
        <a:buChar char=" "/>
        <a:tabLst/>
        <a:defRPr sz="1500" b="1"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grpSp>
        <p:nvGrpSpPr>
          <p:cNvPr id="19" name="Group 18"/>
          <p:cNvGrpSpPr/>
          <p:nvPr userDrawn="1"/>
        </p:nvGrpSpPr>
        <p:grpSpPr>
          <a:xfrm>
            <a:off x="0" y="0"/>
            <a:ext cx="12200308" cy="6858000"/>
            <a:chOff x="0" y="0"/>
            <a:chExt cx="12200308" cy="6858000"/>
          </a:xfrm>
        </p:grpSpPr>
        <p:sp>
          <p:nvSpPr>
            <p:cNvPr id="15" name="Rectangle 14"/>
            <p:cNvSpPr/>
            <p:nvPr userDrawn="1"/>
          </p:nvSpPr>
          <p:spPr>
            <a:xfrm>
              <a:off x="0" y="0"/>
              <a:ext cx="3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11804308" y="0"/>
              <a:ext cx="3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rot="5400000">
              <a:off x="5898000" y="560549"/>
              <a:ext cx="396000" cy="1219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rot="5400000">
              <a:off x="5898000" y="-5898000"/>
              <a:ext cx="396000" cy="1219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Placeholder 1"/>
          <p:cNvSpPr>
            <a:spLocks noGrp="1"/>
          </p:cNvSpPr>
          <p:nvPr>
            <p:ph type="title"/>
          </p:nvPr>
        </p:nvSpPr>
        <p:spPr>
          <a:xfrm>
            <a:off x="1395959" y="557047"/>
            <a:ext cx="10346029" cy="619071"/>
          </a:xfrm>
          <a:prstGeom prst="rect">
            <a:avLst/>
          </a:prstGeom>
        </p:spPr>
        <p:txBody>
          <a:bodyPr vert="horz" lIns="91440" tIns="45720" rIns="91440" bIns="45720" rtlCol="0" anchor="ctr">
            <a:noAutofit/>
          </a:bodyPr>
          <a:lstStyle/>
          <a:p>
            <a:endParaRPr lang="en-US" dirty="0"/>
          </a:p>
        </p:txBody>
      </p:sp>
      <p:sp>
        <p:nvSpPr>
          <p:cNvPr id="3" name="Text Placeholder 2"/>
          <p:cNvSpPr>
            <a:spLocks noGrp="1"/>
          </p:cNvSpPr>
          <p:nvPr>
            <p:ph type="body" idx="1"/>
          </p:nvPr>
        </p:nvSpPr>
        <p:spPr>
          <a:xfrm>
            <a:off x="1354926" y="1682692"/>
            <a:ext cx="1042223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7776658" y="6528078"/>
            <a:ext cx="4114800" cy="249133"/>
          </a:xfrm>
          <a:prstGeom prst="rect">
            <a:avLst/>
          </a:prstGeom>
        </p:spPr>
        <p:txBody>
          <a:bodyPr vert="horz" lIns="91440" tIns="45720" rIns="91440" bIns="45720" rtlCol="0" anchor="ctr"/>
          <a:lstStyle>
            <a:lvl1pPr algn="r">
              <a:defRPr sz="600">
                <a:solidFill>
                  <a:schemeClr val="tx1">
                    <a:tint val="75000"/>
                  </a:schemeClr>
                </a:solidFill>
                <a:latin typeface="Open Sans" charset="0"/>
                <a:ea typeface="Open Sans" charset="0"/>
                <a:cs typeface="Open Sans" charset="0"/>
              </a:defRPr>
            </a:lvl1pPr>
          </a:lstStyle>
          <a:p>
            <a:endParaRPr lang="en-US" dirty="0"/>
          </a:p>
        </p:txBody>
      </p:sp>
      <p:sp>
        <p:nvSpPr>
          <p:cNvPr id="6" name="Slide Number Placeholder 5"/>
          <p:cNvSpPr>
            <a:spLocks noGrp="1"/>
          </p:cNvSpPr>
          <p:nvPr>
            <p:ph type="sldNum" sz="quarter" idx="4"/>
          </p:nvPr>
        </p:nvSpPr>
        <p:spPr>
          <a:xfrm>
            <a:off x="282115" y="6540604"/>
            <a:ext cx="582461" cy="236607"/>
          </a:xfrm>
          <a:prstGeom prst="rect">
            <a:avLst/>
          </a:prstGeom>
        </p:spPr>
        <p:txBody>
          <a:bodyPr vert="horz" lIns="91440" tIns="45720" rIns="91440" bIns="45720" rtlCol="0" anchor="ctr"/>
          <a:lstStyle>
            <a:lvl1pPr algn="l">
              <a:defRPr sz="700" b="1">
                <a:solidFill>
                  <a:schemeClr val="tx1">
                    <a:tint val="75000"/>
                  </a:schemeClr>
                </a:solidFill>
                <a:latin typeface="Manuale" charset="0"/>
                <a:ea typeface="Manuale" charset="0"/>
                <a:cs typeface="Manuale" charset="0"/>
              </a:defRPr>
            </a:lvl1pPr>
          </a:lstStyle>
          <a:p>
            <a:fld id="{1ECEE783-4751-3447-A075-565592F019DC}" type="slidenum">
              <a:rPr lang="en-US" smtClean="0"/>
              <a:pPr/>
              <a:t>‹#›</a:t>
            </a:fld>
            <a:endParaRPr lang="en-US" dirty="0"/>
          </a:p>
        </p:txBody>
      </p:sp>
      <p:sp>
        <p:nvSpPr>
          <p:cNvPr id="13" name="Rectangle 12"/>
          <p:cNvSpPr/>
          <p:nvPr userDrawn="1"/>
        </p:nvSpPr>
        <p:spPr>
          <a:xfrm>
            <a:off x="1513490" y="0"/>
            <a:ext cx="2067910" cy="94593"/>
          </a:xfrm>
          <a:prstGeom prst="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420617" y="6550198"/>
            <a:ext cx="5454869" cy="184666"/>
          </a:xfrm>
          <a:prstGeom prst="rect">
            <a:avLst/>
          </a:prstGeom>
          <a:noFill/>
        </p:spPr>
        <p:txBody>
          <a:bodyPr wrap="square" rtlCol="0">
            <a:spAutoFit/>
          </a:bodyPr>
          <a:lstStyle/>
          <a:p>
            <a:r>
              <a:rPr lang="en-US" sz="600" dirty="0">
                <a:solidFill>
                  <a:schemeClr val="tx1">
                    <a:lumMod val="50000"/>
                    <a:lumOff val="50000"/>
                  </a:schemeClr>
                </a:solidFill>
                <a:latin typeface="Open Sans" charset="0"/>
                <a:ea typeface="Open Sans" charset="0"/>
                <a:cs typeface="Open Sans" charset="0"/>
              </a:rPr>
              <a:t>Copyright</a:t>
            </a:r>
            <a:r>
              <a:rPr lang="en-US" sz="600" baseline="0" dirty="0">
                <a:solidFill>
                  <a:schemeClr val="tx1">
                    <a:lumMod val="50000"/>
                    <a:lumOff val="50000"/>
                  </a:schemeClr>
                </a:solidFill>
                <a:latin typeface="Open Sans" charset="0"/>
                <a:ea typeface="Open Sans" charset="0"/>
                <a:cs typeface="Open Sans" charset="0"/>
              </a:rPr>
              <a:t> © 2020, CAMH</a:t>
            </a:r>
            <a:endParaRPr lang="en-US" sz="600" dirty="0">
              <a:solidFill>
                <a:schemeClr val="tx1">
                  <a:lumMod val="50000"/>
                  <a:lumOff val="50000"/>
                </a:schemeClr>
              </a:solidFill>
              <a:latin typeface="Open Sans" charset="0"/>
              <a:ea typeface="Open Sans" charset="0"/>
              <a:cs typeface="Open Sans" charset="0"/>
            </a:endParaRP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2" r:id="rId3"/>
    <p:sldLayoutId id="2147483651" r:id="rId4"/>
    <p:sldLayoutId id="2147483673" r:id="rId5"/>
    <p:sldLayoutId id="2147483652" r:id="rId6"/>
  </p:sldLayoutIdLst>
  <p:hf hdr="0" ftr="0" dt="0"/>
  <p:txStyles>
    <p:titleStyle>
      <a:lvl1pPr algn="l" defTabSz="914400" rtl="0" eaLnBrk="1" latinLnBrk="0" hangingPunct="1">
        <a:lnSpc>
          <a:spcPct val="90000"/>
        </a:lnSpc>
        <a:spcBef>
          <a:spcPct val="0"/>
        </a:spcBef>
        <a:buNone/>
        <a:defRPr sz="2500" kern="1200">
          <a:solidFill>
            <a:schemeClr val="accent5"/>
          </a:solidFill>
          <a:latin typeface="Open Sans" charset="0"/>
          <a:ea typeface="Open Sans" charset="0"/>
          <a:cs typeface="Open Sans" charset="0"/>
        </a:defRPr>
      </a:lvl1pPr>
    </p:titleStyle>
    <p:bodyStyle>
      <a:lvl1pPr marL="52388" indent="-52388" algn="l" defTabSz="914400" rtl="0" eaLnBrk="1" latinLnBrk="0" hangingPunct="1">
        <a:lnSpc>
          <a:spcPct val="90000"/>
        </a:lnSpc>
        <a:spcBef>
          <a:spcPts val="1000"/>
        </a:spcBef>
        <a:buFont typeface=".AppleSystemUIFont" charset="-120"/>
        <a:buChar char=" "/>
        <a:tabLst/>
        <a:defRPr sz="1700" kern="1200">
          <a:solidFill>
            <a:schemeClr val="tx1"/>
          </a:solidFill>
          <a:latin typeface="Open Sans" charset="0"/>
          <a:ea typeface="Open Sans" charset="0"/>
          <a:cs typeface="Open Sans" charset="0"/>
        </a:defRPr>
      </a:lvl1pPr>
      <a:lvl2pPr marL="409575" indent="-149225" algn="l" defTabSz="914400" rtl="0" eaLnBrk="1" latinLnBrk="0" hangingPunct="1">
        <a:lnSpc>
          <a:spcPct val="90000"/>
        </a:lnSpc>
        <a:spcBef>
          <a:spcPts val="500"/>
        </a:spcBef>
        <a:buFont typeface=".AppleSystemUIFont" charset="-120"/>
        <a:buChar char="-"/>
        <a:tabLst/>
        <a:defRPr sz="1500" kern="1200">
          <a:solidFill>
            <a:schemeClr val="tx1"/>
          </a:solidFill>
          <a:latin typeface="Open Sans" charset="0"/>
          <a:ea typeface="Open Sans" charset="0"/>
          <a:cs typeface="Open Sans" charset="0"/>
        </a:defRPr>
      </a:lvl2pPr>
      <a:lvl3pPr marL="584200" indent="-174625" algn="l" defTabSz="914400" rtl="0" eaLnBrk="1" latinLnBrk="0" hangingPunct="1">
        <a:lnSpc>
          <a:spcPct val="90000"/>
        </a:lnSpc>
        <a:spcBef>
          <a:spcPts val="500"/>
        </a:spcBef>
        <a:buFont typeface=".AppleSystemUIFont" charset="-120"/>
        <a:buChar char="&gt;"/>
        <a:tabLst/>
        <a:defRPr sz="1300" kern="1200">
          <a:solidFill>
            <a:schemeClr val="tx1"/>
          </a:solidFill>
          <a:latin typeface="Open Sans" charset="0"/>
          <a:ea typeface="Open Sans" charset="0"/>
          <a:cs typeface="Open Sans" charset="0"/>
        </a:defRPr>
      </a:lvl3pPr>
      <a:lvl4pPr marL="311150" indent="-217488" algn="l" defTabSz="914400" rtl="0" eaLnBrk="1" latinLnBrk="0" hangingPunct="1">
        <a:lnSpc>
          <a:spcPct val="90000"/>
        </a:lnSpc>
        <a:spcBef>
          <a:spcPts val="500"/>
        </a:spcBef>
        <a:buFont typeface="Arial"/>
        <a:buChar char="•"/>
        <a:tabLst/>
        <a:defRPr sz="1700" kern="1200">
          <a:solidFill>
            <a:schemeClr val="tx1"/>
          </a:solidFill>
          <a:latin typeface="Open Sans" charset="0"/>
          <a:ea typeface="Open Sans" charset="0"/>
          <a:cs typeface="Open Sans" charset="0"/>
        </a:defRPr>
      </a:lvl4pPr>
      <a:lvl5pPr marL="9525" indent="0" algn="l" defTabSz="914400" rtl="0" eaLnBrk="1" latinLnBrk="0" hangingPunct="1">
        <a:lnSpc>
          <a:spcPct val="90000"/>
        </a:lnSpc>
        <a:spcBef>
          <a:spcPts val="500"/>
        </a:spcBef>
        <a:buFont typeface=".AppleSystemUIFont" charset="-120"/>
        <a:buChar char=" "/>
        <a:tabLst/>
        <a:defRPr sz="1500" b="1"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grpSp>
        <p:nvGrpSpPr>
          <p:cNvPr id="19" name="Group 18"/>
          <p:cNvGrpSpPr/>
          <p:nvPr userDrawn="1"/>
        </p:nvGrpSpPr>
        <p:grpSpPr>
          <a:xfrm>
            <a:off x="0" y="0"/>
            <a:ext cx="12200308" cy="6858000"/>
            <a:chOff x="0" y="0"/>
            <a:chExt cx="12200308" cy="6858000"/>
          </a:xfrm>
        </p:grpSpPr>
        <p:sp>
          <p:nvSpPr>
            <p:cNvPr id="15" name="Rectangle 14"/>
            <p:cNvSpPr/>
            <p:nvPr userDrawn="1"/>
          </p:nvSpPr>
          <p:spPr>
            <a:xfrm>
              <a:off x="0" y="0"/>
              <a:ext cx="3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11804308" y="0"/>
              <a:ext cx="3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rot="5400000">
              <a:off x="5898000" y="560549"/>
              <a:ext cx="396000" cy="1219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rot="5400000">
              <a:off x="5898000" y="-5898000"/>
              <a:ext cx="396000" cy="1219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Placeholder 1"/>
          <p:cNvSpPr>
            <a:spLocks noGrp="1"/>
          </p:cNvSpPr>
          <p:nvPr>
            <p:ph type="title"/>
          </p:nvPr>
        </p:nvSpPr>
        <p:spPr>
          <a:xfrm>
            <a:off x="1395959" y="557047"/>
            <a:ext cx="10346029" cy="619071"/>
          </a:xfrm>
          <a:prstGeom prst="rect">
            <a:avLst/>
          </a:prstGeom>
        </p:spPr>
        <p:txBody>
          <a:bodyPr vert="horz" lIns="91440" tIns="45720" rIns="91440" bIns="45720" rtlCol="0" anchor="ctr">
            <a:noAutofit/>
          </a:bodyPr>
          <a:lstStyle/>
          <a:p>
            <a:endParaRPr lang="en-US" dirty="0"/>
          </a:p>
        </p:txBody>
      </p:sp>
      <p:sp>
        <p:nvSpPr>
          <p:cNvPr id="3" name="Text Placeholder 2"/>
          <p:cNvSpPr>
            <a:spLocks noGrp="1"/>
          </p:cNvSpPr>
          <p:nvPr>
            <p:ph type="body" idx="1"/>
          </p:nvPr>
        </p:nvSpPr>
        <p:spPr>
          <a:xfrm>
            <a:off x="1354926" y="1682692"/>
            <a:ext cx="1042223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7776658" y="6528078"/>
            <a:ext cx="4114800" cy="249133"/>
          </a:xfrm>
          <a:prstGeom prst="rect">
            <a:avLst/>
          </a:prstGeom>
        </p:spPr>
        <p:txBody>
          <a:bodyPr vert="horz" lIns="91440" tIns="45720" rIns="91440" bIns="45720" rtlCol="0" anchor="ctr"/>
          <a:lstStyle>
            <a:lvl1pPr algn="r">
              <a:defRPr sz="600">
                <a:solidFill>
                  <a:schemeClr val="tx1">
                    <a:tint val="75000"/>
                  </a:schemeClr>
                </a:solidFill>
                <a:latin typeface="Open Sans" charset="0"/>
                <a:ea typeface="Open Sans" charset="0"/>
                <a:cs typeface="Open Sans" charset="0"/>
              </a:defRPr>
            </a:lvl1pPr>
          </a:lstStyle>
          <a:p>
            <a:endParaRPr lang="en-US" dirty="0"/>
          </a:p>
        </p:txBody>
      </p:sp>
      <p:sp>
        <p:nvSpPr>
          <p:cNvPr id="6" name="Slide Number Placeholder 5"/>
          <p:cNvSpPr>
            <a:spLocks noGrp="1"/>
          </p:cNvSpPr>
          <p:nvPr>
            <p:ph type="sldNum" sz="quarter" idx="4"/>
          </p:nvPr>
        </p:nvSpPr>
        <p:spPr>
          <a:xfrm>
            <a:off x="282115" y="6540604"/>
            <a:ext cx="582461" cy="236607"/>
          </a:xfrm>
          <a:prstGeom prst="rect">
            <a:avLst/>
          </a:prstGeom>
        </p:spPr>
        <p:txBody>
          <a:bodyPr vert="horz" lIns="91440" tIns="45720" rIns="91440" bIns="45720" rtlCol="0" anchor="ctr"/>
          <a:lstStyle>
            <a:lvl1pPr algn="l">
              <a:defRPr sz="700" b="1">
                <a:solidFill>
                  <a:schemeClr val="tx1">
                    <a:tint val="75000"/>
                  </a:schemeClr>
                </a:solidFill>
                <a:latin typeface="Manuale" charset="0"/>
                <a:ea typeface="Manuale" charset="0"/>
                <a:cs typeface="Manuale" charset="0"/>
              </a:defRPr>
            </a:lvl1pPr>
          </a:lstStyle>
          <a:p>
            <a:fld id="{1ECEE783-4751-3447-A075-565592F019DC}" type="slidenum">
              <a:rPr lang="en-US" smtClean="0"/>
              <a:pPr/>
              <a:t>‹#›</a:t>
            </a:fld>
            <a:endParaRPr lang="en-US" dirty="0"/>
          </a:p>
        </p:txBody>
      </p:sp>
      <p:sp>
        <p:nvSpPr>
          <p:cNvPr id="13" name="Rectangle 12"/>
          <p:cNvSpPr/>
          <p:nvPr userDrawn="1"/>
        </p:nvSpPr>
        <p:spPr>
          <a:xfrm>
            <a:off x="1513490" y="0"/>
            <a:ext cx="2067910" cy="9459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420617" y="6550198"/>
            <a:ext cx="5454869" cy="184666"/>
          </a:xfrm>
          <a:prstGeom prst="rect">
            <a:avLst/>
          </a:prstGeom>
          <a:noFill/>
        </p:spPr>
        <p:txBody>
          <a:bodyPr wrap="square" rtlCol="0">
            <a:spAutoFit/>
          </a:bodyPr>
          <a:lstStyle/>
          <a:p>
            <a:r>
              <a:rPr lang="en-US" sz="600" dirty="0">
                <a:solidFill>
                  <a:schemeClr val="tx1">
                    <a:lumMod val="50000"/>
                    <a:lumOff val="50000"/>
                  </a:schemeClr>
                </a:solidFill>
                <a:latin typeface="Open Sans" charset="0"/>
                <a:ea typeface="Open Sans" charset="0"/>
                <a:cs typeface="Open Sans" charset="0"/>
              </a:rPr>
              <a:t>Copyright</a:t>
            </a:r>
            <a:r>
              <a:rPr lang="en-US" sz="600" baseline="0" dirty="0">
                <a:solidFill>
                  <a:schemeClr val="tx1">
                    <a:lumMod val="50000"/>
                    <a:lumOff val="50000"/>
                  </a:schemeClr>
                </a:solidFill>
                <a:latin typeface="Open Sans" charset="0"/>
                <a:ea typeface="Open Sans" charset="0"/>
                <a:cs typeface="Open Sans" charset="0"/>
              </a:rPr>
              <a:t> © 2020, CAMH</a:t>
            </a:r>
            <a:endParaRPr lang="en-US" sz="600" dirty="0">
              <a:solidFill>
                <a:schemeClr val="tx1">
                  <a:lumMod val="50000"/>
                  <a:lumOff val="50000"/>
                </a:schemeClr>
              </a:solidFill>
              <a:latin typeface="Open Sans" charset="0"/>
              <a:ea typeface="Open Sans" charset="0"/>
              <a:cs typeface="Open Sans" charset="0"/>
            </a:endParaRPr>
          </a:p>
        </p:txBody>
      </p:sp>
    </p:spTree>
    <p:extLst>
      <p:ext uri="{BB962C8B-B14F-4D97-AF65-F5344CB8AC3E}">
        <p14:creationId xmlns:p14="http://schemas.microsoft.com/office/powerpoint/2010/main" val="92463601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724" r:id="rId7"/>
    <p:sldLayoutId id="2147483725" r:id="rId8"/>
  </p:sldLayoutIdLst>
  <p:hf hdr="0" ftr="0" dt="0"/>
  <p:txStyles>
    <p:titleStyle>
      <a:lvl1pPr algn="l" defTabSz="914400" rtl="0" eaLnBrk="1" latinLnBrk="0" hangingPunct="1">
        <a:lnSpc>
          <a:spcPct val="90000"/>
        </a:lnSpc>
        <a:spcBef>
          <a:spcPct val="0"/>
        </a:spcBef>
        <a:buNone/>
        <a:defRPr sz="2500" kern="1200">
          <a:solidFill>
            <a:schemeClr val="accent1"/>
          </a:solidFill>
          <a:latin typeface="Open Sans" charset="0"/>
          <a:ea typeface="Open Sans" charset="0"/>
          <a:cs typeface="Open Sans" charset="0"/>
        </a:defRPr>
      </a:lvl1pPr>
    </p:titleStyle>
    <p:bodyStyle>
      <a:lvl1pPr marL="52388" indent="-52388" algn="l" defTabSz="914400" rtl="0" eaLnBrk="1" latinLnBrk="0" hangingPunct="1">
        <a:lnSpc>
          <a:spcPct val="90000"/>
        </a:lnSpc>
        <a:spcBef>
          <a:spcPts val="1000"/>
        </a:spcBef>
        <a:buFont typeface=".AppleSystemUIFont" charset="-120"/>
        <a:buChar char=" "/>
        <a:tabLst/>
        <a:defRPr sz="1700" kern="1200">
          <a:solidFill>
            <a:schemeClr val="tx1"/>
          </a:solidFill>
          <a:latin typeface="Open Sans" charset="0"/>
          <a:ea typeface="Open Sans" charset="0"/>
          <a:cs typeface="Open Sans" charset="0"/>
        </a:defRPr>
      </a:lvl1pPr>
      <a:lvl2pPr marL="409575" indent="-149225" algn="l" defTabSz="914400" rtl="0" eaLnBrk="1" latinLnBrk="0" hangingPunct="1">
        <a:lnSpc>
          <a:spcPct val="90000"/>
        </a:lnSpc>
        <a:spcBef>
          <a:spcPts val="500"/>
        </a:spcBef>
        <a:buFont typeface=".AppleSystemUIFont" charset="-120"/>
        <a:buChar char="-"/>
        <a:tabLst/>
        <a:defRPr sz="1500" kern="1200">
          <a:solidFill>
            <a:schemeClr val="tx1"/>
          </a:solidFill>
          <a:latin typeface="Open Sans" charset="0"/>
          <a:ea typeface="Open Sans" charset="0"/>
          <a:cs typeface="Open Sans" charset="0"/>
        </a:defRPr>
      </a:lvl2pPr>
      <a:lvl3pPr marL="584200" indent="-174625" algn="l" defTabSz="914400" rtl="0" eaLnBrk="1" latinLnBrk="0" hangingPunct="1">
        <a:lnSpc>
          <a:spcPct val="90000"/>
        </a:lnSpc>
        <a:spcBef>
          <a:spcPts val="500"/>
        </a:spcBef>
        <a:buFont typeface=".AppleSystemUIFont" charset="-120"/>
        <a:buChar char="&gt;"/>
        <a:tabLst/>
        <a:defRPr sz="1300" kern="1200">
          <a:solidFill>
            <a:schemeClr val="tx1"/>
          </a:solidFill>
          <a:latin typeface="Open Sans" charset="0"/>
          <a:ea typeface="Open Sans" charset="0"/>
          <a:cs typeface="Open Sans" charset="0"/>
        </a:defRPr>
      </a:lvl3pPr>
      <a:lvl4pPr marL="311150" indent="-217488" algn="l" defTabSz="914400" rtl="0" eaLnBrk="1" latinLnBrk="0" hangingPunct="1">
        <a:lnSpc>
          <a:spcPct val="90000"/>
        </a:lnSpc>
        <a:spcBef>
          <a:spcPts val="500"/>
        </a:spcBef>
        <a:buFont typeface="Arial"/>
        <a:buChar char="•"/>
        <a:tabLst/>
        <a:defRPr sz="1700" kern="1200">
          <a:solidFill>
            <a:schemeClr val="tx1"/>
          </a:solidFill>
          <a:latin typeface="Open Sans" charset="0"/>
          <a:ea typeface="Open Sans" charset="0"/>
          <a:cs typeface="Open Sans" charset="0"/>
        </a:defRPr>
      </a:lvl4pPr>
      <a:lvl5pPr marL="9525" indent="0" algn="l" defTabSz="914400" rtl="0" eaLnBrk="1" latinLnBrk="0" hangingPunct="1">
        <a:lnSpc>
          <a:spcPct val="90000"/>
        </a:lnSpc>
        <a:spcBef>
          <a:spcPts val="500"/>
        </a:spcBef>
        <a:buFont typeface=".AppleSystemUIFont" charset="-120"/>
        <a:buChar char=" "/>
        <a:tabLst/>
        <a:defRPr sz="1500" b="1"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grpSp>
        <p:nvGrpSpPr>
          <p:cNvPr id="19" name="Group 18"/>
          <p:cNvGrpSpPr/>
          <p:nvPr userDrawn="1"/>
        </p:nvGrpSpPr>
        <p:grpSpPr>
          <a:xfrm>
            <a:off x="0" y="0"/>
            <a:ext cx="12200308" cy="6858000"/>
            <a:chOff x="0" y="0"/>
            <a:chExt cx="12200308" cy="6858000"/>
          </a:xfrm>
        </p:grpSpPr>
        <p:sp>
          <p:nvSpPr>
            <p:cNvPr id="15" name="Rectangle 14"/>
            <p:cNvSpPr/>
            <p:nvPr userDrawn="1"/>
          </p:nvSpPr>
          <p:spPr>
            <a:xfrm>
              <a:off x="0" y="0"/>
              <a:ext cx="3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11804308" y="0"/>
              <a:ext cx="3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rot="5400000">
              <a:off x="5898000" y="560549"/>
              <a:ext cx="396000" cy="1219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rot="5400000">
              <a:off x="5898000" y="-5898000"/>
              <a:ext cx="396000" cy="1219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Placeholder 1"/>
          <p:cNvSpPr>
            <a:spLocks noGrp="1"/>
          </p:cNvSpPr>
          <p:nvPr>
            <p:ph type="title"/>
          </p:nvPr>
        </p:nvSpPr>
        <p:spPr>
          <a:xfrm>
            <a:off x="1395959" y="557047"/>
            <a:ext cx="10346029" cy="619071"/>
          </a:xfrm>
          <a:prstGeom prst="rect">
            <a:avLst/>
          </a:prstGeom>
        </p:spPr>
        <p:txBody>
          <a:bodyPr vert="horz" lIns="91440" tIns="45720" rIns="91440" bIns="45720" rtlCol="0" anchor="ctr">
            <a:noAutofit/>
          </a:bodyPr>
          <a:lstStyle/>
          <a:p>
            <a:endParaRPr lang="en-US" dirty="0"/>
          </a:p>
        </p:txBody>
      </p:sp>
      <p:sp>
        <p:nvSpPr>
          <p:cNvPr id="3" name="Text Placeholder 2"/>
          <p:cNvSpPr>
            <a:spLocks noGrp="1"/>
          </p:cNvSpPr>
          <p:nvPr>
            <p:ph type="body" idx="1"/>
          </p:nvPr>
        </p:nvSpPr>
        <p:spPr>
          <a:xfrm>
            <a:off x="1354926" y="1682692"/>
            <a:ext cx="1042223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7776658" y="6528078"/>
            <a:ext cx="4114800" cy="249133"/>
          </a:xfrm>
          <a:prstGeom prst="rect">
            <a:avLst/>
          </a:prstGeom>
        </p:spPr>
        <p:txBody>
          <a:bodyPr vert="horz" lIns="91440" tIns="45720" rIns="91440" bIns="45720" rtlCol="0" anchor="ctr"/>
          <a:lstStyle>
            <a:lvl1pPr algn="r">
              <a:defRPr sz="600">
                <a:solidFill>
                  <a:schemeClr val="tx1">
                    <a:tint val="75000"/>
                  </a:schemeClr>
                </a:solidFill>
                <a:latin typeface="Open Sans" charset="0"/>
                <a:ea typeface="Open Sans" charset="0"/>
                <a:cs typeface="Open Sans" charset="0"/>
              </a:defRPr>
            </a:lvl1pPr>
          </a:lstStyle>
          <a:p>
            <a:endParaRPr lang="en-US" dirty="0"/>
          </a:p>
        </p:txBody>
      </p:sp>
      <p:sp>
        <p:nvSpPr>
          <p:cNvPr id="6" name="Slide Number Placeholder 5"/>
          <p:cNvSpPr>
            <a:spLocks noGrp="1"/>
          </p:cNvSpPr>
          <p:nvPr>
            <p:ph type="sldNum" sz="quarter" idx="4"/>
          </p:nvPr>
        </p:nvSpPr>
        <p:spPr>
          <a:xfrm>
            <a:off x="282115" y="6540604"/>
            <a:ext cx="582461" cy="236607"/>
          </a:xfrm>
          <a:prstGeom prst="rect">
            <a:avLst/>
          </a:prstGeom>
        </p:spPr>
        <p:txBody>
          <a:bodyPr vert="horz" lIns="91440" tIns="45720" rIns="91440" bIns="45720" rtlCol="0" anchor="ctr"/>
          <a:lstStyle>
            <a:lvl1pPr algn="l">
              <a:defRPr sz="700" b="1">
                <a:solidFill>
                  <a:schemeClr val="tx1">
                    <a:tint val="75000"/>
                  </a:schemeClr>
                </a:solidFill>
                <a:latin typeface="Manuale" charset="0"/>
                <a:ea typeface="Manuale" charset="0"/>
                <a:cs typeface="Manuale" charset="0"/>
              </a:defRPr>
            </a:lvl1pPr>
          </a:lstStyle>
          <a:p>
            <a:fld id="{1ECEE783-4751-3447-A075-565592F019DC}" type="slidenum">
              <a:rPr lang="en-US" smtClean="0"/>
              <a:pPr/>
              <a:t>‹#›</a:t>
            </a:fld>
            <a:endParaRPr lang="en-US" dirty="0"/>
          </a:p>
        </p:txBody>
      </p:sp>
      <p:sp>
        <p:nvSpPr>
          <p:cNvPr id="13" name="Rectangle 12"/>
          <p:cNvSpPr/>
          <p:nvPr userDrawn="1"/>
        </p:nvSpPr>
        <p:spPr>
          <a:xfrm>
            <a:off x="1513490" y="0"/>
            <a:ext cx="2067910" cy="94593"/>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420617" y="6550198"/>
            <a:ext cx="5454869" cy="184666"/>
          </a:xfrm>
          <a:prstGeom prst="rect">
            <a:avLst/>
          </a:prstGeom>
          <a:noFill/>
        </p:spPr>
        <p:txBody>
          <a:bodyPr wrap="square" rtlCol="0">
            <a:spAutoFit/>
          </a:bodyPr>
          <a:lstStyle/>
          <a:p>
            <a:r>
              <a:rPr lang="en-US" sz="600" dirty="0">
                <a:solidFill>
                  <a:schemeClr val="tx1">
                    <a:lumMod val="50000"/>
                    <a:lumOff val="50000"/>
                  </a:schemeClr>
                </a:solidFill>
                <a:latin typeface="Open Sans" charset="0"/>
                <a:ea typeface="Open Sans" charset="0"/>
                <a:cs typeface="Open Sans" charset="0"/>
              </a:rPr>
              <a:t>Copyright</a:t>
            </a:r>
            <a:r>
              <a:rPr lang="en-US" sz="600" baseline="0" dirty="0">
                <a:solidFill>
                  <a:schemeClr val="tx1">
                    <a:lumMod val="50000"/>
                    <a:lumOff val="50000"/>
                  </a:schemeClr>
                </a:solidFill>
                <a:latin typeface="Open Sans" charset="0"/>
                <a:ea typeface="Open Sans" charset="0"/>
                <a:cs typeface="Open Sans" charset="0"/>
              </a:rPr>
              <a:t> © 2020, CAMH</a:t>
            </a:r>
            <a:endParaRPr lang="en-US" sz="600" dirty="0">
              <a:solidFill>
                <a:schemeClr val="tx1">
                  <a:lumMod val="50000"/>
                  <a:lumOff val="50000"/>
                </a:schemeClr>
              </a:solidFill>
              <a:latin typeface="Open Sans" charset="0"/>
              <a:ea typeface="Open Sans" charset="0"/>
              <a:cs typeface="Open Sans" charset="0"/>
            </a:endParaRPr>
          </a:p>
        </p:txBody>
      </p:sp>
    </p:spTree>
    <p:extLst>
      <p:ext uri="{BB962C8B-B14F-4D97-AF65-F5344CB8AC3E}">
        <p14:creationId xmlns:p14="http://schemas.microsoft.com/office/powerpoint/2010/main" val="1385255597"/>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Lst>
  <p:hf hdr="0" ftr="0" dt="0"/>
  <p:txStyles>
    <p:titleStyle>
      <a:lvl1pPr algn="l" defTabSz="914400" rtl="0" eaLnBrk="1" latinLnBrk="0" hangingPunct="1">
        <a:lnSpc>
          <a:spcPct val="90000"/>
        </a:lnSpc>
        <a:spcBef>
          <a:spcPct val="0"/>
        </a:spcBef>
        <a:buNone/>
        <a:defRPr sz="2500" kern="1200">
          <a:solidFill>
            <a:schemeClr val="accent3"/>
          </a:solidFill>
          <a:latin typeface="Open Sans" charset="0"/>
          <a:ea typeface="Open Sans" charset="0"/>
          <a:cs typeface="Open Sans" charset="0"/>
        </a:defRPr>
      </a:lvl1pPr>
    </p:titleStyle>
    <p:bodyStyle>
      <a:lvl1pPr marL="52388" indent="-52388" algn="l" defTabSz="914400" rtl="0" eaLnBrk="1" latinLnBrk="0" hangingPunct="1">
        <a:lnSpc>
          <a:spcPct val="90000"/>
        </a:lnSpc>
        <a:spcBef>
          <a:spcPts val="1000"/>
        </a:spcBef>
        <a:buFont typeface=".AppleSystemUIFont" charset="-120"/>
        <a:buChar char=" "/>
        <a:tabLst/>
        <a:defRPr sz="1700" kern="1200">
          <a:solidFill>
            <a:schemeClr val="tx1"/>
          </a:solidFill>
          <a:latin typeface="Open Sans" charset="0"/>
          <a:ea typeface="Open Sans" charset="0"/>
          <a:cs typeface="Open Sans" charset="0"/>
        </a:defRPr>
      </a:lvl1pPr>
      <a:lvl2pPr marL="409575" indent="-149225" algn="l" defTabSz="914400" rtl="0" eaLnBrk="1" latinLnBrk="0" hangingPunct="1">
        <a:lnSpc>
          <a:spcPct val="90000"/>
        </a:lnSpc>
        <a:spcBef>
          <a:spcPts val="500"/>
        </a:spcBef>
        <a:buFont typeface=".AppleSystemUIFont" charset="-120"/>
        <a:buChar char="-"/>
        <a:tabLst/>
        <a:defRPr sz="1500" kern="1200">
          <a:solidFill>
            <a:schemeClr val="tx1"/>
          </a:solidFill>
          <a:latin typeface="Open Sans" charset="0"/>
          <a:ea typeface="Open Sans" charset="0"/>
          <a:cs typeface="Open Sans" charset="0"/>
        </a:defRPr>
      </a:lvl2pPr>
      <a:lvl3pPr marL="584200" indent="-174625" algn="l" defTabSz="914400" rtl="0" eaLnBrk="1" latinLnBrk="0" hangingPunct="1">
        <a:lnSpc>
          <a:spcPct val="90000"/>
        </a:lnSpc>
        <a:spcBef>
          <a:spcPts val="500"/>
        </a:spcBef>
        <a:buFont typeface=".AppleSystemUIFont" charset="-120"/>
        <a:buChar char="&gt;"/>
        <a:tabLst/>
        <a:defRPr sz="1300" kern="1200">
          <a:solidFill>
            <a:schemeClr val="tx1"/>
          </a:solidFill>
          <a:latin typeface="Open Sans" charset="0"/>
          <a:ea typeface="Open Sans" charset="0"/>
          <a:cs typeface="Open Sans" charset="0"/>
        </a:defRPr>
      </a:lvl3pPr>
      <a:lvl4pPr marL="311150" indent="-217488" algn="l" defTabSz="914400" rtl="0" eaLnBrk="1" latinLnBrk="0" hangingPunct="1">
        <a:lnSpc>
          <a:spcPct val="90000"/>
        </a:lnSpc>
        <a:spcBef>
          <a:spcPts val="500"/>
        </a:spcBef>
        <a:buFont typeface="Arial"/>
        <a:buChar char="•"/>
        <a:tabLst/>
        <a:defRPr sz="1700" kern="1200">
          <a:solidFill>
            <a:schemeClr val="tx1"/>
          </a:solidFill>
          <a:latin typeface="Open Sans" charset="0"/>
          <a:ea typeface="Open Sans" charset="0"/>
          <a:cs typeface="Open Sans" charset="0"/>
        </a:defRPr>
      </a:lvl4pPr>
      <a:lvl5pPr marL="9525" indent="0" algn="l" defTabSz="914400" rtl="0" eaLnBrk="1" latinLnBrk="0" hangingPunct="1">
        <a:lnSpc>
          <a:spcPct val="90000"/>
        </a:lnSpc>
        <a:spcBef>
          <a:spcPts val="500"/>
        </a:spcBef>
        <a:buFont typeface=".AppleSystemUIFont" charset="-120"/>
        <a:buChar char=" "/>
        <a:tabLst/>
        <a:defRPr sz="1500" b="1"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grpSp>
        <p:nvGrpSpPr>
          <p:cNvPr id="19" name="Group 18"/>
          <p:cNvGrpSpPr/>
          <p:nvPr userDrawn="1"/>
        </p:nvGrpSpPr>
        <p:grpSpPr>
          <a:xfrm>
            <a:off x="0" y="0"/>
            <a:ext cx="12200308" cy="6858000"/>
            <a:chOff x="0" y="0"/>
            <a:chExt cx="12200308" cy="6858000"/>
          </a:xfrm>
        </p:grpSpPr>
        <p:sp>
          <p:nvSpPr>
            <p:cNvPr id="15" name="Rectangle 14"/>
            <p:cNvSpPr/>
            <p:nvPr userDrawn="1"/>
          </p:nvSpPr>
          <p:spPr>
            <a:xfrm>
              <a:off x="0" y="0"/>
              <a:ext cx="3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11804308" y="0"/>
              <a:ext cx="3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rot="5400000">
              <a:off x="5898000" y="560549"/>
              <a:ext cx="396000" cy="1219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rot="5400000">
              <a:off x="5898000" y="-5898000"/>
              <a:ext cx="396000" cy="1219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Placeholder 1"/>
          <p:cNvSpPr>
            <a:spLocks noGrp="1"/>
          </p:cNvSpPr>
          <p:nvPr>
            <p:ph type="title"/>
          </p:nvPr>
        </p:nvSpPr>
        <p:spPr>
          <a:xfrm>
            <a:off x="1395959" y="557047"/>
            <a:ext cx="10346029" cy="619071"/>
          </a:xfrm>
          <a:prstGeom prst="rect">
            <a:avLst/>
          </a:prstGeom>
        </p:spPr>
        <p:txBody>
          <a:bodyPr vert="horz" lIns="91440" tIns="45720" rIns="91440" bIns="45720" rtlCol="0" anchor="ctr">
            <a:noAutofit/>
          </a:bodyPr>
          <a:lstStyle/>
          <a:p>
            <a:endParaRPr lang="en-US" dirty="0"/>
          </a:p>
        </p:txBody>
      </p:sp>
      <p:sp>
        <p:nvSpPr>
          <p:cNvPr id="3" name="Text Placeholder 2"/>
          <p:cNvSpPr>
            <a:spLocks noGrp="1"/>
          </p:cNvSpPr>
          <p:nvPr>
            <p:ph type="body" idx="1"/>
          </p:nvPr>
        </p:nvSpPr>
        <p:spPr>
          <a:xfrm>
            <a:off x="1354926" y="1682692"/>
            <a:ext cx="1042223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7776658" y="6528078"/>
            <a:ext cx="4114800" cy="249133"/>
          </a:xfrm>
          <a:prstGeom prst="rect">
            <a:avLst/>
          </a:prstGeom>
        </p:spPr>
        <p:txBody>
          <a:bodyPr vert="horz" lIns="91440" tIns="45720" rIns="91440" bIns="45720" rtlCol="0" anchor="ctr"/>
          <a:lstStyle>
            <a:lvl1pPr algn="r">
              <a:defRPr sz="600">
                <a:solidFill>
                  <a:schemeClr val="tx1">
                    <a:tint val="75000"/>
                  </a:schemeClr>
                </a:solidFill>
                <a:latin typeface="Open Sans" charset="0"/>
                <a:ea typeface="Open Sans" charset="0"/>
                <a:cs typeface="Open Sans" charset="0"/>
              </a:defRPr>
            </a:lvl1pPr>
          </a:lstStyle>
          <a:p>
            <a:endParaRPr lang="en-US" dirty="0"/>
          </a:p>
        </p:txBody>
      </p:sp>
      <p:sp>
        <p:nvSpPr>
          <p:cNvPr id="6" name="Slide Number Placeholder 5"/>
          <p:cNvSpPr>
            <a:spLocks noGrp="1"/>
          </p:cNvSpPr>
          <p:nvPr>
            <p:ph type="sldNum" sz="quarter" idx="4"/>
          </p:nvPr>
        </p:nvSpPr>
        <p:spPr>
          <a:xfrm>
            <a:off x="282115" y="6540604"/>
            <a:ext cx="582461" cy="236607"/>
          </a:xfrm>
          <a:prstGeom prst="rect">
            <a:avLst/>
          </a:prstGeom>
        </p:spPr>
        <p:txBody>
          <a:bodyPr vert="horz" lIns="91440" tIns="45720" rIns="91440" bIns="45720" rtlCol="0" anchor="ctr"/>
          <a:lstStyle>
            <a:lvl1pPr algn="l">
              <a:defRPr sz="700" b="1">
                <a:solidFill>
                  <a:schemeClr val="tx1">
                    <a:tint val="75000"/>
                  </a:schemeClr>
                </a:solidFill>
                <a:latin typeface="Manuale" charset="0"/>
                <a:ea typeface="Manuale" charset="0"/>
                <a:cs typeface="Manuale" charset="0"/>
              </a:defRPr>
            </a:lvl1pPr>
          </a:lstStyle>
          <a:p>
            <a:fld id="{1ECEE783-4751-3447-A075-565592F019DC}" type="slidenum">
              <a:rPr lang="en-US" smtClean="0"/>
              <a:pPr/>
              <a:t>‹#›</a:t>
            </a:fld>
            <a:endParaRPr lang="en-US" dirty="0"/>
          </a:p>
        </p:txBody>
      </p:sp>
      <p:sp>
        <p:nvSpPr>
          <p:cNvPr id="13" name="Rectangle 12"/>
          <p:cNvSpPr/>
          <p:nvPr userDrawn="1"/>
        </p:nvSpPr>
        <p:spPr>
          <a:xfrm>
            <a:off x="1513490" y="0"/>
            <a:ext cx="2067910" cy="9459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420617" y="6550198"/>
            <a:ext cx="5454869" cy="184666"/>
          </a:xfrm>
          <a:prstGeom prst="rect">
            <a:avLst/>
          </a:prstGeom>
          <a:noFill/>
        </p:spPr>
        <p:txBody>
          <a:bodyPr wrap="square" rtlCol="0">
            <a:spAutoFit/>
          </a:bodyPr>
          <a:lstStyle/>
          <a:p>
            <a:r>
              <a:rPr lang="en-US" sz="600" dirty="0">
                <a:solidFill>
                  <a:schemeClr val="tx1">
                    <a:lumMod val="50000"/>
                    <a:lumOff val="50000"/>
                  </a:schemeClr>
                </a:solidFill>
                <a:latin typeface="Open Sans" charset="0"/>
                <a:ea typeface="Open Sans" charset="0"/>
                <a:cs typeface="Open Sans" charset="0"/>
              </a:rPr>
              <a:t>Copyright</a:t>
            </a:r>
            <a:r>
              <a:rPr lang="en-US" sz="600" baseline="0" dirty="0">
                <a:solidFill>
                  <a:schemeClr val="tx1">
                    <a:lumMod val="50000"/>
                    <a:lumOff val="50000"/>
                  </a:schemeClr>
                </a:solidFill>
                <a:latin typeface="Open Sans" charset="0"/>
                <a:ea typeface="Open Sans" charset="0"/>
                <a:cs typeface="Open Sans" charset="0"/>
              </a:rPr>
              <a:t> © 2020, CAMH</a:t>
            </a:r>
            <a:endParaRPr lang="en-US" sz="600" dirty="0">
              <a:solidFill>
                <a:schemeClr val="tx1">
                  <a:lumMod val="50000"/>
                  <a:lumOff val="50000"/>
                </a:schemeClr>
              </a:solidFill>
              <a:latin typeface="Open Sans" charset="0"/>
              <a:ea typeface="Open Sans" charset="0"/>
              <a:cs typeface="Open Sans" charset="0"/>
            </a:endParaRPr>
          </a:p>
        </p:txBody>
      </p:sp>
    </p:spTree>
    <p:extLst>
      <p:ext uri="{BB962C8B-B14F-4D97-AF65-F5344CB8AC3E}">
        <p14:creationId xmlns:p14="http://schemas.microsoft.com/office/powerpoint/2010/main" val="1513442302"/>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Lst>
  <p:hf hdr="0" ftr="0" dt="0"/>
  <p:txStyles>
    <p:titleStyle>
      <a:lvl1pPr algn="l" defTabSz="914400" rtl="0" eaLnBrk="1" latinLnBrk="0" hangingPunct="1">
        <a:lnSpc>
          <a:spcPct val="90000"/>
        </a:lnSpc>
        <a:spcBef>
          <a:spcPct val="0"/>
        </a:spcBef>
        <a:buNone/>
        <a:defRPr sz="2500" kern="1200">
          <a:solidFill>
            <a:schemeClr val="accent2"/>
          </a:solidFill>
          <a:latin typeface="Open Sans" charset="0"/>
          <a:ea typeface="Open Sans" charset="0"/>
          <a:cs typeface="Open Sans" charset="0"/>
        </a:defRPr>
      </a:lvl1pPr>
    </p:titleStyle>
    <p:bodyStyle>
      <a:lvl1pPr marL="52388" indent="-52388" algn="l" defTabSz="914400" rtl="0" eaLnBrk="1" latinLnBrk="0" hangingPunct="1">
        <a:lnSpc>
          <a:spcPct val="90000"/>
        </a:lnSpc>
        <a:spcBef>
          <a:spcPts val="1000"/>
        </a:spcBef>
        <a:buFont typeface=".AppleSystemUIFont" charset="-120"/>
        <a:buChar char=" "/>
        <a:tabLst/>
        <a:defRPr sz="1700" kern="1200">
          <a:solidFill>
            <a:schemeClr val="tx1"/>
          </a:solidFill>
          <a:latin typeface="Open Sans" charset="0"/>
          <a:ea typeface="Open Sans" charset="0"/>
          <a:cs typeface="Open Sans" charset="0"/>
        </a:defRPr>
      </a:lvl1pPr>
      <a:lvl2pPr marL="409575" indent="-149225" algn="l" defTabSz="914400" rtl="0" eaLnBrk="1" latinLnBrk="0" hangingPunct="1">
        <a:lnSpc>
          <a:spcPct val="90000"/>
        </a:lnSpc>
        <a:spcBef>
          <a:spcPts val="500"/>
        </a:spcBef>
        <a:buFont typeface=".AppleSystemUIFont" charset="-120"/>
        <a:buChar char="-"/>
        <a:tabLst/>
        <a:defRPr sz="1500" kern="1200">
          <a:solidFill>
            <a:schemeClr val="tx1"/>
          </a:solidFill>
          <a:latin typeface="Open Sans" charset="0"/>
          <a:ea typeface="Open Sans" charset="0"/>
          <a:cs typeface="Open Sans" charset="0"/>
        </a:defRPr>
      </a:lvl2pPr>
      <a:lvl3pPr marL="584200" indent="-174625" algn="l" defTabSz="914400" rtl="0" eaLnBrk="1" latinLnBrk="0" hangingPunct="1">
        <a:lnSpc>
          <a:spcPct val="90000"/>
        </a:lnSpc>
        <a:spcBef>
          <a:spcPts val="500"/>
        </a:spcBef>
        <a:buFont typeface=".AppleSystemUIFont" charset="-120"/>
        <a:buChar char="&gt;"/>
        <a:tabLst/>
        <a:defRPr sz="1300" kern="1200">
          <a:solidFill>
            <a:schemeClr val="tx1"/>
          </a:solidFill>
          <a:latin typeface="Open Sans" charset="0"/>
          <a:ea typeface="Open Sans" charset="0"/>
          <a:cs typeface="Open Sans" charset="0"/>
        </a:defRPr>
      </a:lvl3pPr>
      <a:lvl4pPr marL="311150" indent="-217488" algn="l" defTabSz="914400" rtl="0" eaLnBrk="1" latinLnBrk="0" hangingPunct="1">
        <a:lnSpc>
          <a:spcPct val="90000"/>
        </a:lnSpc>
        <a:spcBef>
          <a:spcPts val="500"/>
        </a:spcBef>
        <a:buFont typeface="Arial"/>
        <a:buChar char="•"/>
        <a:tabLst/>
        <a:defRPr sz="1700" kern="1200">
          <a:solidFill>
            <a:schemeClr val="tx1"/>
          </a:solidFill>
          <a:latin typeface="Open Sans" charset="0"/>
          <a:ea typeface="Open Sans" charset="0"/>
          <a:cs typeface="Open Sans" charset="0"/>
        </a:defRPr>
      </a:lvl4pPr>
      <a:lvl5pPr marL="9525" indent="0" algn="l" defTabSz="914400" rtl="0" eaLnBrk="1" latinLnBrk="0" hangingPunct="1">
        <a:lnSpc>
          <a:spcPct val="90000"/>
        </a:lnSpc>
        <a:spcBef>
          <a:spcPts val="500"/>
        </a:spcBef>
        <a:buFont typeface=".AppleSystemUIFont" charset="-120"/>
        <a:buChar char=" "/>
        <a:tabLst/>
        <a:defRPr sz="1500" b="1"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grpSp>
        <p:nvGrpSpPr>
          <p:cNvPr id="19" name="Group 18"/>
          <p:cNvGrpSpPr/>
          <p:nvPr userDrawn="1"/>
        </p:nvGrpSpPr>
        <p:grpSpPr>
          <a:xfrm>
            <a:off x="0" y="0"/>
            <a:ext cx="12200308" cy="6858000"/>
            <a:chOff x="0" y="0"/>
            <a:chExt cx="12200308" cy="6858000"/>
          </a:xfrm>
        </p:grpSpPr>
        <p:sp>
          <p:nvSpPr>
            <p:cNvPr id="15" name="Rectangle 14"/>
            <p:cNvSpPr/>
            <p:nvPr userDrawn="1"/>
          </p:nvSpPr>
          <p:spPr>
            <a:xfrm>
              <a:off x="0" y="0"/>
              <a:ext cx="3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11804308" y="0"/>
              <a:ext cx="3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rot="5400000">
              <a:off x="5898000" y="560549"/>
              <a:ext cx="396000" cy="1219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rot="5400000">
              <a:off x="5898000" y="-5898000"/>
              <a:ext cx="396000" cy="1219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Placeholder 1"/>
          <p:cNvSpPr>
            <a:spLocks noGrp="1"/>
          </p:cNvSpPr>
          <p:nvPr>
            <p:ph type="title"/>
          </p:nvPr>
        </p:nvSpPr>
        <p:spPr>
          <a:xfrm>
            <a:off x="1395959" y="557047"/>
            <a:ext cx="10346029" cy="619071"/>
          </a:xfrm>
          <a:prstGeom prst="rect">
            <a:avLst/>
          </a:prstGeom>
        </p:spPr>
        <p:txBody>
          <a:bodyPr vert="horz" lIns="91440" tIns="45720" rIns="91440" bIns="45720" rtlCol="0" anchor="ctr">
            <a:noAutofit/>
          </a:bodyPr>
          <a:lstStyle/>
          <a:p>
            <a:endParaRPr lang="en-US" dirty="0"/>
          </a:p>
        </p:txBody>
      </p:sp>
      <p:sp>
        <p:nvSpPr>
          <p:cNvPr id="3" name="Text Placeholder 2"/>
          <p:cNvSpPr>
            <a:spLocks noGrp="1"/>
          </p:cNvSpPr>
          <p:nvPr>
            <p:ph type="body" idx="1"/>
          </p:nvPr>
        </p:nvSpPr>
        <p:spPr>
          <a:xfrm>
            <a:off x="1354926" y="1682692"/>
            <a:ext cx="1042223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7776658" y="6528078"/>
            <a:ext cx="4114800" cy="249133"/>
          </a:xfrm>
          <a:prstGeom prst="rect">
            <a:avLst/>
          </a:prstGeom>
        </p:spPr>
        <p:txBody>
          <a:bodyPr vert="horz" lIns="91440" tIns="45720" rIns="91440" bIns="45720" rtlCol="0" anchor="ctr"/>
          <a:lstStyle>
            <a:lvl1pPr algn="r">
              <a:defRPr sz="600">
                <a:solidFill>
                  <a:schemeClr val="tx1">
                    <a:tint val="75000"/>
                  </a:schemeClr>
                </a:solidFill>
                <a:latin typeface="Open Sans" charset="0"/>
                <a:ea typeface="Open Sans" charset="0"/>
                <a:cs typeface="Open Sans" charset="0"/>
              </a:defRPr>
            </a:lvl1pPr>
          </a:lstStyle>
          <a:p>
            <a:endParaRPr lang="en-US" dirty="0"/>
          </a:p>
        </p:txBody>
      </p:sp>
      <p:sp>
        <p:nvSpPr>
          <p:cNvPr id="6" name="Slide Number Placeholder 5"/>
          <p:cNvSpPr>
            <a:spLocks noGrp="1"/>
          </p:cNvSpPr>
          <p:nvPr>
            <p:ph type="sldNum" sz="quarter" idx="4"/>
          </p:nvPr>
        </p:nvSpPr>
        <p:spPr>
          <a:xfrm>
            <a:off x="282115" y="6540604"/>
            <a:ext cx="582461" cy="236607"/>
          </a:xfrm>
          <a:prstGeom prst="rect">
            <a:avLst/>
          </a:prstGeom>
        </p:spPr>
        <p:txBody>
          <a:bodyPr vert="horz" lIns="91440" tIns="45720" rIns="91440" bIns="45720" rtlCol="0" anchor="ctr"/>
          <a:lstStyle>
            <a:lvl1pPr algn="l">
              <a:defRPr sz="700" b="1">
                <a:solidFill>
                  <a:schemeClr val="tx1">
                    <a:tint val="75000"/>
                  </a:schemeClr>
                </a:solidFill>
                <a:latin typeface="Manuale" charset="0"/>
                <a:ea typeface="Manuale" charset="0"/>
                <a:cs typeface="Manuale" charset="0"/>
              </a:defRPr>
            </a:lvl1pPr>
          </a:lstStyle>
          <a:p>
            <a:fld id="{1ECEE783-4751-3447-A075-565592F019DC}" type="slidenum">
              <a:rPr lang="en-US" smtClean="0"/>
              <a:pPr/>
              <a:t>‹#›</a:t>
            </a:fld>
            <a:endParaRPr lang="en-US" dirty="0"/>
          </a:p>
        </p:txBody>
      </p:sp>
      <p:sp>
        <p:nvSpPr>
          <p:cNvPr id="13" name="Rectangle 12"/>
          <p:cNvSpPr/>
          <p:nvPr userDrawn="1"/>
        </p:nvSpPr>
        <p:spPr>
          <a:xfrm>
            <a:off x="1513490" y="0"/>
            <a:ext cx="2067910" cy="94593"/>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userDrawn="1"/>
        </p:nvSpPr>
        <p:spPr>
          <a:xfrm>
            <a:off x="1420617" y="6550198"/>
            <a:ext cx="5454869" cy="184666"/>
          </a:xfrm>
          <a:prstGeom prst="rect">
            <a:avLst/>
          </a:prstGeom>
          <a:noFill/>
        </p:spPr>
        <p:txBody>
          <a:bodyPr wrap="square" rtlCol="0">
            <a:spAutoFit/>
          </a:bodyPr>
          <a:lstStyle/>
          <a:p>
            <a:r>
              <a:rPr lang="en-US" sz="600" dirty="0">
                <a:solidFill>
                  <a:schemeClr val="tx1">
                    <a:lumMod val="50000"/>
                    <a:lumOff val="50000"/>
                  </a:schemeClr>
                </a:solidFill>
                <a:latin typeface="Open Sans" charset="0"/>
                <a:ea typeface="Open Sans" charset="0"/>
                <a:cs typeface="Open Sans" charset="0"/>
              </a:rPr>
              <a:t>Copyright</a:t>
            </a:r>
            <a:r>
              <a:rPr lang="en-US" sz="600" baseline="0" dirty="0">
                <a:solidFill>
                  <a:schemeClr val="tx1">
                    <a:lumMod val="50000"/>
                    <a:lumOff val="50000"/>
                  </a:schemeClr>
                </a:solidFill>
                <a:latin typeface="Open Sans" charset="0"/>
                <a:ea typeface="Open Sans" charset="0"/>
                <a:cs typeface="Open Sans" charset="0"/>
              </a:rPr>
              <a:t> © 2020, CAMH</a:t>
            </a:r>
            <a:endParaRPr lang="en-US" sz="600" dirty="0">
              <a:solidFill>
                <a:schemeClr val="tx1">
                  <a:lumMod val="50000"/>
                  <a:lumOff val="50000"/>
                </a:schemeClr>
              </a:solidFill>
              <a:latin typeface="Open Sans" charset="0"/>
              <a:ea typeface="Open Sans" charset="0"/>
              <a:cs typeface="Open Sans" charset="0"/>
            </a:endParaRPr>
          </a:p>
        </p:txBody>
      </p:sp>
    </p:spTree>
    <p:extLst>
      <p:ext uri="{BB962C8B-B14F-4D97-AF65-F5344CB8AC3E}">
        <p14:creationId xmlns:p14="http://schemas.microsoft.com/office/powerpoint/2010/main" val="110384814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Lst>
  <p:hf hdr="0" ftr="0" dt="0"/>
  <p:txStyles>
    <p:titleStyle>
      <a:lvl1pPr algn="l" defTabSz="914400" rtl="0" eaLnBrk="1" latinLnBrk="0" hangingPunct="1">
        <a:lnSpc>
          <a:spcPct val="90000"/>
        </a:lnSpc>
        <a:spcBef>
          <a:spcPct val="0"/>
        </a:spcBef>
        <a:buNone/>
        <a:defRPr sz="2500" kern="1200">
          <a:solidFill>
            <a:schemeClr val="accent4"/>
          </a:solidFill>
          <a:latin typeface="Open Sans" charset="0"/>
          <a:ea typeface="Open Sans" charset="0"/>
          <a:cs typeface="Open Sans" charset="0"/>
        </a:defRPr>
      </a:lvl1pPr>
    </p:titleStyle>
    <p:bodyStyle>
      <a:lvl1pPr marL="52388" indent="-52388" algn="l" defTabSz="914400" rtl="0" eaLnBrk="1" latinLnBrk="0" hangingPunct="1">
        <a:lnSpc>
          <a:spcPct val="90000"/>
        </a:lnSpc>
        <a:spcBef>
          <a:spcPts val="1000"/>
        </a:spcBef>
        <a:buFont typeface=".AppleSystemUIFont" charset="-120"/>
        <a:buChar char=" "/>
        <a:tabLst/>
        <a:defRPr sz="1700" kern="1200">
          <a:solidFill>
            <a:schemeClr val="tx1"/>
          </a:solidFill>
          <a:latin typeface="Open Sans" charset="0"/>
          <a:ea typeface="Open Sans" charset="0"/>
          <a:cs typeface="Open Sans" charset="0"/>
        </a:defRPr>
      </a:lvl1pPr>
      <a:lvl2pPr marL="409575" indent="-149225" algn="l" defTabSz="914400" rtl="0" eaLnBrk="1" latinLnBrk="0" hangingPunct="1">
        <a:lnSpc>
          <a:spcPct val="90000"/>
        </a:lnSpc>
        <a:spcBef>
          <a:spcPts val="500"/>
        </a:spcBef>
        <a:buFont typeface=".AppleSystemUIFont" charset="-120"/>
        <a:buChar char="-"/>
        <a:tabLst/>
        <a:defRPr sz="1500" kern="1200">
          <a:solidFill>
            <a:schemeClr val="tx1"/>
          </a:solidFill>
          <a:latin typeface="Open Sans" charset="0"/>
          <a:ea typeface="Open Sans" charset="0"/>
          <a:cs typeface="Open Sans" charset="0"/>
        </a:defRPr>
      </a:lvl2pPr>
      <a:lvl3pPr marL="584200" indent="-174625" algn="l" defTabSz="914400" rtl="0" eaLnBrk="1" latinLnBrk="0" hangingPunct="1">
        <a:lnSpc>
          <a:spcPct val="90000"/>
        </a:lnSpc>
        <a:spcBef>
          <a:spcPts val="500"/>
        </a:spcBef>
        <a:buFont typeface=".AppleSystemUIFont" charset="-120"/>
        <a:buChar char="&gt;"/>
        <a:tabLst/>
        <a:defRPr sz="1300" kern="1200">
          <a:solidFill>
            <a:schemeClr val="tx1"/>
          </a:solidFill>
          <a:latin typeface="Open Sans" charset="0"/>
          <a:ea typeface="Open Sans" charset="0"/>
          <a:cs typeface="Open Sans" charset="0"/>
        </a:defRPr>
      </a:lvl3pPr>
      <a:lvl4pPr marL="311150" indent="-217488" algn="l" defTabSz="914400" rtl="0" eaLnBrk="1" latinLnBrk="0" hangingPunct="1">
        <a:lnSpc>
          <a:spcPct val="90000"/>
        </a:lnSpc>
        <a:spcBef>
          <a:spcPts val="500"/>
        </a:spcBef>
        <a:buFont typeface="Arial"/>
        <a:buChar char="•"/>
        <a:tabLst/>
        <a:defRPr sz="1700" kern="1200">
          <a:solidFill>
            <a:schemeClr val="tx1"/>
          </a:solidFill>
          <a:latin typeface="Open Sans" charset="0"/>
          <a:ea typeface="Open Sans" charset="0"/>
          <a:cs typeface="Open Sans" charset="0"/>
        </a:defRPr>
      </a:lvl4pPr>
      <a:lvl5pPr marL="9525" indent="0" algn="l" defTabSz="914400" rtl="0" eaLnBrk="1" latinLnBrk="0" hangingPunct="1">
        <a:lnSpc>
          <a:spcPct val="90000"/>
        </a:lnSpc>
        <a:spcBef>
          <a:spcPts val="500"/>
        </a:spcBef>
        <a:buFont typeface=".AppleSystemUIFont" charset="-120"/>
        <a:buChar char=" "/>
        <a:tabLst/>
        <a:defRPr sz="1500" b="1"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grpSp>
        <p:nvGrpSpPr>
          <p:cNvPr id="19" name="Group 18"/>
          <p:cNvGrpSpPr/>
          <p:nvPr userDrawn="1"/>
        </p:nvGrpSpPr>
        <p:grpSpPr>
          <a:xfrm>
            <a:off x="0" y="0"/>
            <a:ext cx="12200308" cy="6858000"/>
            <a:chOff x="0" y="0"/>
            <a:chExt cx="12200308" cy="6858000"/>
          </a:xfrm>
        </p:grpSpPr>
        <p:sp>
          <p:nvSpPr>
            <p:cNvPr id="15" name="Rectangle 14"/>
            <p:cNvSpPr/>
            <p:nvPr userDrawn="1"/>
          </p:nvSpPr>
          <p:spPr>
            <a:xfrm>
              <a:off x="0" y="0"/>
              <a:ext cx="3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11804308" y="0"/>
              <a:ext cx="3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rot="5400000">
              <a:off x="5898000" y="560549"/>
              <a:ext cx="396000" cy="1219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rot="5400000">
              <a:off x="5898000" y="-5898000"/>
              <a:ext cx="396000" cy="1219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Placeholder 1"/>
          <p:cNvSpPr>
            <a:spLocks noGrp="1"/>
          </p:cNvSpPr>
          <p:nvPr>
            <p:ph type="title"/>
          </p:nvPr>
        </p:nvSpPr>
        <p:spPr>
          <a:xfrm>
            <a:off x="1395959" y="557047"/>
            <a:ext cx="10346029" cy="619071"/>
          </a:xfrm>
          <a:prstGeom prst="rect">
            <a:avLst/>
          </a:prstGeom>
        </p:spPr>
        <p:txBody>
          <a:bodyPr vert="horz" lIns="91440" tIns="45720" rIns="91440" bIns="45720" rtlCol="0" anchor="ctr">
            <a:noAutofit/>
          </a:bodyPr>
          <a:lstStyle/>
          <a:p>
            <a:endParaRPr lang="en-US" dirty="0"/>
          </a:p>
        </p:txBody>
      </p:sp>
      <p:sp>
        <p:nvSpPr>
          <p:cNvPr id="3" name="Text Placeholder 2"/>
          <p:cNvSpPr>
            <a:spLocks noGrp="1"/>
          </p:cNvSpPr>
          <p:nvPr>
            <p:ph type="body" idx="1"/>
          </p:nvPr>
        </p:nvSpPr>
        <p:spPr>
          <a:xfrm>
            <a:off x="1354926" y="1682692"/>
            <a:ext cx="1042223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7776658" y="6528078"/>
            <a:ext cx="4114800" cy="249133"/>
          </a:xfrm>
          <a:prstGeom prst="rect">
            <a:avLst/>
          </a:prstGeom>
        </p:spPr>
        <p:txBody>
          <a:bodyPr vert="horz" lIns="91440" tIns="45720" rIns="91440" bIns="45720" rtlCol="0" anchor="ctr"/>
          <a:lstStyle>
            <a:lvl1pPr algn="r">
              <a:defRPr sz="600">
                <a:solidFill>
                  <a:schemeClr val="tx1">
                    <a:tint val="75000"/>
                  </a:schemeClr>
                </a:solidFill>
                <a:latin typeface="Open Sans" charset="0"/>
                <a:ea typeface="Open Sans" charset="0"/>
                <a:cs typeface="Open Sans" charset="0"/>
              </a:defRPr>
            </a:lvl1pPr>
          </a:lstStyle>
          <a:p>
            <a:endParaRPr lang="en-US" dirty="0"/>
          </a:p>
        </p:txBody>
      </p:sp>
      <p:sp>
        <p:nvSpPr>
          <p:cNvPr id="6" name="Slide Number Placeholder 5"/>
          <p:cNvSpPr>
            <a:spLocks noGrp="1"/>
          </p:cNvSpPr>
          <p:nvPr>
            <p:ph type="sldNum" sz="quarter" idx="4"/>
          </p:nvPr>
        </p:nvSpPr>
        <p:spPr>
          <a:xfrm>
            <a:off x="282115" y="6540604"/>
            <a:ext cx="582461" cy="236607"/>
          </a:xfrm>
          <a:prstGeom prst="rect">
            <a:avLst/>
          </a:prstGeom>
        </p:spPr>
        <p:txBody>
          <a:bodyPr vert="horz" lIns="91440" tIns="45720" rIns="91440" bIns="45720" rtlCol="0" anchor="ctr"/>
          <a:lstStyle>
            <a:lvl1pPr algn="l">
              <a:defRPr sz="700" b="1">
                <a:solidFill>
                  <a:schemeClr val="tx1">
                    <a:tint val="75000"/>
                  </a:schemeClr>
                </a:solidFill>
                <a:latin typeface="Manuale" charset="0"/>
                <a:ea typeface="Manuale" charset="0"/>
                <a:cs typeface="Manuale" charset="0"/>
              </a:defRPr>
            </a:lvl1pPr>
          </a:lstStyle>
          <a:p>
            <a:fld id="{1ECEE783-4751-3447-A075-565592F019DC}" type="slidenum">
              <a:rPr lang="en-US" smtClean="0"/>
              <a:pPr/>
              <a:t>‹#›</a:t>
            </a:fld>
            <a:endParaRPr lang="en-US" dirty="0"/>
          </a:p>
        </p:txBody>
      </p:sp>
      <p:sp>
        <p:nvSpPr>
          <p:cNvPr id="13" name="Rectangle 12"/>
          <p:cNvSpPr/>
          <p:nvPr userDrawn="1"/>
        </p:nvSpPr>
        <p:spPr>
          <a:xfrm>
            <a:off x="1513490" y="0"/>
            <a:ext cx="2067910" cy="9459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82308456"/>
      </p:ext>
    </p:extLst>
  </p:cSld>
  <p:clrMap bg1="lt1" tx1="dk1" bg2="lt2" tx2="dk2" accent1="accent1" accent2="accent2" accent3="accent3" accent4="accent4" accent5="accent5" accent6="accent6" hlink="hlink" folHlink="folHlink"/>
  <p:sldLayoutIdLst>
    <p:sldLayoutId id="2147483720" r:id="rId1"/>
    <p:sldLayoutId id="2147483717" r:id="rId2"/>
    <p:sldLayoutId id="2147483719" r:id="rId3"/>
  </p:sldLayoutIdLst>
  <p:hf hdr="0" ftr="0" dt="0"/>
  <p:txStyles>
    <p:titleStyle>
      <a:lvl1pPr algn="l" defTabSz="914400" rtl="0" eaLnBrk="1" latinLnBrk="0" hangingPunct="1">
        <a:lnSpc>
          <a:spcPct val="90000"/>
        </a:lnSpc>
        <a:spcBef>
          <a:spcPct val="0"/>
        </a:spcBef>
        <a:buNone/>
        <a:defRPr sz="2500" kern="1200">
          <a:solidFill>
            <a:schemeClr val="accent1"/>
          </a:solidFill>
          <a:latin typeface="Open Sans" charset="0"/>
          <a:ea typeface="Open Sans" charset="0"/>
          <a:cs typeface="Open Sans" charset="0"/>
        </a:defRPr>
      </a:lvl1pPr>
    </p:titleStyle>
    <p:bodyStyle>
      <a:lvl1pPr marL="9525" indent="-9525" algn="l" defTabSz="914400" rtl="0" eaLnBrk="1" latinLnBrk="0" hangingPunct="1">
        <a:lnSpc>
          <a:spcPct val="90000"/>
        </a:lnSpc>
        <a:spcBef>
          <a:spcPts val="1000"/>
        </a:spcBef>
        <a:buFont typeface=".AppleSystemUIFont" charset="-120"/>
        <a:buChar char=" "/>
        <a:tabLst/>
        <a:defRPr sz="1700" kern="1200">
          <a:solidFill>
            <a:schemeClr val="tx1"/>
          </a:solidFill>
          <a:latin typeface="Open Sans" charset="0"/>
          <a:ea typeface="Open Sans" charset="0"/>
          <a:cs typeface="Open Sans" charset="0"/>
        </a:defRPr>
      </a:lvl1pPr>
      <a:lvl2pPr marL="409575" indent="-149225" algn="l" defTabSz="914400" rtl="0" eaLnBrk="1" latinLnBrk="0" hangingPunct="1">
        <a:lnSpc>
          <a:spcPct val="90000"/>
        </a:lnSpc>
        <a:spcBef>
          <a:spcPts val="500"/>
        </a:spcBef>
        <a:buFont typeface=".AppleSystemUIFont" charset="-120"/>
        <a:buChar char="-"/>
        <a:tabLst/>
        <a:defRPr sz="1500" kern="1200">
          <a:solidFill>
            <a:schemeClr val="tx1"/>
          </a:solidFill>
          <a:latin typeface="Open Sans" charset="0"/>
          <a:ea typeface="Open Sans" charset="0"/>
          <a:cs typeface="Open Sans" charset="0"/>
        </a:defRPr>
      </a:lvl2pPr>
      <a:lvl3pPr marL="584200" indent="-174625" algn="l" defTabSz="914400" rtl="0" eaLnBrk="1" latinLnBrk="0" hangingPunct="1">
        <a:lnSpc>
          <a:spcPct val="90000"/>
        </a:lnSpc>
        <a:spcBef>
          <a:spcPts val="500"/>
        </a:spcBef>
        <a:buFont typeface=".AppleSystemUIFont" charset="-120"/>
        <a:buChar char="&gt;"/>
        <a:tabLst/>
        <a:defRPr sz="1300" kern="1200">
          <a:solidFill>
            <a:schemeClr val="tx1"/>
          </a:solidFill>
          <a:latin typeface="Open Sans" charset="0"/>
          <a:ea typeface="Open Sans" charset="0"/>
          <a:cs typeface="Open Sans" charset="0"/>
        </a:defRPr>
      </a:lvl3pPr>
      <a:lvl4pPr marL="311150" indent="-217488" algn="l" defTabSz="914400" rtl="0" eaLnBrk="1" latinLnBrk="0" hangingPunct="1">
        <a:lnSpc>
          <a:spcPct val="90000"/>
        </a:lnSpc>
        <a:spcBef>
          <a:spcPts val="500"/>
        </a:spcBef>
        <a:buFont typeface="Arial"/>
        <a:buChar char="•"/>
        <a:tabLst/>
        <a:defRPr sz="1700" kern="1200">
          <a:solidFill>
            <a:schemeClr val="tx1"/>
          </a:solidFill>
          <a:latin typeface="Open Sans" charset="0"/>
          <a:ea typeface="Open Sans" charset="0"/>
          <a:cs typeface="Open Sans" charset="0"/>
        </a:defRPr>
      </a:lvl4pPr>
      <a:lvl5pPr marL="9525" indent="0" algn="l" defTabSz="914400" rtl="0" eaLnBrk="1" latinLnBrk="0" hangingPunct="1">
        <a:lnSpc>
          <a:spcPct val="90000"/>
        </a:lnSpc>
        <a:spcBef>
          <a:spcPts val="500"/>
        </a:spcBef>
        <a:buFont typeface=".AppleSystemUIFont" charset="-120"/>
        <a:buChar char=" "/>
        <a:tabLst/>
        <a:defRPr sz="1500" b="1"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hyperlink" Target="http://www.eenet.ca/" TargetMode="External"/><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9.png"/><Relationship Id="rId4" Type="http://schemas.openxmlformats.org/officeDocument/2006/relationships/diagramLayout" Target="../diagrams/layout1.xml"/><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0.xml"/><Relationship Id="rId5" Type="http://schemas.openxmlformats.org/officeDocument/2006/relationships/image" Target="../media/image18.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0.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hyperlink" Target="https://maphealth.ca/problem-gambling-complex/" TargetMode="External"/><Relationship Id="rId1" Type="http://schemas.openxmlformats.org/officeDocument/2006/relationships/slideLayout" Target="../slideLayouts/slideLayout1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hyperlink" Target="https://kmb.camh.ca/ggtu" TargetMode="External"/><Relationship Id="rId2" Type="http://schemas.openxmlformats.org/officeDocument/2006/relationships/notesSlide" Target="../notesSlides/notesSlide19.xml"/><Relationship Id="rId1" Type="http://schemas.openxmlformats.org/officeDocument/2006/relationships/slideLayout" Target="../slideLayouts/slideLayout16.xml"/><Relationship Id="rId5" Type="http://schemas.openxmlformats.org/officeDocument/2006/relationships/hyperlink" Target="https://www.eenetconnect.ca/g/gambling-gaming-technology-use" TargetMode="External"/><Relationship Id="rId4" Type="http://schemas.openxmlformats.org/officeDocument/2006/relationships/hyperlink" Target="https://kmb.camh.ca/ggtu/trainings"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679" y="1026228"/>
            <a:ext cx="4665664" cy="1929246"/>
          </a:xfrm>
        </p:spPr>
        <p:txBody>
          <a:bodyPr/>
          <a:lstStyle/>
          <a:p>
            <a:r>
              <a:rPr lang="en-US" sz="3200" dirty="0"/>
              <a:t>Launch of the </a:t>
            </a:r>
            <a:r>
              <a:rPr lang="en-US" sz="3200" dirty="0" err="1"/>
              <a:t>SPRinG</a:t>
            </a:r>
            <a:r>
              <a:rPr lang="en-US" sz="3200" dirty="0"/>
              <a:t> App - A digital health solution to support self-management of problem gambling</a:t>
            </a:r>
          </a:p>
        </p:txBody>
      </p:sp>
      <p:sp>
        <p:nvSpPr>
          <p:cNvPr id="3" name="Content Placeholder 2"/>
          <p:cNvSpPr>
            <a:spLocks noGrp="1"/>
          </p:cNvSpPr>
          <p:nvPr>
            <p:ph sz="quarter" idx="13"/>
          </p:nvPr>
        </p:nvSpPr>
        <p:spPr>
          <a:xfrm>
            <a:off x="611679" y="3383279"/>
            <a:ext cx="4776499" cy="2034541"/>
          </a:xfrm>
        </p:spPr>
        <p:txBody>
          <a:bodyPr>
            <a:normAutofit/>
          </a:bodyPr>
          <a:lstStyle/>
          <a:p>
            <a:pPr marL="0" indent="0">
              <a:buNone/>
            </a:pPr>
            <a:r>
              <a:rPr lang="en-US" dirty="0" smtClean="0"/>
              <a:t>Thursday June 23</a:t>
            </a:r>
            <a:r>
              <a:rPr lang="en-US" baseline="30000" dirty="0" smtClean="0"/>
              <a:t>rd</a:t>
            </a:r>
            <a:r>
              <a:rPr lang="en-US" dirty="0"/>
              <a:t> </a:t>
            </a:r>
            <a:r>
              <a:rPr lang="en-US" dirty="0" smtClean="0"/>
              <a:t>1:00 </a:t>
            </a:r>
            <a:r>
              <a:rPr lang="en-US" dirty="0"/>
              <a:t>to 2:00 p.m. </a:t>
            </a:r>
          </a:p>
          <a:p>
            <a:endParaRPr lang="en-US" dirty="0"/>
          </a:p>
          <a:p>
            <a:pPr marL="0" indent="0">
              <a:buNone/>
            </a:pPr>
            <a:r>
              <a:rPr lang="en-US" dirty="0" smtClean="0"/>
              <a:t>Dr. Flora Matheson</a:t>
            </a:r>
          </a:p>
          <a:p>
            <a:pPr marL="0" indent="0">
              <a:buNone/>
            </a:pPr>
            <a:r>
              <a:rPr lang="en-US" dirty="0" smtClean="0"/>
              <a:t>Dr. Arthur McLuhan</a:t>
            </a:r>
          </a:p>
          <a:p>
            <a:pPr marL="0" indent="0">
              <a:buNone/>
            </a:pPr>
            <a:r>
              <a:rPr lang="en-US" dirty="0" smtClean="0"/>
              <a:t>Madison Ford</a:t>
            </a:r>
          </a:p>
          <a:p>
            <a:pPr marL="0" indent="0">
              <a:buNone/>
            </a:pPr>
            <a:endParaRPr lang="en-US" dirty="0"/>
          </a:p>
        </p:txBody>
      </p:sp>
    </p:spTree>
    <p:extLst>
      <p:ext uri="{BB962C8B-B14F-4D97-AF65-F5344CB8AC3E}">
        <p14:creationId xmlns:p14="http://schemas.microsoft.com/office/powerpoint/2010/main" val="18909810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95959" y="1188400"/>
            <a:ext cx="10180582" cy="1772685"/>
          </a:xfrm>
        </p:spPr>
        <p:txBody>
          <a:bodyPr>
            <a:noAutofit/>
          </a:bodyPr>
          <a:lstStyle/>
          <a:p>
            <a:pPr algn="just"/>
            <a:r>
              <a:rPr lang="en-US" sz="1900" dirty="0" smtClean="0"/>
              <a:t>CAMH </a:t>
            </a:r>
            <a:r>
              <a:rPr lang="en-US" sz="1900" dirty="0"/>
              <a:t>is situated on lands that have been occupied by First Nations for millennia; lands rich in civilizations with knowledge of medicine, architecture, technology, and extensive trade routes throughout the Americas. In 1860, the site of CAMH appeared in the Colonial Records Office of the British Crown as the council grounds of the </a:t>
            </a:r>
            <a:r>
              <a:rPr lang="en-US" sz="1900" dirty="0" err="1"/>
              <a:t>Mississaugas</a:t>
            </a:r>
            <a:r>
              <a:rPr lang="en-US" sz="1900" dirty="0"/>
              <a:t> of the New Credit, as they were known at the time. </a:t>
            </a:r>
          </a:p>
          <a:p>
            <a:pPr algn="just"/>
            <a:r>
              <a:rPr lang="en-US" sz="1900" dirty="0"/>
              <a:t>Today, Toronto is covered by the Toronto Purchase, Treaty No. 13 of 1805 with the </a:t>
            </a:r>
            <a:r>
              <a:rPr lang="en-US" sz="1900" dirty="0" err="1"/>
              <a:t>Mississaugas</a:t>
            </a:r>
            <a:r>
              <a:rPr lang="en-US" sz="1900" dirty="0"/>
              <a:t> of the Credit. </a:t>
            </a:r>
          </a:p>
          <a:p>
            <a:pPr algn="just"/>
            <a:r>
              <a:rPr lang="en-US" sz="1900" dirty="0"/>
              <a:t>Toronto is now home to a vast diversity of First Nations, Inuit and Métis who enrich this city.</a:t>
            </a:r>
          </a:p>
          <a:p>
            <a:pPr lvl="1" algn="just"/>
            <a:endParaRPr lang="en-US" sz="1900" dirty="0"/>
          </a:p>
          <a:p>
            <a:pPr lvl="1" algn="just"/>
            <a:endParaRPr lang="en-US" sz="1900" dirty="0"/>
          </a:p>
        </p:txBody>
      </p:sp>
      <p:sp>
        <p:nvSpPr>
          <p:cNvPr id="3" name="Title 2"/>
          <p:cNvSpPr>
            <a:spLocks noGrp="1"/>
          </p:cNvSpPr>
          <p:nvPr>
            <p:ph type="title"/>
          </p:nvPr>
        </p:nvSpPr>
        <p:spPr/>
        <p:txBody>
          <a:bodyPr/>
          <a:lstStyle/>
          <a:p>
            <a:pPr algn="just"/>
            <a:r>
              <a:rPr lang="en-US" b="1" dirty="0"/>
              <a:t>CAMH Land Acknowledgement</a:t>
            </a:r>
          </a:p>
        </p:txBody>
      </p:sp>
      <p:sp>
        <p:nvSpPr>
          <p:cNvPr id="4" name="Slide Number Placeholder 3"/>
          <p:cNvSpPr>
            <a:spLocks noGrp="1"/>
          </p:cNvSpPr>
          <p:nvPr>
            <p:ph type="sldNum" sz="quarter" idx="12"/>
          </p:nvPr>
        </p:nvSpPr>
        <p:spPr/>
        <p:txBody>
          <a:bodyPr/>
          <a:lstStyle/>
          <a:p>
            <a:pPr algn="just"/>
            <a:fld id="{1ECEE783-4751-3447-A075-565592F019DC}" type="slidenum">
              <a:rPr lang="en-US" smtClean="0"/>
              <a:pPr algn="just"/>
              <a:t>2</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4582" y="3856138"/>
            <a:ext cx="3263814" cy="2235489"/>
          </a:xfrm>
          <a:prstGeom prst="rect">
            <a:avLst/>
          </a:prstGeom>
        </p:spPr>
      </p:pic>
      <p:sp>
        <p:nvSpPr>
          <p:cNvPr id="7" name="TextBox 6"/>
          <p:cNvSpPr txBox="1"/>
          <p:nvPr/>
        </p:nvSpPr>
        <p:spPr>
          <a:xfrm>
            <a:off x="1395959" y="4099814"/>
            <a:ext cx="5935007" cy="2698687"/>
          </a:xfrm>
          <a:prstGeom prst="rect">
            <a:avLst/>
          </a:prstGeom>
          <a:noFill/>
        </p:spPr>
        <p:txBody>
          <a:bodyPr wrap="square" rtlCol="0">
            <a:spAutoFit/>
          </a:bodyPr>
          <a:lstStyle/>
          <a:p>
            <a:pPr marL="52388" lvl="0" indent="-52388" algn="just">
              <a:lnSpc>
                <a:spcPct val="90000"/>
              </a:lnSpc>
              <a:spcBef>
                <a:spcPts val="1000"/>
              </a:spcBef>
              <a:spcAft>
                <a:spcPts val="600"/>
              </a:spcAft>
              <a:buFont typeface=".AppleSystemUIFont" charset="-120"/>
              <a:buChar char=" "/>
            </a:pPr>
            <a:r>
              <a:rPr lang="en-US" sz="1900" dirty="0">
                <a:solidFill>
                  <a:srgbClr val="1E1E1E"/>
                </a:solidFill>
                <a:latin typeface="Open Sans" charset="0"/>
                <a:ea typeface="Open Sans" charset="0"/>
                <a:cs typeface="Open Sans" charset="0"/>
              </a:rPr>
              <a:t>CAMH is committed to reconciliation. We will </a:t>
            </a:r>
            <a:r>
              <a:rPr lang="en-US" sz="1900" dirty="0" err="1">
                <a:solidFill>
                  <a:srgbClr val="1E1E1E"/>
                </a:solidFill>
                <a:latin typeface="Open Sans" charset="0"/>
                <a:ea typeface="Open Sans" charset="0"/>
                <a:cs typeface="Open Sans" charset="0"/>
              </a:rPr>
              <a:t>honour</a:t>
            </a:r>
            <a:r>
              <a:rPr lang="en-US" sz="1900" dirty="0">
                <a:solidFill>
                  <a:srgbClr val="1E1E1E"/>
                </a:solidFill>
                <a:latin typeface="Open Sans" charset="0"/>
                <a:ea typeface="Open Sans" charset="0"/>
                <a:cs typeface="Open Sans" charset="0"/>
              </a:rPr>
              <a:t> the land through programs and places that reflect and respect its heritage. We will embrace the healing traditions of the Ancestors, and weave them into our caring practices. We will create new relationships and partnerships with First Nations, Inuit and Métis – share the land and protect it for future generations.</a:t>
            </a:r>
          </a:p>
          <a:p>
            <a:pPr marL="409575" lvl="1" indent="-149225" algn="just">
              <a:lnSpc>
                <a:spcPct val="90000"/>
              </a:lnSpc>
              <a:spcBef>
                <a:spcPts val="500"/>
              </a:spcBef>
              <a:buFont typeface=".AppleSystemUIFont" charset="-120"/>
              <a:buChar char="-"/>
            </a:pPr>
            <a:endParaRPr lang="en-US" sz="1900" dirty="0">
              <a:solidFill>
                <a:srgbClr val="1E1E1E"/>
              </a:solidFill>
              <a:latin typeface="Open Sans" charset="0"/>
              <a:ea typeface="Open Sans" charset="0"/>
              <a:cs typeface="Open Sans" charset="0"/>
            </a:endParaRPr>
          </a:p>
        </p:txBody>
      </p:sp>
      <p:sp>
        <p:nvSpPr>
          <p:cNvPr id="8" name="TextBox 7"/>
          <p:cNvSpPr txBox="1"/>
          <p:nvPr/>
        </p:nvSpPr>
        <p:spPr>
          <a:xfrm>
            <a:off x="5510151" y="6214214"/>
            <a:ext cx="6409967" cy="253916"/>
          </a:xfrm>
          <a:prstGeom prst="rect">
            <a:avLst/>
          </a:prstGeom>
          <a:noFill/>
        </p:spPr>
        <p:txBody>
          <a:bodyPr wrap="square" rtlCol="0">
            <a:spAutoFit/>
          </a:bodyPr>
          <a:lstStyle/>
          <a:p>
            <a:r>
              <a:rPr lang="en-US" sz="1050" dirty="0">
                <a:latin typeface="Open Sans" panose="020B0606030504020204" pitchFamily="34" charset="0"/>
                <a:ea typeface="Open Sans" panose="020B0606030504020204" pitchFamily="34" charset="0"/>
                <a:cs typeface="Open Sans" panose="020B0606030504020204" pitchFamily="34" charset="0"/>
              </a:rPr>
              <a:t>Reference: https://www.camh.ca/en/driving-change/building-the-mental-health-facility-of-the-future</a:t>
            </a:r>
          </a:p>
        </p:txBody>
      </p:sp>
    </p:spTree>
    <p:extLst>
      <p:ext uri="{BB962C8B-B14F-4D97-AF65-F5344CB8AC3E}">
        <p14:creationId xmlns:p14="http://schemas.microsoft.com/office/powerpoint/2010/main" val="167508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2800" dirty="0" smtClean="0"/>
              <a:t>CAMH </a:t>
            </a:r>
            <a:r>
              <a:rPr lang="en-US" sz="2800" dirty="0"/>
              <a:t>places equity, diversity and inclusion (EDI) at the </a:t>
            </a:r>
            <a:r>
              <a:rPr lang="en-US" sz="2800" dirty="0" err="1"/>
              <a:t>centre</a:t>
            </a:r>
            <a:r>
              <a:rPr lang="en-US" sz="2800" dirty="0"/>
              <a:t> of our work. We understand that language is constantly evolving as societal and cultural values change. We strive to use language that celebrates the diversity of the communities we serve and remains respectful, inclusive and free of bias. As part of our commitment to EDI, we welcome feedback on our language use and routinely review our content, updating the language as needed.</a:t>
            </a:r>
          </a:p>
          <a:p>
            <a:endParaRPr lang="en-US" dirty="0"/>
          </a:p>
        </p:txBody>
      </p:sp>
      <p:sp>
        <p:nvSpPr>
          <p:cNvPr id="3" name="Slide Number Placeholder 2"/>
          <p:cNvSpPr>
            <a:spLocks noGrp="1"/>
          </p:cNvSpPr>
          <p:nvPr>
            <p:ph type="sldNum" sz="quarter" idx="12"/>
          </p:nvPr>
        </p:nvSpPr>
        <p:spPr/>
        <p:txBody>
          <a:bodyPr/>
          <a:lstStyle/>
          <a:p>
            <a:fld id="{1ECEE783-4751-3447-A075-565592F019DC}" type="slidenum">
              <a:rPr lang="en-US" smtClean="0"/>
              <a:pPr/>
              <a:t>3</a:t>
            </a:fld>
            <a:endParaRPr lang="en-US" dirty="0"/>
          </a:p>
        </p:txBody>
      </p:sp>
      <p:sp>
        <p:nvSpPr>
          <p:cNvPr id="4" name="Title 3"/>
          <p:cNvSpPr>
            <a:spLocks noGrp="1"/>
          </p:cNvSpPr>
          <p:nvPr>
            <p:ph type="title"/>
          </p:nvPr>
        </p:nvSpPr>
        <p:spPr/>
        <p:txBody>
          <a:bodyPr/>
          <a:lstStyle/>
          <a:p>
            <a:r>
              <a:rPr lang="en-US" b="1" dirty="0" smtClean="0"/>
              <a:t>Language</a:t>
            </a:r>
            <a:endParaRPr lang="en-US" b="1" dirty="0"/>
          </a:p>
        </p:txBody>
      </p:sp>
    </p:spTree>
    <p:extLst>
      <p:ext uri="{BB962C8B-B14F-4D97-AF65-F5344CB8AC3E}">
        <p14:creationId xmlns:p14="http://schemas.microsoft.com/office/powerpoint/2010/main" val="17915714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t>The Gambling, Gaming and Technology Use (GGTU) program is part of the Knowledge Exchange and Training portfolio in CAMH’s Provincial System Support Program. GGTU aims to </a:t>
            </a:r>
            <a:r>
              <a:rPr lang="en-US" sz="2400" dirty="0" smtClean="0"/>
              <a:t>build a </a:t>
            </a:r>
            <a:r>
              <a:rPr lang="en-US" sz="2400" dirty="0"/>
              <a:t>stronger mental health and addictions system in Ontario by supporting addictions and mental health service providers through training and education, digital tools and resources, and knowledge sharing activities. </a:t>
            </a:r>
          </a:p>
        </p:txBody>
      </p:sp>
      <p:sp>
        <p:nvSpPr>
          <p:cNvPr id="3" name="Slide Number Placeholder 2"/>
          <p:cNvSpPr>
            <a:spLocks noGrp="1"/>
          </p:cNvSpPr>
          <p:nvPr>
            <p:ph type="sldNum" sz="quarter" idx="12"/>
          </p:nvPr>
        </p:nvSpPr>
        <p:spPr/>
        <p:txBody>
          <a:bodyPr/>
          <a:lstStyle/>
          <a:p>
            <a:fld id="{1ECEE783-4751-3447-A075-565592F019DC}" type="slidenum">
              <a:rPr lang="en-US" smtClean="0"/>
              <a:pPr/>
              <a:t>4</a:t>
            </a:fld>
            <a:endParaRPr lang="en-US" dirty="0"/>
          </a:p>
        </p:txBody>
      </p:sp>
      <p:sp>
        <p:nvSpPr>
          <p:cNvPr id="4" name="Title 3"/>
          <p:cNvSpPr>
            <a:spLocks noGrp="1"/>
          </p:cNvSpPr>
          <p:nvPr>
            <p:ph type="title"/>
          </p:nvPr>
        </p:nvSpPr>
        <p:spPr/>
        <p:txBody>
          <a:bodyPr/>
          <a:lstStyle/>
          <a:p>
            <a:r>
              <a:rPr lang="en-US" b="1" dirty="0"/>
              <a:t>About GGTU</a:t>
            </a:r>
          </a:p>
        </p:txBody>
      </p:sp>
    </p:spTree>
    <p:extLst>
      <p:ext uri="{BB962C8B-B14F-4D97-AF65-F5344CB8AC3E}">
        <p14:creationId xmlns:p14="http://schemas.microsoft.com/office/powerpoint/2010/main" val="5868707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43520" t="47380" r="-4726" b="6782"/>
          <a:stretch/>
        </p:blipFill>
        <p:spPr>
          <a:xfrm>
            <a:off x="4680090" y="3289611"/>
            <a:ext cx="7511910" cy="3323064"/>
          </a:xfrm>
          <a:prstGeom prst="rect">
            <a:avLst/>
          </a:prstGeom>
        </p:spPr>
      </p:pic>
      <p:pic>
        <p:nvPicPr>
          <p:cNvPr id="3" name="Picture 2"/>
          <p:cNvPicPr>
            <a:picLocks noChangeAspect="1"/>
          </p:cNvPicPr>
          <p:nvPr/>
        </p:nvPicPr>
        <p:blipFill rotWithShape="1">
          <a:blip r:embed="rId3"/>
          <a:srcRect t="47226" r="81829" b="5705"/>
          <a:stretch/>
        </p:blipFill>
        <p:spPr>
          <a:xfrm>
            <a:off x="1338148" y="3100038"/>
            <a:ext cx="2230244" cy="3412273"/>
          </a:xfrm>
          <a:prstGeom prst="rect">
            <a:avLst/>
          </a:prstGeom>
        </p:spPr>
      </p:pic>
      <p:sp>
        <p:nvSpPr>
          <p:cNvPr id="2" name="TextBox 1"/>
          <p:cNvSpPr txBox="1"/>
          <p:nvPr/>
        </p:nvSpPr>
        <p:spPr>
          <a:xfrm>
            <a:off x="1557632" y="1170877"/>
            <a:ext cx="10348332" cy="1754326"/>
          </a:xfrm>
          <a:prstGeom prst="rect">
            <a:avLst/>
          </a:prstGeom>
          <a:noFill/>
        </p:spPr>
        <p:txBody>
          <a:bodyPr wrap="square" rtlCol="0">
            <a:spAutoFit/>
          </a:bodyPr>
          <a:lstStyle/>
          <a:p>
            <a:r>
              <a:rPr lang="en-US" dirty="0"/>
              <a:t>The audio is being streamed through your computer speakers. For the best sound, use external speakers or earphones.</a:t>
            </a:r>
          </a:p>
          <a:p>
            <a:r>
              <a:rPr lang="en-US" dirty="0"/>
              <a:t>If you’re having difficulty hearing our presenters, please dial +1-647-484-1598 or access the list of Global call-in numbers.</a:t>
            </a:r>
          </a:p>
          <a:p>
            <a:r>
              <a:rPr lang="en-US" dirty="0"/>
              <a:t>Use the chat panel to submit your questions. Please scroll down and select “Everyone”.</a:t>
            </a:r>
          </a:p>
          <a:p>
            <a:r>
              <a:rPr lang="en-US" dirty="0"/>
              <a:t>Use the magnifying glass to zoon in on the slides.</a:t>
            </a:r>
          </a:p>
        </p:txBody>
      </p:sp>
      <p:sp>
        <p:nvSpPr>
          <p:cNvPr id="5" name="TextBox 4"/>
          <p:cNvSpPr txBox="1"/>
          <p:nvPr/>
        </p:nvSpPr>
        <p:spPr>
          <a:xfrm>
            <a:off x="1557632" y="418387"/>
            <a:ext cx="3122458" cy="707886"/>
          </a:xfrm>
          <a:prstGeom prst="rect">
            <a:avLst/>
          </a:prstGeom>
          <a:noFill/>
        </p:spPr>
        <p:txBody>
          <a:bodyPr wrap="none" rtlCol="0">
            <a:spAutoFit/>
          </a:bodyPr>
          <a:lstStyle/>
          <a:p>
            <a:r>
              <a:rPr lang="en-US" sz="4000" dirty="0">
                <a:solidFill>
                  <a:srgbClr val="7030A0"/>
                </a:solidFill>
              </a:rPr>
              <a:t>Housekeeping</a:t>
            </a:r>
          </a:p>
        </p:txBody>
      </p:sp>
    </p:spTree>
    <p:extLst>
      <p:ext uri="{BB962C8B-B14F-4D97-AF65-F5344CB8AC3E}">
        <p14:creationId xmlns:p14="http://schemas.microsoft.com/office/powerpoint/2010/main" val="17405941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95960" y="1348864"/>
            <a:ext cx="9500639" cy="5191742"/>
          </a:xfrm>
        </p:spPr>
        <p:txBody>
          <a:bodyPr>
            <a:normAutofit/>
          </a:bodyPr>
          <a:lstStyle/>
          <a:p>
            <a:pPr marL="533400" lvl="0" indent="-533400" defTabSz="914400" fontAlgn="base">
              <a:lnSpc>
                <a:spcPct val="100000"/>
              </a:lnSpc>
              <a:spcBef>
                <a:spcPct val="0"/>
              </a:spcBef>
              <a:spcAft>
                <a:spcPct val="0"/>
              </a:spcAft>
              <a:buFontTx/>
              <a:buChar char="•"/>
            </a:pPr>
            <a:r>
              <a:rPr lang="en-CA"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You can change the presenter layouts so you can </a:t>
            </a:r>
            <a:br>
              <a:rPr lang="en-CA"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en-CA"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see all panelist, or just the active speaker</a:t>
            </a:r>
          </a:p>
          <a:p>
            <a:pPr marL="533400" lvl="0" indent="-533400" defTabSz="914400" fontAlgn="base">
              <a:lnSpc>
                <a:spcPct val="100000"/>
              </a:lnSpc>
              <a:spcBef>
                <a:spcPct val="0"/>
              </a:spcBef>
              <a:spcAft>
                <a:spcPct val="0"/>
              </a:spcAft>
              <a:buFontTx/>
              <a:buChar char="•"/>
            </a:pPr>
            <a:endParaRPr lang="en-CA"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533400" lvl="0" indent="-533400" defTabSz="914400" fontAlgn="base">
              <a:lnSpc>
                <a:spcPct val="100000"/>
              </a:lnSpc>
              <a:spcBef>
                <a:spcPct val="0"/>
              </a:spcBef>
              <a:spcAft>
                <a:spcPct val="0"/>
              </a:spcAft>
              <a:buFontTx/>
              <a:buChar char="•"/>
            </a:pPr>
            <a:endParaRPr lang="en-CA"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533400" lvl="0" indent="-533400" defTabSz="914400" fontAlgn="base">
              <a:lnSpc>
                <a:spcPct val="100000"/>
              </a:lnSpc>
              <a:spcBef>
                <a:spcPct val="0"/>
              </a:spcBef>
              <a:spcAft>
                <a:spcPct val="0"/>
              </a:spcAft>
              <a:buFontTx/>
              <a:buChar char="•"/>
            </a:pPr>
            <a:endParaRPr lang="en-CA"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533400" lvl="0" indent="-533400" defTabSz="914400" fontAlgn="base">
              <a:lnSpc>
                <a:spcPct val="100000"/>
              </a:lnSpc>
              <a:spcBef>
                <a:spcPct val="0"/>
              </a:spcBef>
              <a:spcAft>
                <a:spcPct val="0"/>
              </a:spcAft>
              <a:buFontTx/>
              <a:buChar char="•"/>
            </a:pPr>
            <a:endParaRPr lang="en-CA"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533400" lvl="0" indent="-533400" defTabSz="914400" fontAlgn="base">
              <a:lnSpc>
                <a:spcPct val="100000"/>
              </a:lnSpc>
              <a:spcBef>
                <a:spcPct val="0"/>
              </a:spcBef>
              <a:spcAft>
                <a:spcPct val="0"/>
              </a:spcAft>
              <a:buFontTx/>
              <a:buChar char="•"/>
            </a:pPr>
            <a:endParaRPr lang="en-CA"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533400" lvl="0" indent="-533400" defTabSz="914400" fontAlgn="base">
              <a:lnSpc>
                <a:spcPct val="100000"/>
              </a:lnSpc>
              <a:spcBef>
                <a:spcPct val="0"/>
              </a:spcBef>
              <a:spcAft>
                <a:spcPct val="0"/>
              </a:spcAft>
              <a:buFontTx/>
              <a:buChar char="•"/>
            </a:pPr>
            <a:endParaRPr lang="en-CA"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533400" lvl="0" indent="-533400" defTabSz="914400" fontAlgn="base">
              <a:lnSpc>
                <a:spcPct val="100000"/>
              </a:lnSpc>
              <a:spcBef>
                <a:spcPct val="0"/>
              </a:spcBef>
              <a:spcAft>
                <a:spcPct val="0"/>
              </a:spcAft>
              <a:buFontTx/>
              <a:buChar char="•"/>
            </a:pPr>
            <a:r>
              <a:rPr lang="en-CA"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This webinar will be recorded and will be posted on the </a:t>
            </a:r>
            <a:r>
              <a:rPr lang="en-CA"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hlinkClick r:id="rId3"/>
              </a:rPr>
              <a:t>www.eenet.ca</a:t>
            </a:r>
            <a:r>
              <a:rPr lang="en-CA"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CA"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after the presentation. You will receive an email with the link.</a:t>
            </a:r>
          </a:p>
          <a:p>
            <a:pPr marL="0" lvl="0" indent="0" defTabSz="914400" fontAlgn="base">
              <a:lnSpc>
                <a:spcPct val="100000"/>
              </a:lnSpc>
              <a:spcBef>
                <a:spcPct val="0"/>
              </a:spcBef>
              <a:spcAft>
                <a:spcPct val="0"/>
              </a:spcAft>
              <a:buNone/>
            </a:pPr>
            <a:endParaRPr lang="en-US"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533400" lvl="0" indent="-533400" defTabSz="914400" fontAlgn="base">
              <a:lnSpc>
                <a:spcPct val="100000"/>
              </a:lnSpc>
              <a:spcBef>
                <a:spcPct val="0"/>
              </a:spcBef>
              <a:spcAft>
                <a:spcPct val="0"/>
              </a:spcAft>
              <a:buFontTx/>
              <a:buChar char="•"/>
            </a:pPr>
            <a:r>
              <a:rPr lang="en-US"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We would appreciate having your feedback on today’s webinar. Your browser will switch to the survey after this webinar ends. </a:t>
            </a:r>
            <a:r>
              <a:rPr lang="en-US"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Thanks in advance for the 2 minutes of your time to complete our online feedback survey!</a:t>
            </a:r>
          </a:p>
        </p:txBody>
      </p:sp>
      <p:sp>
        <p:nvSpPr>
          <p:cNvPr id="4" name="Slide Number Placeholder 3"/>
          <p:cNvSpPr>
            <a:spLocks noGrp="1"/>
          </p:cNvSpPr>
          <p:nvPr>
            <p:ph type="sldNum" sz="quarter" idx="12"/>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1ECEE783-4751-3447-A075-565592F019DC}" type="slidenum">
              <a:rPr kumimoji="0" lang="en-US" sz="700" b="1" i="0" u="none" strike="noStrike" kern="1200" cap="none" spc="0" normalizeH="0" baseline="0" noProof="0" smtClean="0">
                <a:ln>
                  <a:noFill/>
                </a:ln>
                <a:solidFill>
                  <a:srgbClr val="1E1E1E">
                    <a:lumMod val="50000"/>
                    <a:lumOff val="50000"/>
                  </a:srgbClr>
                </a:solidFill>
                <a:effectLst/>
                <a:uLnTx/>
                <a:uFillTx/>
                <a:latin typeface="Manuale" charset="0"/>
              </a:rPr>
              <a:pPr marL="0" marR="0" lvl="0" indent="0" algn="l" defTabSz="914377" rtl="0" eaLnBrk="1" fontAlgn="auto" latinLnBrk="0" hangingPunct="1">
                <a:lnSpc>
                  <a:spcPct val="100000"/>
                </a:lnSpc>
                <a:spcBef>
                  <a:spcPts val="0"/>
                </a:spcBef>
                <a:spcAft>
                  <a:spcPts val="0"/>
                </a:spcAft>
                <a:buClrTx/>
                <a:buSzTx/>
                <a:buFontTx/>
                <a:buNone/>
                <a:tabLst/>
                <a:defRPr/>
              </a:pPr>
              <a:t>6</a:t>
            </a:fld>
            <a:endParaRPr kumimoji="0" lang="en-US" sz="700" b="1" i="0" u="none" strike="noStrike" kern="1200" cap="none" spc="0" normalizeH="0" baseline="0" noProof="0" dirty="0">
              <a:ln>
                <a:noFill/>
              </a:ln>
              <a:solidFill>
                <a:srgbClr val="1E1E1E">
                  <a:lumMod val="50000"/>
                  <a:lumOff val="50000"/>
                </a:srgbClr>
              </a:solidFill>
              <a:effectLst/>
              <a:uLnTx/>
              <a:uFillTx/>
              <a:latin typeface="Manuale" charset="0"/>
            </a:endParaRPr>
          </a:p>
        </p:txBody>
      </p:sp>
      <p:pic>
        <p:nvPicPr>
          <p:cNvPr id="5" name="Picture 4"/>
          <p:cNvPicPr>
            <a:picLocks noChangeAspect="1"/>
          </p:cNvPicPr>
          <p:nvPr/>
        </p:nvPicPr>
        <p:blipFill rotWithShape="1">
          <a:blip r:embed="rId4"/>
          <a:srcRect b="6123"/>
          <a:stretch/>
        </p:blipFill>
        <p:spPr>
          <a:xfrm>
            <a:off x="8193024" y="604614"/>
            <a:ext cx="3548965" cy="2841114"/>
          </a:xfrm>
          <a:prstGeom prst="rect">
            <a:avLst/>
          </a:prstGeom>
        </p:spPr>
      </p:pic>
      <p:sp>
        <p:nvSpPr>
          <p:cNvPr id="7" name="Oval 6"/>
          <p:cNvSpPr/>
          <p:nvPr/>
        </p:nvSpPr>
        <p:spPr>
          <a:xfrm>
            <a:off x="8193024" y="1176120"/>
            <a:ext cx="3182112" cy="1457352"/>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CA" sz="1900" b="0" i="0" u="none" strike="noStrike" kern="1200" cap="none" spc="0" normalizeH="0" baseline="0" noProof="0">
              <a:ln>
                <a:noFill/>
              </a:ln>
              <a:solidFill>
                <a:srgbClr val="787878"/>
              </a:solidFill>
              <a:effectLst/>
              <a:uLnTx/>
              <a:uFillTx/>
              <a:latin typeface="Arial" panose="020B0604020202020204"/>
              <a:ea typeface="+mn-ea"/>
              <a:cs typeface="+mn-cs"/>
            </a:endParaRPr>
          </a:p>
        </p:txBody>
      </p:sp>
      <p:sp>
        <p:nvSpPr>
          <p:cNvPr id="8" name="Right Arrow 7"/>
          <p:cNvSpPr/>
          <p:nvPr/>
        </p:nvSpPr>
        <p:spPr>
          <a:xfrm>
            <a:off x="7313133" y="1747370"/>
            <a:ext cx="640080" cy="3819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CA" sz="1900" b="0" i="0" u="none" strike="noStrike" kern="1200" cap="none" spc="0" normalizeH="0" baseline="0" noProof="0">
              <a:ln>
                <a:noFill/>
              </a:ln>
              <a:solidFill>
                <a:srgbClr val="787878"/>
              </a:solidFill>
              <a:effectLst/>
              <a:uLnTx/>
              <a:uFillTx/>
              <a:latin typeface="Arial" panose="020B0604020202020204"/>
              <a:ea typeface="+mn-ea"/>
              <a:cs typeface="+mn-cs"/>
            </a:endParaRPr>
          </a:p>
        </p:txBody>
      </p:sp>
      <p:sp>
        <p:nvSpPr>
          <p:cNvPr id="9" name="TextBox 8"/>
          <p:cNvSpPr txBox="1"/>
          <p:nvPr/>
        </p:nvSpPr>
        <p:spPr>
          <a:xfrm>
            <a:off x="1421072" y="430816"/>
            <a:ext cx="3122458" cy="707886"/>
          </a:xfrm>
          <a:prstGeom prst="rect">
            <a:avLst/>
          </a:prstGeom>
          <a:noFill/>
        </p:spPr>
        <p:txBody>
          <a:bodyPr wrap="none" rtlCol="0">
            <a:spAutoFit/>
          </a:bodyPr>
          <a:lstStyle/>
          <a:p>
            <a:r>
              <a:rPr lang="en-US" sz="4000" dirty="0">
                <a:solidFill>
                  <a:srgbClr val="7030A0"/>
                </a:solidFill>
              </a:rPr>
              <a:t>Housekeeping</a:t>
            </a:r>
          </a:p>
        </p:txBody>
      </p:sp>
    </p:spTree>
    <p:extLst>
      <p:ext uri="{BB962C8B-B14F-4D97-AF65-F5344CB8AC3E}">
        <p14:creationId xmlns:p14="http://schemas.microsoft.com/office/powerpoint/2010/main" val="1522429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90231" y="2242170"/>
            <a:ext cx="10422230" cy="2395145"/>
          </a:xfrm>
        </p:spPr>
        <p:txBody>
          <a:bodyPr>
            <a:normAutofit/>
          </a:bodyPr>
          <a:lstStyle/>
          <a:p>
            <a:pPr marL="0" indent="0">
              <a:buNone/>
            </a:pPr>
            <a:r>
              <a:rPr lang="en-US" sz="2400" dirty="0"/>
              <a:t>Dr. Flora Matheson leads the Justice and Equity Research Program located at MAP Centre for Urban Health Solutions, St. Michael’s Hospital. Her research focuses on solutions to reduce social and health inequities among people experiencing problem gambling and imprisonment; solutions that are built with and for these communities. As a Sociologist she uses both a gender and social determinants of health lens to enact change.</a:t>
            </a:r>
          </a:p>
        </p:txBody>
      </p:sp>
      <p:sp>
        <p:nvSpPr>
          <p:cNvPr id="3" name="Slide Number Placeholder 2"/>
          <p:cNvSpPr>
            <a:spLocks noGrp="1"/>
          </p:cNvSpPr>
          <p:nvPr>
            <p:ph type="sldNum" sz="quarter" idx="12"/>
          </p:nvPr>
        </p:nvSpPr>
        <p:spPr/>
        <p:txBody>
          <a:bodyPr/>
          <a:lstStyle/>
          <a:p>
            <a:fld id="{1ECEE783-4751-3447-A075-565592F019DC}" type="slidenum">
              <a:rPr lang="en-US" smtClean="0"/>
              <a:pPr/>
              <a:t>7</a:t>
            </a:fld>
            <a:endParaRPr lang="en-US" dirty="0"/>
          </a:p>
        </p:txBody>
      </p:sp>
      <p:sp>
        <p:nvSpPr>
          <p:cNvPr id="4" name="Title 3"/>
          <p:cNvSpPr>
            <a:spLocks noGrp="1"/>
          </p:cNvSpPr>
          <p:nvPr>
            <p:ph type="title"/>
          </p:nvPr>
        </p:nvSpPr>
        <p:spPr>
          <a:xfrm>
            <a:off x="864576" y="601917"/>
            <a:ext cx="10346029" cy="982995"/>
          </a:xfrm>
        </p:spPr>
        <p:txBody>
          <a:bodyPr/>
          <a:lstStyle/>
          <a:p>
            <a:r>
              <a:rPr lang="de-DE" b="1" dirty="0" smtClean="0"/>
              <a:t>Flora Matheson</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8345" y="5711930"/>
            <a:ext cx="2247900" cy="551438"/>
          </a:xfrm>
          <a:prstGeom prst="rect">
            <a:avLst/>
          </a:prstGeom>
        </p:spPr>
      </p:pic>
      <p:pic>
        <p:nvPicPr>
          <p:cNvPr id="1026" name="Picture 2" descr="https://maphealth.ca/wp-content/uploads/UHT-StMichaels-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33757" y="5642024"/>
            <a:ext cx="2906486" cy="621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7999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90231" y="1997241"/>
            <a:ext cx="10422230" cy="3435209"/>
          </a:xfrm>
        </p:spPr>
        <p:txBody>
          <a:bodyPr>
            <a:normAutofit/>
          </a:bodyPr>
          <a:lstStyle/>
          <a:p>
            <a:pPr marL="0" indent="0">
              <a:buNone/>
            </a:pPr>
            <a:r>
              <a:rPr lang="en-US" sz="2400" dirty="0"/>
              <a:t>Dr. Arthur McLuhan is a postdoctoral fellow at MAP Centre for Urban Health Solutions, St. Michael’s Hospital, Toronto. A sociologist of culture and interaction, his research examines the interactional patterns that sustain group affiliations, shape identities, maintain boundaries, and reproduce inequalities. He uses qualitative methods to study these issues across a variety of groups and social settings. His postdoctoral research is focused in two areas: (1) problem gambling, poverty, and homelessness and (2) incarceration, re-entry, and health.</a:t>
            </a:r>
          </a:p>
        </p:txBody>
      </p:sp>
      <p:sp>
        <p:nvSpPr>
          <p:cNvPr id="3" name="Slide Number Placeholder 2"/>
          <p:cNvSpPr>
            <a:spLocks noGrp="1"/>
          </p:cNvSpPr>
          <p:nvPr>
            <p:ph type="sldNum" sz="quarter" idx="12"/>
          </p:nvPr>
        </p:nvSpPr>
        <p:spPr/>
        <p:txBody>
          <a:bodyPr/>
          <a:lstStyle/>
          <a:p>
            <a:fld id="{1ECEE783-4751-3447-A075-565592F019DC}" type="slidenum">
              <a:rPr lang="en-US" smtClean="0"/>
              <a:pPr/>
              <a:t>8</a:t>
            </a:fld>
            <a:endParaRPr lang="en-US" dirty="0"/>
          </a:p>
        </p:txBody>
      </p:sp>
      <p:sp>
        <p:nvSpPr>
          <p:cNvPr id="4" name="Title 3"/>
          <p:cNvSpPr>
            <a:spLocks noGrp="1"/>
          </p:cNvSpPr>
          <p:nvPr>
            <p:ph type="title"/>
          </p:nvPr>
        </p:nvSpPr>
        <p:spPr>
          <a:xfrm>
            <a:off x="864576" y="601917"/>
            <a:ext cx="10346029" cy="982995"/>
          </a:xfrm>
        </p:spPr>
        <p:txBody>
          <a:bodyPr/>
          <a:lstStyle/>
          <a:p>
            <a:r>
              <a:rPr lang="de-DE" b="1" dirty="0" smtClean="0"/>
              <a:t>Arthur McLuhan</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8345" y="5711930"/>
            <a:ext cx="2247900" cy="551438"/>
          </a:xfrm>
          <a:prstGeom prst="rect">
            <a:avLst/>
          </a:prstGeom>
        </p:spPr>
      </p:pic>
      <p:pic>
        <p:nvPicPr>
          <p:cNvPr id="8" name="Picture 2" descr="https://maphealth.ca/wp-content/uploads/UHT-StMichaels-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33757" y="5642024"/>
            <a:ext cx="2906486" cy="621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6327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90231" y="1997241"/>
            <a:ext cx="10422230" cy="3435209"/>
          </a:xfrm>
        </p:spPr>
        <p:txBody>
          <a:bodyPr>
            <a:normAutofit/>
          </a:bodyPr>
          <a:lstStyle/>
          <a:p>
            <a:pPr marL="0" indent="0">
              <a:buNone/>
            </a:pPr>
            <a:r>
              <a:rPr lang="en-US" sz="2400" dirty="0"/>
              <a:t>Madison Ford is a Research Coordinator in the Justice and Equity Research Program within the MAP Centre for Urban Health Solutions, St. Michael's Hospital. She holds a Master’s of Public Health from Lund University and focused her thesis research on the association between problem gambling and comorbid physical conditions, mental health problems, problematic substance use, and </a:t>
            </a:r>
            <a:r>
              <a:rPr lang="en-US" sz="2400" dirty="0" err="1"/>
              <a:t>behavioural</a:t>
            </a:r>
            <a:r>
              <a:rPr lang="en-US" sz="2400" dirty="0"/>
              <a:t> addictions with the goal of finding new opportunities for pathways to treatment. As a R</a:t>
            </a:r>
            <a:r>
              <a:rPr lang="en-US" sz="2400" dirty="0" smtClean="0"/>
              <a:t>esearch </a:t>
            </a:r>
            <a:r>
              <a:rPr lang="en-US" sz="2400" dirty="0"/>
              <a:t>C</a:t>
            </a:r>
            <a:r>
              <a:rPr lang="en-US" sz="2400" dirty="0" smtClean="0"/>
              <a:t>oordinator</a:t>
            </a:r>
            <a:r>
              <a:rPr lang="en-US" sz="2400" dirty="0"/>
              <a:t>, she is currently managing various projects, including a self-management app for people experiencing problem </a:t>
            </a:r>
            <a:r>
              <a:rPr lang="en-US" sz="2400" dirty="0" smtClean="0"/>
              <a:t>gambling.</a:t>
            </a:r>
            <a:endParaRPr lang="en-US" sz="2400" dirty="0"/>
          </a:p>
        </p:txBody>
      </p:sp>
      <p:sp>
        <p:nvSpPr>
          <p:cNvPr id="3" name="Slide Number Placeholder 2"/>
          <p:cNvSpPr>
            <a:spLocks noGrp="1"/>
          </p:cNvSpPr>
          <p:nvPr>
            <p:ph type="sldNum" sz="quarter" idx="12"/>
          </p:nvPr>
        </p:nvSpPr>
        <p:spPr/>
        <p:txBody>
          <a:bodyPr/>
          <a:lstStyle/>
          <a:p>
            <a:fld id="{1ECEE783-4751-3447-A075-565592F019DC}" type="slidenum">
              <a:rPr lang="en-US" smtClean="0"/>
              <a:pPr/>
              <a:t>9</a:t>
            </a:fld>
            <a:endParaRPr lang="en-US" dirty="0"/>
          </a:p>
        </p:txBody>
      </p:sp>
      <p:sp>
        <p:nvSpPr>
          <p:cNvPr id="4" name="Title 3"/>
          <p:cNvSpPr>
            <a:spLocks noGrp="1"/>
          </p:cNvSpPr>
          <p:nvPr>
            <p:ph type="title"/>
          </p:nvPr>
        </p:nvSpPr>
        <p:spPr>
          <a:xfrm>
            <a:off x="864576" y="601917"/>
            <a:ext cx="10346029" cy="982995"/>
          </a:xfrm>
        </p:spPr>
        <p:txBody>
          <a:bodyPr/>
          <a:lstStyle/>
          <a:p>
            <a:r>
              <a:rPr lang="de-DE" b="1" dirty="0" smtClean="0"/>
              <a:t>Madison Ford </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8345" y="5711930"/>
            <a:ext cx="2247900" cy="551438"/>
          </a:xfrm>
          <a:prstGeom prst="rect">
            <a:avLst/>
          </a:prstGeom>
        </p:spPr>
      </p:pic>
      <p:pic>
        <p:nvPicPr>
          <p:cNvPr id="8" name="Picture 2" descr="https://maphealth.ca/wp-content/uploads/UHT-StMichaels-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33757" y="5642024"/>
            <a:ext cx="2906486" cy="621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4113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1455688" y="869755"/>
            <a:ext cx="9675374" cy="1527565"/>
          </a:xfrm>
        </p:spPr>
        <p:txBody>
          <a:bodyPr/>
          <a:lstStyle/>
          <a:p>
            <a:r>
              <a:rPr lang="en-US" b="1" dirty="0" smtClean="0"/>
              <a:t>Learning Objectives </a:t>
            </a:r>
            <a:endParaRPr lang="en-US" b="1" dirty="0"/>
          </a:p>
        </p:txBody>
      </p:sp>
      <p:graphicFrame>
        <p:nvGraphicFramePr>
          <p:cNvPr id="20" name="Content Placeholder 19"/>
          <p:cNvGraphicFramePr>
            <a:graphicFrameLocks noGrp="1"/>
          </p:cNvGraphicFramePr>
          <p:nvPr>
            <p:ph sz="half" idx="1"/>
            <p:extLst>
              <p:ext uri="{D42A27DB-BD31-4B8C-83A1-F6EECF244321}">
                <p14:modId xmlns:p14="http://schemas.microsoft.com/office/powerpoint/2010/main" val="1230110548"/>
              </p:ext>
            </p:extLst>
          </p:nvPr>
        </p:nvGraphicFramePr>
        <p:xfrm>
          <a:off x="1402936" y="2397321"/>
          <a:ext cx="9728126" cy="36342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a:blip r:embed="rId8"/>
          <a:stretch>
            <a:fillRect/>
          </a:stretch>
        </p:blipFill>
        <p:spPr>
          <a:xfrm>
            <a:off x="1529682" y="2514520"/>
            <a:ext cx="1950889" cy="914479"/>
          </a:xfrm>
          <a:prstGeom prst="rect">
            <a:avLst/>
          </a:prstGeom>
        </p:spPr>
      </p:pic>
      <p:sp>
        <p:nvSpPr>
          <p:cNvPr id="12" name="Slide Number Placeholder 11"/>
          <p:cNvSpPr>
            <a:spLocks noGrp="1"/>
          </p:cNvSpPr>
          <p:nvPr>
            <p:ph type="sldNum" sz="quarter" idx="4294967295"/>
          </p:nvPr>
        </p:nvSpPr>
        <p:spPr>
          <a:xfrm>
            <a:off x="0" y="6540500"/>
            <a:ext cx="582613" cy="236538"/>
          </a:xfrm>
        </p:spPr>
        <p:txBody>
          <a:bodyPr/>
          <a:lstStyle/>
          <a:p>
            <a:fld id="{1ECEE783-4751-3447-A075-565592F019DC}" type="slidenum">
              <a:rPr lang="en-US" smtClean="0"/>
              <a:pPr/>
              <a:t>10</a:t>
            </a:fld>
            <a:endParaRPr lang="en-US" dirty="0"/>
          </a:p>
        </p:txBody>
      </p:sp>
      <p:sp>
        <p:nvSpPr>
          <p:cNvPr id="3" name="Text Placeholder 2"/>
          <p:cNvSpPr>
            <a:spLocks noGrp="1"/>
          </p:cNvSpPr>
          <p:nvPr>
            <p:ph type="body" sz="quarter" idx="4294967295"/>
          </p:nvPr>
        </p:nvSpPr>
        <p:spPr>
          <a:xfrm>
            <a:off x="0" y="3025775"/>
            <a:ext cx="1460500" cy="2122488"/>
          </a:xfrm>
        </p:spPr>
        <p:txBody>
          <a:bodyPr/>
          <a:lstStyle/>
          <a:p>
            <a:pPr marL="0" indent="0" algn="ctr">
              <a:buNone/>
            </a:pPr>
            <a:r>
              <a:rPr lang="en-US" dirty="0" smtClean="0"/>
              <a:t> </a:t>
            </a:r>
            <a:endParaRPr lang="en-US" dirty="0"/>
          </a:p>
        </p:txBody>
      </p:sp>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25814" y="4724414"/>
            <a:ext cx="1923523" cy="1696781"/>
          </a:xfrm>
          <a:prstGeom prst="rect">
            <a:avLst/>
          </a:prstGeom>
        </p:spPr>
      </p:pic>
      <p:pic>
        <p:nvPicPr>
          <p:cNvPr id="5" name="Picture 4"/>
          <p:cNvPicPr>
            <a:picLocks noChangeAspect="1"/>
          </p:cNvPicPr>
          <p:nvPr/>
        </p:nvPicPr>
        <p:blipFill>
          <a:blip r:embed="rId10"/>
          <a:stretch>
            <a:fillRect/>
          </a:stretch>
        </p:blipFill>
        <p:spPr>
          <a:xfrm>
            <a:off x="1529681" y="2514520"/>
            <a:ext cx="1950889" cy="914479"/>
          </a:xfrm>
          <a:prstGeom prst="rect">
            <a:avLst/>
          </a:prstGeom>
        </p:spPr>
      </p:pic>
    </p:spTree>
    <p:extLst>
      <p:ext uri="{BB962C8B-B14F-4D97-AF65-F5344CB8AC3E}">
        <p14:creationId xmlns:p14="http://schemas.microsoft.com/office/powerpoint/2010/main" val="1279803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16219" y="3233057"/>
            <a:ext cx="6613833" cy="2386469"/>
          </a:xfrm>
        </p:spPr>
        <p:txBody>
          <a:bodyPr/>
          <a:lstStyle/>
          <a:p>
            <a:r>
              <a:rPr lang="en-CA" dirty="0">
                <a:solidFill>
                  <a:schemeClr val="tx1"/>
                </a:solidFill>
              </a:rPr>
              <a:t>To understand the challenges of problem gambling recovery, including barriers to care, service access, and support for problem gambling, in the context of poverty and homelessness</a:t>
            </a:r>
            <a:r>
              <a:rPr lang="en-CA" dirty="0" smtClean="0">
                <a:solidFill>
                  <a:schemeClr val="tx1"/>
                </a:solidFill>
              </a:rPr>
              <a:t>.</a:t>
            </a:r>
            <a:endParaRPr lang="en-US" dirty="0">
              <a:solidFill>
                <a:schemeClr val="tx1"/>
              </a:solidFill>
            </a:endParaRPr>
          </a:p>
        </p:txBody>
      </p:sp>
      <p:sp>
        <p:nvSpPr>
          <p:cNvPr id="2" name="Slide Number Placeholder 1"/>
          <p:cNvSpPr>
            <a:spLocks noGrp="1"/>
          </p:cNvSpPr>
          <p:nvPr>
            <p:ph type="sldNum" sz="quarter" idx="12"/>
          </p:nvPr>
        </p:nvSpPr>
        <p:spPr/>
        <p:txBody>
          <a:bodyPr/>
          <a:lstStyle/>
          <a:p>
            <a:fld id="{1ECEE783-4751-3447-A075-565592F019DC}" type="slidenum">
              <a:rPr lang="en-US" smtClean="0"/>
              <a:t>11</a:t>
            </a:fld>
            <a:endParaRPr lang="en-US" dirty="0"/>
          </a:p>
        </p:txBody>
      </p:sp>
      <p:sp>
        <p:nvSpPr>
          <p:cNvPr id="6" name="Text Placeholder 5"/>
          <p:cNvSpPr>
            <a:spLocks noGrp="1"/>
          </p:cNvSpPr>
          <p:nvPr>
            <p:ph type="body" sz="quarter" idx="14"/>
          </p:nvPr>
        </p:nvSpPr>
        <p:spPr>
          <a:xfrm>
            <a:off x="1256687" y="1519266"/>
            <a:ext cx="8915400" cy="1517848"/>
          </a:xfrm>
        </p:spPr>
        <p:txBody>
          <a:bodyPr/>
          <a:lstStyle/>
          <a:p>
            <a:r>
              <a:rPr lang="en-US" sz="8000" dirty="0">
                <a:solidFill>
                  <a:schemeClr val="tx1"/>
                </a:solidFill>
              </a:rPr>
              <a:t>O</a:t>
            </a:r>
            <a:r>
              <a:rPr lang="en-US" sz="8000" dirty="0" smtClean="0">
                <a:solidFill>
                  <a:schemeClr val="tx1"/>
                </a:solidFill>
              </a:rPr>
              <a:t>bjective 1</a:t>
            </a:r>
            <a:endParaRPr lang="en-US" sz="8000" dirty="0">
              <a:solidFill>
                <a:schemeClr val="tx1"/>
              </a:solidFill>
            </a:endParaRPr>
          </a:p>
        </p:txBody>
      </p:sp>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backgroundRemoval t="4507" b="94025" l="4750" r="94208">
                        <a14:foregroundMark x1="37708" y1="74528" x2="37708" y2="74528"/>
                        <a14:foregroundMark x1="11292" y1="76660" x2="11292" y2="76660"/>
                        <a14:foregroundMark x1="58708" y1="22152" x2="58708" y2="22152"/>
                        <a14:foregroundMark x1="25792" y1="81901" x2="25792" y2="81901"/>
                        <a14:foregroundMark x1="29458" y1="48078" x2="29458" y2="48078"/>
                        <a14:foregroundMark x1="71208" y1="41894" x2="71208" y2="41894"/>
                        <a14:foregroundMark x1="71208" y1="36443" x2="71208" y2="36443"/>
                        <a14:foregroundMark x1="74875" y1="33089" x2="74875" y2="33089"/>
                        <a14:foregroundMark x1="80583" y1="26904" x2="80583" y2="26904"/>
                        <a14:foregroundMark x1="70083" y1="79769" x2="70083" y2="79769"/>
                        <a14:foregroundMark x1="76292" y1="76904" x2="76292" y2="76904"/>
                        <a14:foregroundMark x1="21500" y1="65723" x2="21500" y2="65723"/>
                        <a14:foregroundMark x1="24083" y1="91195" x2="24083" y2="91195"/>
                        <a14:foregroundMark x1="27750" y1="92872" x2="27750" y2="92872"/>
                        <a14:foregroundMark x1="43958" y1="67365" x2="43958" y2="67365"/>
                        <a14:foregroundMark x1="42542" y1="76660" x2="42542" y2="76660"/>
                        <a14:foregroundMark x1="56167" y1="58351" x2="56167" y2="58351"/>
                        <a14:foregroundMark x1="49042" y1="59748" x2="49042" y2="59748"/>
                        <a14:foregroundMark x1="59833" y1="52621" x2="59833" y2="52621"/>
                        <a14:foregroundMark x1="47625" y1="50245" x2="47625" y2="50245"/>
                        <a14:foregroundMark x1="51042" y1="45493" x2="51042" y2="45493"/>
                        <a14:foregroundMark x1="63250" y1="48567" x2="63250" y2="48567"/>
                        <a14:foregroundMark x1="70333" y1="45493" x2="70333" y2="45493"/>
                        <a14:foregroundMark x1="75458" y1="45248" x2="75458" y2="45248"/>
                        <a14:foregroundMark x1="76042" y1="38819" x2="76042" y2="38819"/>
                        <a14:foregroundMark x1="78000" y1="41440" x2="78000" y2="41440"/>
                        <a14:foregroundMark x1="79708" y1="36443" x2="79708" y2="36443"/>
                        <a14:foregroundMark x1="82542" y1="30468" x2="82542" y2="30468"/>
                        <a14:foregroundMark x1="46792" y1="56918" x2="46792" y2="56918"/>
                        <a14:foregroundMark x1="44208" y1="53319" x2="44208" y2="53319"/>
                        <a14:backgroundMark x1="22375" y1="14745" x2="16125" y2="52131"/>
                        <a14:backgroundMark x1="40250" y1="26205" x2="41958" y2="45947"/>
                        <a14:backgroundMark x1="93333" y1="19532" x2="93333" y2="62159"/>
                        <a14:backgroundMark x1="44500" y1="19776" x2="44500" y2="19776"/>
                        <a14:backgroundMark x1="78000" y1="15968" x2="78000" y2="15968"/>
                        <a14:backgroundMark x1="32875" y1="39762" x2="32875" y2="39762"/>
                        <a14:backgroundMark x1="78292" y1="57128" x2="78292" y2="57128"/>
                        <a14:backgroundMark x1="87667" y1="38085" x2="87667" y2="38085"/>
                      </a14:backgroundRemoval>
                    </a14:imgEffect>
                  </a14:imgLayer>
                </a14:imgProps>
              </a:ext>
              <a:ext uri="{28A0092B-C50C-407E-A947-70E740481C1C}">
                <a14:useLocalDpi xmlns:a14="http://schemas.microsoft.com/office/drawing/2010/main" val="0"/>
              </a:ext>
            </a:extLst>
          </a:blip>
          <a:stretch>
            <a:fillRect/>
          </a:stretch>
        </p:blipFill>
        <p:spPr>
          <a:xfrm>
            <a:off x="8189583" y="2295176"/>
            <a:ext cx="3354717" cy="4000500"/>
          </a:xfrm>
          <a:prstGeom prst="rect">
            <a:avLst/>
          </a:prstGeom>
        </p:spPr>
      </p:pic>
    </p:spTree>
    <p:extLst>
      <p:ext uri="{BB962C8B-B14F-4D97-AF65-F5344CB8AC3E}">
        <p14:creationId xmlns:p14="http://schemas.microsoft.com/office/powerpoint/2010/main" val="1441408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martphone Drawing Mobile Phone · Free image on Pixaba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4" y="1938986"/>
            <a:ext cx="3148013" cy="4524091"/>
          </a:xfrm>
          <a:prstGeom prst="rect">
            <a:avLst/>
          </a:prstGeom>
        </p:spPr>
      </p:pic>
      <p:sp>
        <p:nvSpPr>
          <p:cNvPr id="3" name="Slide Number Placeholder 2"/>
          <p:cNvSpPr>
            <a:spLocks noGrp="1"/>
          </p:cNvSpPr>
          <p:nvPr>
            <p:ph type="sldNum" sz="quarter" idx="12"/>
          </p:nvPr>
        </p:nvSpPr>
        <p:spPr/>
        <p:txBody>
          <a:bodyPr/>
          <a:lstStyle/>
          <a:p>
            <a:fld id="{1ECEE783-4751-3447-A075-565592F019DC}" type="slidenum">
              <a:rPr lang="en-US" smtClean="0"/>
              <a:pPr/>
              <a:t>12</a:t>
            </a:fld>
            <a:endParaRPr lang="en-US" dirty="0"/>
          </a:p>
        </p:txBody>
      </p:sp>
      <p:sp>
        <p:nvSpPr>
          <p:cNvPr id="4" name="Title 3"/>
          <p:cNvSpPr>
            <a:spLocks noGrp="1"/>
          </p:cNvSpPr>
          <p:nvPr>
            <p:ph type="title"/>
          </p:nvPr>
        </p:nvSpPr>
        <p:spPr/>
        <p:txBody>
          <a:bodyPr/>
          <a:lstStyle/>
          <a:p>
            <a:r>
              <a:rPr lang="en-US" sz="2400" b="1" dirty="0" smtClean="0"/>
              <a:t>Background </a:t>
            </a:r>
            <a:endParaRPr lang="en-US" dirty="0"/>
          </a:p>
        </p:txBody>
      </p:sp>
      <p:pic>
        <p:nvPicPr>
          <p:cNvPr id="5" name="Picture 4"/>
          <p:cNvPicPr>
            <a:picLocks noChangeAspect="1"/>
          </p:cNvPicPr>
          <p:nvPr/>
        </p:nvPicPr>
        <p:blipFill>
          <a:blip r:embed="rId3"/>
          <a:stretch>
            <a:fillRect/>
          </a:stretch>
        </p:blipFill>
        <p:spPr>
          <a:xfrm>
            <a:off x="3788229" y="1365837"/>
            <a:ext cx="4800600" cy="491164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6629" y="1906328"/>
            <a:ext cx="2561741" cy="3830967"/>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53250" y="2441103"/>
            <a:ext cx="1995108" cy="1759928"/>
          </a:xfrm>
          <a:prstGeom prst="rect">
            <a:avLst/>
          </a:prstGeom>
        </p:spPr>
      </p:pic>
    </p:spTree>
    <p:extLst>
      <p:ext uri="{BB962C8B-B14F-4D97-AF65-F5344CB8AC3E}">
        <p14:creationId xmlns:p14="http://schemas.microsoft.com/office/powerpoint/2010/main" val="1030489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0329D6-82B6-466D-854C-8C9F948ABF21}"/>
              </a:ext>
            </a:extLst>
          </p:cNvPr>
          <p:cNvSpPr>
            <a:spLocks noGrp="1"/>
          </p:cNvSpPr>
          <p:nvPr>
            <p:ph idx="1"/>
          </p:nvPr>
        </p:nvSpPr>
        <p:spPr>
          <a:xfrm>
            <a:off x="1395959" y="1607065"/>
            <a:ext cx="9870755" cy="3487450"/>
          </a:xfrm>
        </p:spPr>
        <p:txBody>
          <a:bodyPr>
            <a:normAutofit/>
          </a:bodyPr>
          <a:lstStyle/>
          <a:p>
            <a:pPr marL="457189" lvl="0" indent="-457189">
              <a:buClr>
                <a:schemeClr val="accent1"/>
              </a:buClr>
              <a:buFont typeface="Arial" panose="020B0604020202020204" pitchFamily="34" charset="0"/>
              <a:buChar char="•"/>
            </a:pPr>
            <a:r>
              <a:rPr lang="en-US" sz="2800" dirty="0">
                <a:solidFill>
                  <a:prstClr val="black"/>
                </a:solidFill>
                <a:latin typeface="Calibri" panose="020F0502020204030204"/>
                <a:ea typeface="+mn-ea"/>
                <a:cs typeface="+mn-cs"/>
              </a:rPr>
              <a:t>Problem gambling, poverty and homelessness are </a:t>
            </a:r>
            <a:r>
              <a:rPr lang="en-US" sz="2800" dirty="0" smtClean="0">
                <a:solidFill>
                  <a:prstClr val="black"/>
                </a:solidFill>
                <a:latin typeface="Calibri" panose="020F0502020204030204"/>
                <a:ea typeface="+mn-ea"/>
                <a:cs typeface="+mn-cs"/>
              </a:rPr>
              <a:t>interconnected </a:t>
            </a:r>
            <a:r>
              <a:rPr lang="en-US" sz="2800" dirty="0">
                <a:solidFill>
                  <a:prstClr val="black"/>
                </a:solidFill>
                <a:latin typeface="Calibri" panose="020F0502020204030204"/>
                <a:ea typeface="+mn-ea"/>
                <a:cs typeface="+mn-cs"/>
              </a:rPr>
              <a:t>and </a:t>
            </a:r>
            <a:r>
              <a:rPr lang="en-US" sz="2800" dirty="0" smtClean="0">
                <a:solidFill>
                  <a:prstClr val="black"/>
                </a:solidFill>
                <a:latin typeface="Calibri" panose="020F0502020204030204"/>
                <a:ea typeface="+mn-ea"/>
                <a:cs typeface="+mn-cs"/>
              </a:rPr>
              <a:t>present </a:t>
            </a:r>
            <a:r>
              <a:rPr lang="en-US" sz="2800" dirty="0">
                <a:solidFill>
                  <a:prstClr val="black"/>
                </a:solidFill>
                <a:latin typeface="Calibri" panose="020F0502020204030204"/>
                <a:ea typeface="+mn-ea"/>
                <a:cs typeface="+mn-cs"/>
              </a:rPr>
              <a:t>as hidden public health problems </a:t>
            </a:r>
          </a:p>
          <a:p>
            <a:pPr marL="914389" lvl="1" indent="-457189">
              <a:buClr>
                <a:schemeClr val="accent1"/>
              </a:buClr>
              <a:buFont typeface="Arial" panose="020B0604020202020204" pitchFamily="34" charset="0"/>
              <a:buChar char="•"/>
            </a:pPr>
            <a:r>
              <a:rPr lang="en-US" sz="2400" dirty="0">
                <a:solidFill>
                  <a:prstClr val="black"/>
                </a:solidFill>
                <a:latin typeface="Calibri" panose="020F0502020204030204"/>
                <a:ea typeface="+mn-ea"/>
                <a:cs typeface="+mn-cs"/>
              </a:rPr>
              <a:t>Problem gambling is often linked with other complex health challenges such as childhood and adult trauma, mental illness and substance use </a:t>
            </a:r>
            <a:r>
              <a:rPr lang="en-US" sz="1600" dirty="0">
                <a:solidFill>
                  <a:prstClr val="black"/>
                </a:solidFill>
                <a:latin typeface="Calibri" panose="020F0502020204030204"/>
                <a:ea typeface="+mn-ea"/>
                <a:cs typeface="+mn-cs"/>
              </a:rPr>
              <a:t>(</a:t>
            </a:r>
            <a:r>
              <a:rPr lang="en-US" sz="1600" dirty="0" err="1">
                <a:solidFill>
                  <a:prstClr val="black"/>
                </a:solidFill>
                <a:latin typeface="Calibri" panose="020F0502020204030204"/>
                <a:ea typeface="+mn-ea"/>
                <a:cs typeface="+mn-cs"/>
              </a:rPr>
              <a:t>Cowlishaw</a:t>
            </a:r>
            <a:r>
              <a:rPr lang="en-US" sz="1600" dirty="0">
                <a:solidFill>
                  <a:prstClr val="black"/>
                </a:solidFill>
                <a:latin typeface="Calibri" panose="020F0502020204030204"/>
                <a:ea typeface="+mn-ea"/>
                <a:cs typeface="+mn-cs"/>
              </a:rPr>
              <a:t> et al., 2014, </a:t>
            </a:r>
            <a:r>
              <a:rPr lang="en-US" sz="1600" dirty="0" err="1">
                <a:solidFill>
                  <a:prstClr val="black"/>
                </a:solidFill>
                <a:latin typeface="Calibri" panose="020F0502020204030204"/>
                <a:ea typeface="+mn-ea"/>
                <a:cs typeface="+mn-cs"/>
              </a:rPr>
              <a:t>Ferentzy</a:t>
            </a:r>
            <a:r>
              <a:rPr lang="en-US" sz="1600" dirty="0">
                <a:solidFill>
                  <a:prstClr val="black"/>
                </a:solidFill>
                <a:latin typeface="Calibri" panose="020F0502020204030204"/>
                <a:ea typeface="+mn-ea"/>
                <a:cs typeface="+mn-cs"/>
              </a:rPr>
              <a:t> et al., 2013, Matheson et al., 2014, Roberts et al., 2017)</a:t>
            </a:r>
            <a:endParaRPr lang="en-US" sz="1400" dirty="0">
              <a:solidFill>
                <a:prstClr val="black"/>
              </a:solidFill>
              <a:latin typeface="Calibri" panose="020F0502020204030204"/>
              <a:ea typeface="+mn-ea"/>
              <a:cs typeface="+mn-cs"/>
            </a:endParaRPr>
          </a:p>
          <a:p>
            <a:pPr marL="457189" lvl="0" indent="-457189">
              <a:buClr>
                <a:schemeClr val="tx2"/>
              </a:buClr>
              <a:buFont typeface="Arial" panose="020B0604020202020204" pitchFamily="34" charset="0"/>
              <a:buChar char="•"/>
            </a:pPr>
            <a:r>
              <a:rPr lang="en-US" sz="2800" dirty="0">
                <a:solidFill>
                  <a:prstClr val="black"/>
                </a:solidFill>
                <a:latin typeface="Calibri" panose="020F0502020204030204" pitchFamily="34" charset="0"/>
                <a:ea typeface="+mn-ea"/>
                <a:cs typeface="+mn-cs"/>
              </a:rPr>
              <a:t>Prevalence of problem gambling is much higher for people experiencing poverty/homelessness</a:t>
            </a:r>
          </a:p>
          <a:p>
            <a:pPr marL="914389" lvl="1" indent="-457189">
              <a:buClr>
                <a:schemeClr val="tx2"/>
              </a:buClr>
              <a:buFont typeface="Arial" panose="020B0604020202020204" pitchFamily="34" charset="0"/>
              <a:buChar char="•"/>
            </a:pPr>
            <a:r>
              <a:rPr lang="en-US" sz="2400" dirty="0">
                <a:solidFill>
                  <a:prstClr val="black"/>
                </a:solidFill>
                <a:latin typeface="Calibri" panose="020F0502020204030204" pitchFamily="34" charset="0"/>
                <a:ea typeface="+mn-ea"/>
                <a:cs typeface="+mn-cs"/>
              </a:rPr>
              <a:t>Rate of 5-6 times higher than general population (men: 35%; women: 28%) vs. about 3-8% </a:t>
            </a:r>
            <a:r>
              <a:rPr lang="en-US" sz="1600" dirty="0">
                <a:solidFill>
                  <a:prstClr val="black"/>
                </a:solidFill>
                <a:latin typeface="Calibri" panose="020F0502020204030204"/>
                <a:ea typeface="+mn-ea"/>
                <a:cs typeface="+mn-cs"/>
              </a:rPr>
              <a:t>(Matheson et al., 2014, 2021)</a:t>
            </a:r>
          </a:p>
        </p:txBody>
      </p:sp>
      <p:sp>
        <p:nvSpPr>
          <p:cNvPr id="3" name="Slide Number Placeholder 2">
            <a:extLst>
              <a:ext uri="{FF2B5EF4-FFF2-40B4-BE49-F238E27FC236}">
                <a16:creationId xmlns:a16="http://schemas.microsoft.com/office/drawing/2014/main" id="{ACE2C470-94BA-4075-B135-7B5B499CB434}"/>
              </a:ext>
            </a:extLst>
          </p:cNvPr>
          <p:cNvSpPr>
            <a:spLocks noGrp="1"/>
          </p:cNvSpPr>
          <p:nvPr>
            <p:ph type="sldNum" sz="quarter" idx="12"/>
          </p:nvPr>
        </p:nvSpPr>
        <p:spPr/>
        <p:txBody>
          <a:bodyPr/>
          <a:lstStyle/>
          <a:p>
            <a:fld id="{1ECEE783-4751-3447-A075-565592F019DC}" type="slidenum">
              <a:rPr lang="en-US" smtClean="0"/>
              <a:pPr/>
              <a:t>13</a:t>
            </a:fld>
            <a:endParaRPr lang="en-US" dirty="0"/>
          </a:p>
        </p:txBody>
      </p:sp>
      <p:sp>
        <p:nvSpPr>
          <p:cNvPr id="4" name="Title 3">
            <a:extLst>
              <a:ext uri="{FF2B5EF4-FFF2-40B4-BE49-F238E27FC236}">
                <a16:creationId xmlns:a16="http://schemas.microsoft.com/office/drawing/2014/main" id="{646FD6E6-75F6-402B-8C42-187927821744}"/>
              </a:ext>
            </a:extLst>
          </p:cNvPr>
          <p:cNvSpPr>
            <a:spLocks noGrp="1"/>
          </p:cNvSpPr>
          <p:nvPr>
            <p:ph type="title"/>
          </p:nvPr>
        </p:nvSpPr>
        <p:spPr/>
        <p:txBody>
          <a:bodyPr/>
          <a:lstStyle/>
          <a:p>
            <a:r>
              <a:rPr lang="en-US" sz="2800" b="1" dirty="0"/>
              <a:t>Problem Gambling, Poverty and Homelessness </a:t>
            </a:r>
            <a:endParaRPr lang="en-US" dirty="0"/>
          </a:p>
        </p:txBody>
      </p:sp>
    </p:spTree>
    <p:extLst>
      <p:ext uri="{BB962C8B-B14F-4D97-AF65-F5344CB8AC3E}">
        <p14:creationId xmlns:p14="http://schemas.microsoft.com/office/powerpoint/2010/main" val="17767835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95960" y="1355271"/>
            <a:ext cx="6160096" cy="4914900"/>
          </a:xfrm>
        </p:spPr>
        <p:txBody>
          <a:bodyPr>
            <a:normAutofit lnSpcReduction="10000"/>
          </a:bodyPr>
          <a:lstStyle/>
          <a:p>
            <a:pPr marL="457189" lvl="0" indent="-457189">
              <a:buClr>
                <a:schemeClr val="tx2"/>
              </a:buClr>
              <a:buFont typeface="Arial" panose="020B0604020202020204" pitchFamily="34" charset="0"/>
              <a:buChar char="•"/>
            </a:pPr>
            <a:r>
              <a:rPr lang="en-CA" sz="2800" dirty="0">
                <a:solidFill>
                  <a:prstClr val="black"/>
                </a:solidFill>
                <a:latin typeface="Calibri" panose="020F0502020204030204"/>
                <a:ea typeface="+mn-ea"/>
                <a:cs typeface="Calibri" panose="020F0502020204030204" pitchFamily="34" charset="0"/>
              </a:rPr>
              <a:t>G</a:t>
            </a:r>
            <a:r>
              <a:rPr lang="en-US" sz="2800" dirty="0">
                <a:solidFill>
                  <a:prstClr val="black"/>
                </a:solidFill>
                <a:latin typeface="Calibri" panose="020F0502020204030204"/>
                <a:ea typeface="+mn-ea"/>
                <a:cs typeface="+mn-cs"/>
              </a:rPr>
              <a:t>ambling problems are associated with several poverty measures including unemployment, precarious employment, precarious housing, homelessness, and low income </a:t>
            </a:r>
            <a:r>
              <a:rPr lang="en-US" sz="1600" dirty="0" smtClean="0">
                <a:solidFill>
                  <a:prstClr val="black"/>
                </a:solidFill>
                <a:latin typeface="Calibri" panose="020F0502020204030204"/>
                <a:ea typeface="+mn-ea"/>
                <a:cs typeface="+mn-cs"/>
              </a:rPr>
              <a:t>(</a:t>
            </a:r>
            <a:r>
              <a:rPr lang="en-US" sz="1600" dirty="0">
                <a:solidFill>
                  <a:prstClr val="black"/>
                </a:solidFill>
                <a:latin typeface="Calibri" panose="020F0502020204030204"/>
                <a:ea typeface="+mn-ea"/>
                <a:cs typeface="+mn-cs"/>
              </a:rPr>
              <a:t>Matheson et al., 2014)</a:t>
            </a:r>
            <a:endParaRPr lang="en-CA" sz="1600" dirty="0">
              <a:solidFill>
                <a:prstClr val="black"/>
              </a:solidFill>
              <a:latin typeface="Calibri" panose="020F0502020204030204" pitchFamily="34" charset="0"/>
              <a:ea typeface="+mn-ea"/>
              <a:cs typeface="Calibri" panose="020F0502020204030204" pitchFamily="34" charset="0"/>
            </a:endParaRPr>
          </a:p>
          <a:p>
            <a:pPr marL="457189" lvl="0" indent="-457189">
              <a:buClr>
                <a:schemeClr val="tx2"/>
              </a:buClr>
              <a:buFont typeface="Arial" panose="020B0604020202020204" pitchFamily="34" charset="0"/>
              <a:buChar char="•"/>
            </a:pPr>
            <a:r>
              <a:rPr lang="en-US" sz="2800" dirty="0">
                <a:solidFill>
                  <a:prstClr val="black"/>
                </a:solidFill>
                <a:latin typeface="Calibri" panose="020F0502020204030204"/>
                <a:ea typeface="+mn-ea"/>
                <a:cs typeface="+mn-cs"/>
              </a:rPr>
              <a:t>At an area-level, neighborhood disadvantage is associated with higher prevalence of gambling problems </a:t>
            </a:r>
            <a:r>
              <a:rPr lang="en-US" sz="1600" dirty="0">
                <a:solidFill>
                  <a:prstClr val="black"/>
                </a:solidFill>
                <a:latin typeface="Calibri" panose="020F0502020204030204"/>
                <a:ea typeface="+mn-ea"/>
                <a:cs typeface="+mn-cs"/>
              </a:rPr>
              <a:t>(Hahmann et al., 2021)</a:t>
            </a:r>
          </a:p>
          <a:p>
            <a:pPr marL="457189" lvl="0" indent="-457189">
              <a:buClr>
                <a:schemeClr val="tx2"/>
              </a:buClr>
              <a:buFont typeface="Arial" panose="020B0604020202020204" pitchFamily="34" charset="0"/>
              <a:buChar char="•"/>
            </a:pPr>
            <a:r>
              <a:rPr lang="en-US" sz="2800" dirty="0">
                <a:solidFill>
                  <a:prstClr val="black"/>
                </a:solidFill>
                <a:latin typeface="Calibri" panose="020F0502020204030204"/>
                <a:ea typeface="+mn-ea"/>
                <a:cs typeface="+mn-cs"/>
              </a:rPr>
              <a:t>A person of low income living in an </a:t>
            </a:r>
            <a:r>
              <a:rPr lang="en-US" sz="2800" dirty="0" smtClean="0">
                <a:solidFill>
                  <a:prstClr val="black"/>
                </a:solidFill>
                <a:latin typeface="Calibri" panose="020F0502020204030204"/>
                <a:ea typeface="+mn-ea"/>
                <a:cs typeface="+mn-cs"/>
              </a:rPr>
              <a:t>area </a:t>
            </a:r>
            <a:r>
              <a:rPr lang="en-US" sz="2800" dirty="0">
                <a:solidFill>
                  <a:prstClr val="black"/>
                </a:solidFill>
                <a:latin typeface="Calibri" panose="020F0502020204030204"/>
                <a:ea typeface="+mn-ea"/>
                <a:cs typeface="+mn-cs"/>
              </a:rPr>
              <a:t>of higher disadvantage has an elevated risk of gambling problems </a:t>
            </a:r>
            <a:r>
              <a:rPr lang="en-US" sz="1600" dirty="0">
                <a:solidFill>
                  <a:prstClr val="black"/>
                </a:solidFill>
                <a:latin typeface="Calibri" panose="020F0502020204030204"/>
                <a:ea typeface="+mn-ea"/>
                <a:cs typeface="+mn-cs"/>
              </a:rPr>
              <a:t>(Hahmann et al., 2021)</a:t>
            </a:r>
          </a:p>
          <a:p>
            <a:endParaRPr lang="en-US" dirty="0"/>
          </a:p>
        </p:txBody>
      </p:sp>
      <p:sp>
        <p:nvSpPr>
          <p:cNvPr id="3" name="Slide Number Placeholder 2"/>
          <p:cNvSpPr>
            <a:spLocks noGrp="1"/>
          </p:cNvSpPr>
          <p:nvPr>
            <p:ph type="sldNum" sz="quarter" idx="12"/>
          </p:nvPr>
        </p:nvSpPr>
        <p:spPr/>
        <p:txBody>
          <a:bodyPr/>
          <a:lstStyle/>
          <a:p>
            <a:fld id="{1ECEE783-4751-3447-A075-565592F019DC}" type="slidenum">
              <a:rPr lang="en-US" smtClean="0"/>
              <a:pPr/>
              <a:t>14</a:t>
            </a:fld>
            <a:endParaRPr lang="en-US" dirty="0"/>
          </a:p>
        </p:txBody>
      </p:sp>
      <p:sp>
        <p:nvSpPr>
          <p:cNvPr id="4" name="Title 3"/>
          <p:cNvSpPr>
            <a:spLocks noGrp="1"/>
          </p:cNvSpPr>
          <p:nvPr>
            <p:ph type="title"/>
          </p:nvPr>
        </p:nvSpPr>
        <p:spPr/>
        <p:txBody>
          <a:bodyPr/>
          <a:lstStyle/>
          <a:p>
            <a:r>
              <a:rPr lang="en-US" sz="2800" b="1" dirty="0"/>
              <a:t>Problem Gambling, Poverty and Homelessness </a:t>
            </a:r>
            <a:endParaRPr lang="en-US" dirty="0"/>
          </a:p>
        </p:txBody>
      </p:sp>
      <p:pic>
        <p:nvPicPr>
          <p:cNvPr id="7" name="Picture 6"/>
          <p:cNvPicPr>
            <a:picLocks noChangeAspect="1"/>
          </p:cNvPicPr>
          <p:nvPr/>
        </p:nvPicPr>
        <p:blipFill>
          <a:blip r:embed="rId2"/>
          <a:stretch>
            <a:fillRect/>
          </a:stretch>
        </p:blipFill>
        <p:spPr>
          <a:xfrm>
            <a:off x="7681266" y="2618206"/>
            <a:ext cx="4060722" cy="2296694"/>
          </a:xfrm>
          <a:prstGeom prst="rect">
            <a:avLst/>
          </a:prstGeom>
        </p:spPr>
      </p:pic>
    </p:spTree>
    <p:extLst>
      <p:ext uri="{BB962C8B-B14F-4D97-AF65-F5344CB8AC3E}">
        <p14:creationId xmlns:p14="http://schemas.microsoft.com/office/powerpoint/2010/main" val="18838164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ECEE783-4751-3447-A075-565592F019DC}" type="slidenum">
              <a:rPr lang="en-US" smtClean="0"/>
              <a:pPr/>
              <a:t>15</a:t>
            </a:fld>
            <a:endParaRPr lang="en-US" dirty="0"/>
          </a:p>
        </p:txBody>
      </p:sp>
      <p:sp>
        <p:nvSpPr>
          <p:cNvPr id="4" name="Title 3"/>
          <p:cNvSpPr>
            <a:spLocks noGrp="1"/>
          </p:cNvSpPr>
          <p:nvPr>
            <p:ph type="title"/>
          </p:nvPr>
        </p:nvSpPr>
        <p:spPr/>
        <p:txBody>
          <a:bodyPr/>
          <a:lstStyle/>
          <a:p>
            <a:r>
              <a:rPr lang="en-US" sz="2800" b="1" dirty="0" smtClean="0"/>
              <a:t>Service Landscape </a:t>
            </a:r>
            <a:endParaRPr lang="en-US" dirty="0"/>
          </a:p>
        </p:txBody>
      </p:sp>
      <p:graphicFrame>
        <p:nvGraphicFramePr>
          <p:cNvPr id="5" name="Content Placeholder 7"/>
          <p:cNvGraphicFramePr>
            <a:graphicFrameLocks noGrp="1"/>
          </p:cNvGraphicFramePr>
          <p:nvPr>
            <p:ph idx="1"/>
            <p:extLst>
              <p:ext uri="{D42A27DB-BD31-4B8C-83A1-F6EECF244321}">
                <p14:modId xmlns:p14="http://schemas.microsoft.com/office/powerpoint/2010/main" val="1718030945"/>
              </p:ext>
            </p:extLst>
          </p:nvPr>
        </p:nvGraphicFramePr>
        <p:xfrm>
          <a:off x="1354139" y="1437822"/>
          <a:ext cx="4589462"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1257300" y="5797096"/>
            <a:ext cx="5692140" cy="338554"/>
          </a:xfrm>
          <a:prstGeom prst="rect">
            <a:avLst/>
          </a:prstGeom>
          <a:noFill/>
        </p:spPr>
        <p:txBody>
          <a:bodyPr wrap="square" rtlCol="0">
            <a:spAutoFit/>
          </a:bodyPr>
          <a:lstStyle/>
          <a:p>
            <a:r>
              <a:rPr lang="da-DK" sz="1600" dirty="0">
                <a:solidFill>
                  <a:prstClr val="black"/>
                </a:solidFill>
                <a:latin typeface="Calibri" panose="020F0502020204030204"/>
              </a:rPr>
              <a:t>(Guilcher et al., 2016, 2020, Woodhall-Melnik et al., 2019</a:t>
            </a:r>
            <a:r>
              <a:rPr lang="da-DK" sz="1600" dirty="0" smtClean="0">
                <a:solidFill>
                  <a:prstClr val="black"/>
                </a:solidFill>
                <a:latin typeface="Calibri" panose="020F0502020204030204"/>
              </a:rPr>
              <a:t>)</a:t>
            </a:r>
            <a:endParaRPr lang="da-DK" sz="1600" dirty="0">
              <a:solidFill>
                <a:prstClr val="black"/>
              </a:solidFill>
              <a:latin typeface="Calibri" panose="020F0502020204030204"/>
            </a:endParaRPr>
          </a:p>
        </p:txBody>
      </p:sp>
      <p:sp>
        <p:nvSpPr>
          <p:cNvPr id="2" name="TextBox 1"/>
          <p:cNvSpPr txBox="1"/>
          <p:nvPr/>
        </p:nvSpPr>
        <p:spPr>
          <a:xfrm>
            <a:off x="6949440" y="2588590"/>
            <a:ext cx="4653642" cy="2862322"/>
          </a:xfrm>
          <a:prstGeom prst="rect">
            <a:avLst/>
          </a:prstGeom>
          <a:noFill/>
        </p:spPr>
        <p:txBody>
          <a:bodyPr wrap="square" rtlCol="0">
            <a:spAutoFit/>
          </a:bodyPr>
          <a:lstStyle/>
          <a:p>
            <a:r>
              <a:rPr lang="en-US" sz="2000" i="1" dirty="0" smtClean="0">
                <a:latin typeface="Calibri" panose="020F0502020204030204" pitchFamily="34" charset="0"/>
                <a:cs typeface="Calibri" panose="020F0502020204030204" pitchFamily="34" charset="0"/>
              </a:rPr>
              <a:t>“almost all of my clients . . . have more than one issue. I mean, not only are they all in poverty and they all have gambling issues, but some of them have mental health issues . . . a lot of them have family conflict, a lot of them are unemployed or have a disability of some kind. So to just treat the gambling would be to not treat the whole person.”</a:t>
            </a:r>
            <a:endParaRPr lang="en-US" sz="2000" i="1" dirty="0">
              <a:latin typeface="Calibri" panose="020F0502020204030204" pitchFamily="34" charset="0"/>
              <a:cs typeface="Calibri" panose="020F0502020204030204" pitchFamily="34" charset="0"/>
            </a:endParaRPr>
          </a:p>
        </p:txBody>
      </p:sp>
      <p:sp>
        <p:nvSpPr>
          <p:cNvPr id="6" name="TextBox 5"/>
          <p:cNvSpPr txBox="1"/>
          <p:nvPr/>
        </p:nvSpPr>
        <p:spPr>
          <a:xfrm>
            <a:off x="6949440" y="1353669"/>
            <a:ext cx="4653642" cy="707886"/>
          </a:xfrm>
          <a:prstGeom prst="rect">
            <a:avLst/>
          </a:prstGeom>
          <a:noFill/>
        </p:spPr>
        <p:txBody>
          <a:bodyPr wrap="square" rtlCol="0">
            <a:spAutoFit/>
          </a:bodyPr>
          <a:lstStyle/>
          <a:p>
            <a:r>
              <a:rPr lang="en-US" sz="2000" i="1" dirty="0" smtClean="0">
                <a:latin typeface="Calibri" panose="020F0502020204030204" pitchFamily="34" charset="0"/>
                <a:cs typeface="Calibri" panose="020F0502020204030204" pitchFamily="34" charset="0"/>
              </a:rPr>
              <a:t>‘‘I don’t want to talk to anybody about it.</a:t>
            </a:r>
          </a:p>
          <a:p>
            <a:r>
              <a:rPr lang="en-US" sz="2000" i="1" dirty="0" smtClean="0">
                <a:latin typeface="Calibri" panose="020F0502020204030204" pitchFamily="34" charset="0"/>
                <a:cs typeface="Calibri" panose="020F0502020204030204" pitchFamily="34" charset="0"/>
              </a:rPr>
              <a:t>I’m ashamed of it’’</a:t>
            </a:r>
            <a:endParaRPr lang="en-US" sz="200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560697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16219" y="3233057"/>
            <a:ext cx="6613833" cy="2386469"/>
          </a:xfrm>
        </p:spPr>
        <p:txBody>
          <a:bodyPr/>
          <a:lstStyle/>
          <a:p>
            <a:r>
              <a:rPr lang="en-US" dirty="0">
                <a:solidFill>
                  <a:schemeClr val="tx1"/>
                </a:solidFill>
              </a:rPr>
              <a:t>To review our approach to self-management and digital health solutions to address current problem gambling needs, such as services gaps in Ontario/Canada.</a:t>
            </a:r>
          </a:p>
        </p:txBody>
      </p:sp>
      <p:sp>
        <p:nvSpPr>
          <p:cNvPr id="2" name="Slide Number Placeholder 1"/>
          <p:cNvSpPr>
            <a:spLocks noGrp="1"/>
          </p:cNvSpPr>
          <p:nvPr>
            <p:ph type="sldNum" sz="quarter" idx="12"/>
          </p:nvPr>
        </p:nvSpPr>
        <p:spPr/>
        <p:txBody>
          <a:bodyPr/>
          <a:lstStyle/>
          <a:p>
            <a:fld id="{1ECEE783-4751-3447-A075-565592F019DC}" type="slidenum">
              <a:rPr lang="en-US" smtClean="0"/>
              <a:t>16</a:t>
            </a:fld>
            <a:endParaRPr lang="en-US" dirty="0"/>
          </a:p>
        </p:txBody>
      </p:sp>
      <p:sp>
        <p:nvSpPr>
          <p:cNvPr id="6" name="Text Placeholder 5"/>
          <p:cNvSpPr>
            <a:spLocks noGrp="1"/>
          </p:cNvSpPr>
          <p:nvPr>
            <p:ph type="body" sz="quarter" idx="14"/>
          </p:nvPr>
        </p:nvSpPr>
        <p:spPr>
          <a:xfrm>
            <a:off x="1256687" y="1519266"/>
            <a:ext cx="8915400" cy="1517848"/>
          </a:xfrm>
        </p:spPr>
        <p:txBody>
          <a:bodyPr/>
          <a:lstStyle/>
          <a:p>
            <a:r>
              <a:rPr lang="en-US" sz="8000" dirty="0">
                <a:solidFill>
                  <a:schemeClr val="tx1"/>
                </a:solidFill>
              </a:rPr>
              <a:t>O</a:t>
            </a:r>
            <a:r>
              <a:rPr lang="en-US" sz="8000" dirty="0" smtClean="0">
                <a:solidFill>
                  <a:schemeClr val="tx1"/>
                </a:solidFill>
              </a:rPr>
              <a:t>bjective 2</a:t>
            </a:r>
            <a:endParaRPr lang="en-US" sz="8000" dirty="0">
              <a:solidFill>
                <a:schemeClr val="tx1"/>
              </a:solidFill>
            </a:endParaRPr>
          </a:p>
        </p:txBody>
      </p:sp>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backgroundRemoval t="4507" b="94025" l="4750" r="94208">
                        <a14:foregroundMark x1="37708" y1="74528" x2="37708" y2="74528"/>
                        <a14:foregroundMark x1="11292" y1="76660" x2="11292" y2="76660"/>
                        <a14:foregroundMark x1="58708" y1="22152" x2="58708" y2="22152"/>
                        <a14:foregroundMark x1="25792" y1="81901" x2="25792" y2="81901"/>
                        <a14:foregroundMark x1="29458" y1="48078" x2="29458" y2="48078"/>
                        <a14:foregroundMark x1="71208" y1="41894" x2="71208" y2="41894"/>
                        <a14:foregroundMark x1="71208" y1="36443" x2="71208" y2="36443"/>
                        <a14:foregroundMark x1="74875" y1="33089" x2="74875" y2="33089"/>
                        <a14:foregroundMark x1="80583" y1="26904" x2="80583" y2="26904"/>
                        <a14:foregroundMark x1="70083" y1="79769" x2="70083" y2="79769"/>
                        <a14:foregroundMark x1="76292" y1="76904" x2="76292" y2="76904"/>
                        <a14:foregroundMark x1="21500" y1="65723" x2="21500" y2="65723"/>
                        <a14:foregroundMark x1="24083" y1="91195" x2="24083" y2="91195"/>
                        <a14:foregroundMark x1="27750" y1="92872" x2="27750" y2="92872"/>
                        <a14:foregroundMark x1="43958" y1="67365" x2="43958" y2="67365"/>
                        <a14:foregroundMark x1="42542" y1="76660" x2="42542" y2="76660"/>
                        <a14:foregroundMark x1="56167" y1="58351" x2="56167" y2="58351"/>
                        <a14:foregroundMark x1="49042" y1="59748" x2="49042" y2="59748"/>
                        <a14:foregroundMark x1="59833" y1="52621" x2="59833" y2="52621"/>
                        <a14:foregroundMark x1="47625" y1="50245" x2="47625" y2="50245"/>
                        <a14:foregroundMark x1="51042" y1="45493" x2="51042" y2="45493"/>
                        <a14:foregroundMark x1="63250" y1="48567" x2="63250" y2="48567"/>
                        <a14:foregroundMark x1="70333" y1="45493" x2="70333" y2="45493"/>
                        <a14:foregroundMark x1="75458" y1="45248" x2="75458" y2="45248"/>
                        <a14:foregroundMark x1="76042" y1="38819" x2="76042" y2="38819"/>
                        <a14:foregroundMark x1="78000" y1="41440" x2="78000" y2="41440"/>
                        <a14:foregroundMark x1="79708" y1="36443" x2="79708" y2="36443"/>
                        <a14:foregroundMark x1="82542" y1="30468" x2="82542" y2="30468"/>
                        <a14:foregroundMark x1="46792" y1="56918" x2="46792" y2="56918"/>
                        <a14:foregroundMark x1="44208" y1="53319" x2="44208" y2="53319"/>
                        <a14:backgroundMark x1="22375" y1="14745" x2="16125" y2="52131"/>
                        <a14:backgroundMark x1="40250" y1="26205" x2="41958" y2="45947"/>
                        <a14:backgroundMark x1="93333" y1="19532" x2="93333" y2="62159"/>
                        <a14:backgroundMark x1="44500" y1="19776" x2="44500" y2="19776"/>
                        <a14:backgroundMark x1="78000" y1="15968" x2="78000" y2="15968"/>
                        <a14:backgroundMark x1="32875" y1="39762" x2="32875" y2="39762"/>
                        <a14:backgroundMark x1="78292" y1="57128" x2="78292" y2="57128"/>
                        <a14:backgroundMark x1="87667" y1="38085" x2="87667" y2="38085"/>
                      </a14:backgroundRemoval>
                    </a14:imgEffect>
                  </a14:imgLayer>
                </a14:imgProps>
              </a:ext>
              <a:ext uri="{28A0092B-C50C-407E-A947-70E740481C1C}">
                <a14:useLocalDpi xmlns:a14="http://schemas.microsoft.com/office/drawing/2010/main" val="0"/>
              </a:ext>
            </a:extLst>
          </a:blip>
          <a:stretch>
            <a:fillRect/>
          </a:stretch>
        </p:blipFill>
        <p:spPr>
          <a:xfrm>
            <a:off x="8189583" y="2295176"/>
            <a:ext cx="3354717" cy="4000500"/>
          </a:xfrm>
          <a:prstGeom prst="rect">
            <a:avLst/>
          </a:prstGeom>
        </p:spPr>
      </p:pic>
    </p:spTree>
    <p:extLst>
      <p:ext uri="{BB962C8B-B14F-4D97-AF65-F5344CB8AC3E}">
        <p14:creationId xmlns:p14="http://schemas.microsoft.com/office/powerpoint/2010/main" val="2075801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189" lvl="0" indent="-457189">
              <a:buClr>
                <a:schemeClr val="tx2"/>
              </a:buClr>
              <a:buFont typeface="Arial" panose="020B0604020202020204" pitchFamily="34" charset="0"/>
              <a:buChar char="•"/>
            </a:pPr>
            <a:r>
              <a:rPr lang="en-US" sz="2800" dirty="0" smtClean="0">
                <a:solidFill>
                  <a:prstClr val="black"/>
                </a:solidFill>
                <a:latin typeface="Calibri" panose="020F0502020204030204"/>
                <a:ea typeface="+mn-ea"/>
                <a:cs typeface="+mn-cs"/>
              </a:rPr>
              <a:t>Are </a:t>
            </a:r>
            <a:r>
              <a:rPr lang="en-US" sz="2800" dirty="0">
                <a:solidFill>
                  <a:prstClr val="black"/>
                </a:solidFill>
                <a:latin typeface="Calibri" panose="020F0502020204030204"/>
                <a:ea typeface="+mn-ea"/>
                <a:cs typeface="+mn-cs"/>
              </a:rPr>
              <a:t>there other, more accessible ways to support people experiencing gambling problems, particularly in the context of poverty and homelessness</a:t>
            </a:r>
            <a:r>
              <a:rPr lang="en-US" sz="2800" dirty="0" smtClean="0">
                <a:solidFill>
                  <a:prstClr val="black"/>
                </a:solidFill>
                <a:latin typeface="Calibri" panose="020F0502020204030204"/>
                <a:ea typeface="+mn-ea"/>
                <a:cs typeface="+mn-cs"/>
              </a:rPr>
              <a:t>?</a:t>
            </a:r>
          </a:p>
          <a:p>
            <a:pPr marL="457189" lvl="0" indent="-457189">
              <a:buClr>
                <a:schemeClr val="tx2"/>
              </a:buClr>
              <a:buFont typeface="Arial" panose="020B0604020202020204" pitchFamily="34" charset="0"/>
              <a:buChar char="•"/>
            </a:pPr>
            <a:r>
              <a:rPr lang="en-US" sz="2800" dirty="0">
                <a:solidFill>
                  <a:prstClr val="black"/>
                </a:solidFill>
                <a:latin typeface="Calibri" panose="020F0502020204030204"/>
              </a:rPr>
              <a:t>Self-management </a:t>
            </a:r>
            <a:r>
              <a:rPr lang="en-US" sz="2800" dirty="0" smtClean="0">
                <a:solidFill>
                  <a:prstClr val="black"/>
                </a:solidFill>
                <a:latin typeface="Calibri" panose="020F0502020204030204"/>
              </a:rPr>
              <a:t>approaches </a:t>
            </a:r>
          </a:p>
          <a:p>
            <a:pPr marL="814376" lvl="1" indent="-457189">
              <a:buClr>
                <a:schemeClr val="tx2"/>
              </a:buClr>
              <a:buFont typeface="Arial" panose="020B0604020202020204" pitchFamily="34" charset="0"/>
              <a:buChar char="•"/>
            </a:pPr>
            <a:r>
              <a:rPr lang="en-US" sz="2600" dirty="0" smtClean="0">
                <a:solidFill>
                  <a:prstClr val="black"/>
                </a:solidFill>
                <a:latin typeface="Calibri" panose="020F0502020204030204"/>
              </a:rPr>
              <a:t>A growing </a:t>
            </a:r>
            <a:r>
              <a:rPr lang="en-US" sz="2600" dirty="0">
                <a:solidFill>
                  <a:prstClr val="black"/>
                </a:solidFill>
                <a:latin typeface="Calibri" panose="020F0502020204030204"/>
              </a:rPr>
              <a:t>area of health research and practice across a variety of </a:t>
            </a:r>
            <a:r>
              <a:rPr lang="en-US" sz="2600" dirty="0" smtClean="0">
                <a:solidFill>
                  <a:prstClr val="black"/>
                </a:solidFill>
                <a:latin typeface="Calibri" panose="020F0502020204030204"/>
              </a:rPr>
              <a:t>conditions</a:t>
            </a:r>
          </a:p>
          <a:p>
            <a:pPr marL="814376" lvl="1" indent="-457189">
              <a:buClr>
                <a:schemeClr val="tx2"/>
              </a:buClr>
              <a:buFont typeface="Arial" panose="020B0604020202020204" pitchFamily="34" charset="0"/>
              <a:buChar char="•"/>
            </a:pPr>
            <a:r>
              <a:rPr lang="en-US" sz="2600" dirty="0" smtClean="0">
                <a:solidFill>
                  <a:prstClr val="black"/>
                </a:solidFill>
                <a:latin typeface="Calibri" panose="020F0502020204030204"/>
              </a:rPr>
              <a:t>A</a:t>
            </a:r>
            <a:r>
              <a:rPr lang="en-US" sz="2600" dirty="0" smtClean="0">
                <a:solidFill>
                  <a:prstClr val="black"/>
                </a:solidFill>
                <a:latin typeface="Calibri" panose="020F0502020204030204"/>
              </a:rPr>
              <a:t>n </a:t>
            </a:r>
            <a:r>
              <a:rPr lang="en-US" sz="2600" dirty="0">
                <a:solidFill>
                  <a:prstClr val="black"/>
                </a:solidFill>
                <a:latin typeface="Calibri" panose="020F0502020204030204"/>
              </a:rPr>
              <a:t>option for supporting people experiencing </a:t>
            </a:r>
            <a:r>
              <a:rPr lang="en-US" sz="2600" dirty="0" smtClean="0">
                <a:solidFill>
                  <a:prstClr val="black"/>
                </a:solidFill>
                <a:latin typeface="Calibri" panose="020F0502020204030204"/>
              </a:rPr>
              <a:t>PG</a:t>
            </a:r>
          </a:p>
          <a:p>
            <a:pPr marL="457189" lvl="0" indent="-457189">
              <a:buClr>
                <a:schemeClr val="tx2"/>
              </a:buClr>
              <a:buFont typeface="Arial" panose="020B0604020202020204" pitchFamily="34" charset="0"/>
              <a:buChar char="•"/>
            </a:pPr>
            <a:endParaRPr lang="en-US" sz="2800" dirty="0">
              <a:solidFill>
                <a:prstClr val="black"/>
              </a:solidFill>
              <a:latin typeface="Calibri" panose="020F0502020204030204"/>
            </a:endParaRPr>
          </a:p>
        </p:txBody>
      </p:sp>
      <p:sp>
        <p:nvSpPr>
          <p:cNvPr id="3" name="Slide Number Placeholder 2"/>
          <p:cNvSpPr>
            <a:spLocks noGrp="1"/>
          </p:cNvSpPr>
          <p:nvPr>
            <p:ph type="sldNum" sz="quarter" idx="12"/>
          </p:nvPr>
        </p:nvSpPr>
        <p:spPr/>
        <p:txBody>
          <a:bodyPr/>
          <a:lstStyle/>
          <a:p>
            <a:fld id="{1ECEE783-4751-3447-A075-565592F019DC}" type="slidenum">
              <a:rPr lang="en-US" smtClean="0"/>
              <a:pPr/>
              <a:t>17</a:t>
            </a:fld>
            <a:endParaRPr lang="en-US" dirty="0"/>
          </a:p>
        </p:txBody>
      </p:sp>
      <p:sp>
        <p:nvSpPr>
          <p:cNvPr id="4" name="Title 3"/>
          <p:cNvSpPr>
            <a:spLocks noGrp="1"/>
          </p:cNvSpPr>
          <p:nvPr>
            <p:ph type="title"/>
          </p:nvPr>
        </p:nvSpPr>
        <p:spPr/>
        <p:txBody>
          <a:bodyPr/>
          <a:lstStyle/>
          <a:p>
            <a:r>
              <a:rPr lang="en-US" sz="2800" b="1" dirty="0"/>
              <a:t>Self-Management and Problem Gambling </a:t>
            </a:r>
            <a:endParaRPr lang="en-US" dirty="0"/>
          </a:p>
        </p:txBody>
      </p:sp>
    </p:spTree>
    <p:extLst>
      <p:ext uri="{BB962C8B-B14F-4D97-AF65-F5344CB8AC3E}">
        <p14:creationId xmlns:p14="http://schemas.microsoft.com/office/powerpoint/2010/main" val="4104072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189" lvl="0" indent="-457189">
              <a:buClr>
                <a:schemeClr val="tx2"/>
              </a:buClr>
              <a:buFont typeface="Arial" panose="020B0604020202020204" pitchFamily="34" charset="0"/>
              <a:buChar char="•"/>
            </a:pPr>
            <a:r>
              <a:rPr lang="en-US" sz="2800" dirty="0" smtClean="0">
                <a:solidFill>
                  <a:prstClr val="black"/>
                </a:solidFill>
                <a:latin typeface="Calibri" panose="020F0502020204030204"/>
                <a:ea typeface="+mn-ea"/>
                <a:cs typeface="+mn-cs"/>
              </a:rPr>
              <a:t>Self-management </a:t>
            </a:r>
            <a:r>
              <a:rPr lang="en-US" sz="2800" dirty="0">
                <a:solidFill>
                  <a:prstClr val="black"/>
                </a:solidFill>
                <a:latin typeface="Calibri" panose="020F0502020204030204"/>
                <a:ea typeface="+mn-ea"/>
                <a:cs typeface="+mn-cs"/>
              </a:rPr>
              <a:t>refers to “an individual’s ability to manage the symptoms, treatment, physical and psychosocial consequences and lifestyle changes inherent in living with a chronic condition. Efficacious self-management encompasses the ability to monitor one’s condition and to affect the cognitive, </a:t>
            </a:r>
            <a:r>
              <a:rPr lang="en-US" sz="2800" dirty="0" err="1">
                <a:solidFill>
                  <a:prstClr val="black"/>
                </a:solidFill>
                <a:latin typeface="Calibri" panose="020F0502020204030204"/>
                <a:ea typeface="+mn-ea"/>
                <a:cs typeface="+mn-cs"/>
              </a:rPr>
              <a:t>behavioural</a:t>
            </a:r>
            <a:r>
              <a:rPr lang="en-US" sz="2800" dirty="0">
                <a:solidFill>
                  <a:prstClr val="black"/>
                </a:solidFill>
                <a:latin typeface="Calibri" panose="020F0502020204030204"/>
                <a:ea typeface="+mn-ea"/>
                <a:cs typeface="+mn-cs"/>
              </a:rPr>
              <a:t> and emotional responses necessary to maintain a satisfactory quality of life” </a:t>
            </a:r>
            <a:r>
              <a:rPr lang="en-US" sz="1600" dirty="0" smtClean="0"/>
              <a:t>(</a:t>
            </a:r>
            <a:r>
              <a:rPr lang="en-US" sz="1600" dirty="0"/>
              <a:t>Barlow et al., </a:t>
            </a:r>
            <a:r>
              <a:rPr lang="en-US" sz="1600" dirty="0" smtClean="0"/>
              <a:t>2002)</a:t>
            </a:r>
            <a:endParaRPr lang="en-US" sz="1600" dirty="0" smtClean="0">
              <a:solidFill>
                <a:prstClr val="black"/>
              </a:solidFill>
              <a:latin typeface="Calibri" panose="020F0502020204030204"/>
              <a:ea typeface="+mn-ea"/>
              <a:cs typeface="+mn-cs"/>
            </a:endParaRPr>
          </a:p>
        </p:txBody>
      </p:sp>
      <p:sp>
        <p:nvSpPr>
          <p:cNvPr id="3" name="Slide Number Placeholder 2"/>
          <p:cNvSpPr>
            <a:spLocks noGrp="1"/>
          </p:cNvSpPr>
          <p:nvPr>
            <p:ph type="sldNum" sz="quarter" idx="12"/>
          </p:nvPr>
        </p:nvSpPr>
        <p:spPr/>
        <p:txBody>
          <a:bodyPr/>
          <a:lstStyle/>
          <a:p>
            <a:fld id="{1ECEE783-4751-3447-A075-565592F019DC}" type="slidenum">
              <a:rPr lang="en-US" smtClean="0"/>
              <a:pPr/>
              <a:t>18</a:t>
            </a:fld>
            <a:endParaRPr lang="en-US" dirty="0"/>
          </a:p>
        </p:txBody>
      </p:sp>
      <p:sp>
        <p:nvSpPr>
          <p:cNvPr id="4" name="Title 3"/>
          <p:cNvSpPr>
            <a:spLocks noGrp="1"/>
          </p:cNvSpPr>
          <p:nvPr>
            <p:ph type="title"/>
          </p:nvPr>
        </p:nvSpPr>
        <p:spPr/>
        <p:txBody>
          <a:bodyPr/>
          <a:lstStyle/>
          <a:p>
            <a:r>
              <a:rPr lang="en-US" sz="2800" b="1" dirty="0"/>
              <a:t>Self-Management and Problem Gambling </a:t>
            </a:r>
            <a:endParaRPr lang="en-US" dirty="0"/>
          </a:p>
        </p:txBody>
      </p:sp>
    </p:spTree>
    <p:extLst>
      <p:ext uri="{BB962C8B-B14F-4D97-AF65-F5344CB8AC3E}">
        <p14:creationId xmlns:p14="http://schemas.microsoft.com/office/powerpoint/2010/main" val="10177389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54926" y="1322612"/>
            <a:ext cx="10422230" cy="4947558"/>
          </a:xfrm>
        </p:spPr>
        <p:txBody>
          <a:bodyPr>
            <a:normAutofit/>
          </a:bodyPr>
          <a:lstStyle/>
          <a:p>
            <a:pPr marL="457189" lvl="0" indent="-457189">
              <a:buClr>
                <a:schemeClr val="tx2"/>
              </a:buClr>
              <a:buFont typeface="Arial" panose="020B0604020202020204" pitchFamily="34" charset="0"/>
              <a:buChar char="•"/>
            </a:pPr>
            <a:r>
              <a:rPr lang="en-US" sz="2800" dirty="0" smtClean="0">
                <a:solidFill>
                  <a:prstClr val="black"/>
                </a:solidFill>
                <a:latin typeface="Calibri" panose="020F0502020204030204"/>
                <a:ea typeface="+mn-ea"/>
                <a:cs typeface="+mn-cs"/>
              </a:rPr>
              <a:t>Self-management </a:t>
            </a:r>
            <a:r>
              <a:rPr lang="en-US" sz="2800" dirty="0" smtClean="0">
                <a:solidFill>
                  <a:prstClr val="black"/>
                </a:solidFill>
                <a:latin typeface="Calibri" panose="020F0502020204030204"/>
                <a:ea typeface="+mn-ea"/>
                <a:cs typeface="+mn-cs"/>
              </a:rPr>
              <a:t>approaches can be:</a:t>
            </a:r>
            <a:endParaRPr lang="en-US" sz="2800" dirty="0">
              <a:solidFill>
                <a:prstClr val="black"/>
              </a:solidFill>
              <a:latin typeface="Calibri" panose="020F0502020204030204"/>
              <a:ea typeface="+mn-ea"/>
              <a:cs typeface="+mn-cs"/>
            </a:endParaRPr>
          </a:p>
          <a:p>
            <a:pPr marL="814376" lvl="1" indent="-457189">
              <a:buClr>
                <a:schemeClr val="tx2"/>
              </a:buClr>
              <a:buFont typeface="Arial" panose="020B0604020202020204" pitchFamily="34" charset="0"/>
              <a:buChar char="•"/>
            </a:pPr>
            <a:r>
              <a:rPr lang="en-US" sz="2600" dirty="0" smtClean="0">
                <a:solidFill>
                  <a:prstClr val="black"/>
                </a:solidFill>
                <a:latin typeface="Calibri" panose="020F0502020204030204"/>
                <a:ea typeface="+mn-ea"/>
                <a:cs typeface="+mn-cs"/>
              </a:rPr>
              <a:t>Informal </a:t>
            </a:r>
            <a:r>
              <a:rPr lang="en-US" sz="2600" dirty="0">
                <a:solidFill>
                  <a:prstClr val="black"/>
                </a:solidFill>
                <a:latin typeface="Calibri" panose="020F0502020204030204"/>
                <a:ea typeface="+mn-ea"/>
                <a:cs typeface="+mn-cs"/>
              </a:rPr>
              <a:t>efforts (e.g., an individual’s exercise </a:t>
            </a:r>
            <a:r>
              <a:rPr lang="en-US" sz="2600" dirty="0" smtClean="0">
                <a:solidFill>
                  <a:prstClr val="black"/>
                </a:solidFill>
                <a:latin typeface="Calibri" panose="020F0502020204030204"/>
                <a:ea typeface="+mn-ea"/>
                <a:cs typeface="+mn-cs"/>
              </a:rPr>
              <a:t>regimen)</a:t>
            </a:r>
          </a:p>
          <a:p>
            <a:pPr marL="814376" lvl="1" indent="-457189">
              <a:buClr>
                <a:schemeClr val="tx2"/>
              </a:buClr>
              <a:buFont typeface="Arial" panose="020B0604020202020204" pitchFamily="34" charset="0"/>
              <a:buChar char="•"/>
            </a:pPr>
            <a:r>
              <a:rPr lang="en-US" sz="2600" dirty="0">
                <a:solidFill>
                  <a:prstClr val="black"/>
                </a:solidFill>
                <a:latin typeface="Calibri" panose="020F0502020204030204"/>
                <a:ea typeface="+mn-ea"/>
                <a:cs typeface="+mn-cs"/>
              </a:rPr>
              <a:t>F</a:t>
            </a:r>
            <a:r>
              <a:rPr lang="en-US" sz="2600" dirty="0" smtClean="0">
                <a:solidFill>
                  <a:prstClr val="black"/>
                </a:solidFill>
                <a:latin typeface="Calibri" panose="020F0502020204030204"/>
                <a:ea typeface="+mn-ea"/>
                <a:cs typeface="+mn-cs"/>
              </a:rPr>
              <a:t>ormal </a:t>
            </a:r>
            <a:r>
              <a:rPr lang="en-US" sz="2600" dirty="0">
                <a:solidFill>
                  <a:prstClr val="black"/>
                </a:solidFill>
                <a:latin typeface="Calibri" panose="020F0502020204030204"/>
                <a:ea typeface="+mn-ea"/>
                <a:cs typeface="+mn-cs"/>
              </a:rPr>
              <a:t>interventions (e.g., evidence-based programs for self-managing chronic </a:t>
            </a:r>
            <a:r>
              <a:rPr lang="en-US" sz="2600" dirty="0" smtClean="0">
                <a:solidFill>
                  <a:prstClr val="black"/>
                </a:solidFill>
                <a:latin typeface="Calibri" panose="020F0502020204030204"/>
                <a:ea typeface="+mn-ea"/>
                <a:cs typeface="+mn-cs"/>
              </a:rPr>
              <a:t>conditions)</a:t>
            </a:r>
          </a:p>
          <a:p>
            <a:pPr marL="814376" lvl="1" indent="-457189">
              <a:buClr>
                <a:schemeClr val="tx2"/>
              </a:buClr>
              <a:buFont typeface="Arial" panose="020B0604020202020204" pitchFamily="34" charset="0"/>
              <a:buChar char="•"/>
            </a:pPr>
            <a:r>
              <a:rPr lang="en-US" sz="2600" dirty="0">
                <a:solidFill>
                  <a:prstClr val="black"/>
                </a:solidFill>
                <a:latin typeface="Calibri" panose="020F0502020204030204"/>
                <a:ea typeface="+mn-ea"/>
                <a:cs typeface="+mn-cs"/>
              </a:rPr>
              <a:t>Combination of informal and formal (e.g., ad hoc adjustments to formal interventions, tailoring them to individual circumstances) </a:t>
            </a:r>
            <a:r>
              <a:rPr lang="en-US" sz="1700" dirty="0">
                <a:solidFill>
                  <a:prstClr val="black"/>
                </a:solidFill>
                <a:latin typeface="Calibri" panose="020F0502020204030204"/>
                <a:ea typeface="+mn-ea"/>
                <a:cs typeface="+mn-cs"/>
              </a:rPr>
              <a:t>(</a:t>
            </a:r>
            <a:r>
              <a:rPr lang="en-US" sz="1700" dirty="0" err="1">
                <a:solidFill>
                  <a:prstClr val="black"/>
                </a:solidFill>
                <a:latin typeface="Calibri" panose="020F0502020204030204"/>
                <a:ea typeface="+mn-ea"/>
                <a:cs typeface="+mn-cs"/>
              </a:rPr>
              <a:t>Audulv</a:t>
            </a:r>
            <a:r>
              <a:rPr lang="en-US" sz="1700" dirty="0">
                <a:solidFill>
                  <a:prstClr val="black"/>
                </a:solidFill>
                <a:latin typeface="Calibri" panose="020F0502020204030204"/>
                <a:ea typeface="+mn-ea"/>
                <a:cs typeface="+mn-cs"/>
              </a:rPr>
              <a:t> et al</a:t>
            </a:r>
            <a:r>
              <a:rPr lang="en-US" sz="1700" dirty="0" smtClean="0">
                <a:solidFill>
                  <a:prstClr val="black"/>
                </a:solidFill>
                <a:latin typeface="Calibri" panose="020F0502020204030204"/>
                <a:ea typeface="+mn-ea"/>
                <a:cs typeface="+mn-cs"/>
              </a:rPr>
              <a:t>., 2019</a:t>
            </a:r>
            <a:r>
              <a:rPr lang="en-US" sz="1700" dirty="0">
                <a:solidFill>
                  <a:prstClr val="black"/>
                </a:solidFill>
                <a:latin typeface="Calibri" panose="020F0502020204030204"/>
                <a:ea typeface="+mn-ea"/>
                <a:cs typeface="+mn-cs"/>
              </a:rPr>
              <a:t>)</a:t>
            </a:r>
          </a:p>
          <a:p>
            <a:pPr marL="457189" lvl="0" indent="-457189">
              <a:buClr>
                <a:schemeClr val="tx2"/>
              </a:buClr>
              <a:buFont typeface="Arial" panose="020B0604020202020204" pitchFamily="34" charset="0"/>
              <a:buChar char="•"/>
            </a:pPr>
            <a:r>
              <a:rPr lang="en-US" sz="2800" dirty="0" smtClean="0">
                <a:solidFill>
                  <a:prstClr val="black"/>
                </a:solidFill>
                <a:latin typeface="Calibri" panose="020F0502020204030204"/>
                <a:ea typeface="+mn-ea"/>
                <a:cs typeface="+mn-cs"/>
              </a:rPr>
              <a:t>S</a:t>
            </a:r>
            <a:r>
              <a:rPr lang="en-US" sz="2800" dirty="0" smtClean="0">
                <a:solidFill>
                  <a:prstClr val="black"/>
                </a:solidFill>
                <a:latin typeface="Calibri" panose="020F0502020204030204"/>
                <a:ea typeface="+mn-ea"/>
                <a:cs typeface="+mn-cs"/>
              </a:rPr>
              <a:t>elf-management for chronic health conditions has gained momentum as an important complement to clinical care </a:t>
            </a:r>
            <a:r>
              <a:rPr lang="da-DK" dirty="0">
                <a:solidFill>
                  <a:prstClr val="black"/>
                </a:solidFill>
                <a:latin typeface="Calibri" panose="020F0502020204030204"/>
                <a:ea typeface="+mn-ea"/>
                <a:cs typeface="+mn-cs"/>
              </a:rPr>
              <a:t>(Barlow et al., 2002; </a:t>
            </a:r>
            <a:r>
              <a:rPr lang="da-DK" dirty="0" smtClean="0">
                <a:solidFill>
                  <a:prstClr val="black"/>
                </a:solidFill>
                <a:latin typeface="Calibri" panose="020F0502020204030204"/>
                <a:ea typeface="+mn-ea"/>
                <a:cs typeface="+mn-cs"/>
              </a:rPr>
              <a:t>Barrio et </a:t>
            </a:r>
            <a:r>
              <a:rPr lang="da-DK" dirty="0">
                <a:solidFill>
                  <a:prstClr val="black"/>
                </a:solidFill>
                <a:latin typeface="Calibri" panose="020F0502020204030204"/>
                <a:ea typeface="+mn-ea"/>
                <a:cs typeface="+mn-cs"/>
              </a:rPr>
              <a:t>al., 2017; Gainsbury &amp; Blaszczynski, 2011; Hulton et al., 2017; Lorig &amp; </a:t>
            </a:r>
            <a:r>
              <a:rPr lang="da-DK" dirty="0" smtClean="0">
                <a:solidFill>
                  <a:prstClr val="black"/>
                </a:solidFill>
                <a:latin typeface="Calibri" panose="020F0502020204030204"/>
                <a:ea typeface="+mn-ea"/>
                <a:cs typeface="+mn-cs"/>
              </a:rPr>
              <a:t>Holman, 2003</a:t>
            </a:r>
            <a:r>
              <a:rPr lang="da-DK" dirty="0">
                <a:solidFill>
                  <a:prstClr val="black"/>
                </a:solidFill>
                <a:latin typeface="Calibri" panose="020F0502020204030204"/>
                <a:ea typeface="+mn-ea"/>
                <a:cs typeface="+mn-cs"/>
              </a:rPr>
              <a:t>)</a:t>
            </a:r>
            <a:endParaRPr lang="en-US" dirty="0" smtClean="0">
              <a:solidFill>
                <a:prstClr val="black"/>
              </a:solidFill>
              <a:latin typeface="Calibri" panose="020F0502020204030204"/>
              <a:ea typeface="+mn-ea"/>
              <a:cs typeface="+mn-cs"/>
            </a:endParaRPr>
          </a:p>
          <a:p>
            <a:pPr marL="457189" lvl="0" indent="-457189">
              <a:buClr>
                <a:schemeClr val="tx2"/>
              </a:buClr>
              <a:buFont typeface="Arial" panose="020B0604020202020204" pitchFamily="34" charset="0"/>
              <a:buChar char="•"/>
            </a:pPr>
            <a:r>
              <a:rPr lang="en-US" sz="2800" dirty="0">
                <a:solidFill>
                  <a:prstClr val="black"/>
                </a:solidFill>
                <a:latin typeface="Calibri" panose="020F0502020204030204"/>
                <a:ea typeface="+mn-ea"/>
                <a:cs typeface="+mn-cs"/>
              </a:rPr>
              <a:t>S</a:t>
            </a:r>
            <a:r>
              <a:rPr lang="en-US" sz="2800" dirty="0" smtClean="0">
                <a:solidFill>
                  <a:prstClr val="black"/>
                </a:solidFill>
                <a:latin typeface="Calibri" panose="020F0502020204030204"/>
                <a:ea typeface="+mn-ea"/>
                <a:cs typeface="+mn-cs"/>
              </a:rPr>
              <a:t>elf-management </a:t>
            </a:r>
            <a:r>
              <a:rPr lang="en-US" sz="2800" dirty="0">
                <a:solidFill>
                  <a:prstClr val="black"/>
                </a:solidFill>
                <a:latin typeface="Calibri" panose="020F0502020204030204"/>
                <a:ea typeface="+mn-ea"/>
                <a:cs typeface="+mn-cs"/>
              </a:rPr>
              <a:t>interventions </a:t>
            </a:r>
            <a:r>
              <a:rPr lang="en-US" sz="2800" dirty="0" smtClean="0">
                <a:solidFill>
                  <a:prstClr val="black"/>
                </a:solidFill>
                <a:latin typeface="Calibri" panose="020F0502020204030204"/>
                <a:ea typeface="+mn-ea"/>
                <a:cs typeface="+mn-cs"/>
              </a:rPr>
              <a:t>may be </a:t>
            </a:r>
            <a:r>
              <a:rPr lang="en-US" sz="2800" dirty="0">
                <a:solidFill>
                  <a:prstClr val="black"/>
                </a:solidFill>
                <a:latin typeface="Calibri" panose="020F0502020204030204"/>
                <a:ea typeface="+mn-ea"/>
                <a:cs typeface="+mn-cs"/>
              </a:rPr>
              <a:t>effective interventions for </a:t>
            </a:r>
            <a:r>
              <a:rPr lang="en-US" sz="2800" dirty="0" smtClean="0">
                <a:solidFill>
                  <a:prstClr val="black"/>
                </a:solidFill>
                <a:latin typeface="Calibri" panose="020F0502020204030204"/>
                <a:ea typeface="+mn-ea"/>
                <a:cs typeface="+mn-cs"/>
              </a:rPr>
              <a:t>drug, alcohol and </a:t>
            </a:r>
            <a:r>
              <a:rPr lang="en-US" sz="2800" dirty="0" err="1" smtClean="0">
                <a:solidFill>
                  <a:prstClr val="black"/>
                </a:solidFill>
                <a:latin typeface="Calibri" panose="020F0502020204030204"/>
                <a:ea typeface="+mn-ea"/>
                <a:cs typeface="+mn-cs"/>
              </a:rPr>
              <a:t>behavioural</a:t>
            </a:r>
            <a:r>
              <a:rPr lang="en-US" sz="2800" dirty="0" smtClean="0">
                <a:solidFill>
                  <a:prstClr val="black"/>
                </a:solidFill>
                <a:latin typeface="Calibri" panose="020F0502020204030204"/>
                <a:ea typeface="+mn-ea"/>
                <a:cs typeface="+mn-cs"/>
              </a:rPr>
              <a:t> addictions </a:t>
            </a:r>
            <a:r>
              <a:rPr lang="en-US" dirty="0" smtClean="0"/>
              <a:t>(Barrio et al., 2017; </a:t>
            </a:r>
            <a:r>
              <a:rPr lang="en-US" dirty="0" err="1" smtClean="0"/>
              <a:t>Sakakibara</a:t>
            </a:r>
            <a:r>
              <a:rPr lang="en-US" dirty="0" smtClean="0"/>
              <a:t> et al., 2017; Akın </a:t>
            </a:r>
            <a:r>
              <a:rPr lang="en-US" dirty="0"/>
              <a:t>et al., 2015)</a:t>
            </a:r>
            <a:endParaRPr lang="en-US" sz="2800" dirty="0" smtClean="0">
              <a:solidFill>
                <a:prstClr val="black"/>
              </a:solidFill>
              <a:latin typeface="Calibri" panose="020F0502020204030204"/>
              <a:ea typeface="+mn-ea"/>
              <a:cs typeface="+mn-cs"/>
            </a:endParaRPr>
          </a:p>
        </p:txBody>
      </p:sp>
      <p:sp>
        <p:nvSpPr>
          <p:cNvPr id="3" name="Slide Number Placeholder 2"/>
          <p:cNvSpPr>
            <a:spLocks noGrp="1"/>
          </p:cNvSpPr>
          <p:nvPr>
            <p:ph type="sldNum" sz="quarter" idx="12"/>
          </p:nvPr>
        </p:nvSpPr>
        <p:spPr/>
        <p:txBody>
          <a:bodyPr/>
          <a:lstStyle/>
          <a:p>
            <a:fld id="{1ECEE783-4751-3447-A075-565592F019DC}" type="slidenum">
              <a:rPr lang="en-US" smtClean="0"/>
              <a:pPr/>
              <a:t>19</a:t>
            </a:fld>
            <a:endParaRPr lang="en-US" dirty="0"/>
          </a:p>
        </p:txBody>
      </p:sp>
      <p:sp>
        <p:nvSpPr>
          <p:cNvPr id="4" name="Title 3"/>
          <p:cNvSpPr>
            <a:spLocks noGrp="1"/>
          </p:cNvSpPr>
          <p:nvPr>
            <p:ph type="title"/>
          </p:nvPr>
        </p:nvSpPr>
        <p:spPr/>
        <p:txBody>
          <a:bodyPr/>
          <a:lstStyle/>
          <a:p>
            <a:r>
              <a:rPr lang="en-US" sz="2800" b="1" dirty="0"/>
              <a:t>Self-Management and Problem Gambling </a:t>
            </a:r>
            <a:endParaRPr lang="en-US" dirty="0"/>
          </a:p>
        </p:txBody>
      </p:sp>
    </p:spTree>
    <p:extLst>
      <p:ext uri="{BB962C8B-B14F-4D97-AF65-F5344CB8AC3E}">
        <p14:creationId xmlns:p14="http://schemas.microsoft.com/office/powerpoint/2010/main" val="20443261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54926" y="1485900"/>
            <a:ext cx="6417474" cy="4548130"/>
          </a:xfrm>
        </p:spPr>
        <p:txBody>
          <a:bodyPr>
            <a:normAutofit/>
          </a:bodyPr>
          <a:lstStyle/>
          <a:p>
            <a:pPr marL="457189" lvl="0" indent="-457189">
              <a:buClr>
                <a:schemeClr val="tx2"/>
              </a:buClr>
              <a:buFont typeface="Arial" panose="020B0604020202020204" pitchFamily="34" charset="0"/>
              <a:buChar char="•"/>
            </a:pPr>
            <a:r>
              <a:rPr lang="en-US" sz="2800" dirty="0">
                <a:solidFill>
                  <a:prstClr val="black"/>
                </a:solidFill>
                <a:latin typeface="Calibri" panose="020F0502020204030204"/>
                <a:ea typeface="+mn-ea"/>
                <a:cs typeface="+mn-cs"/>
              </a:rPr>
              <a:t>S</a:t>
            </a:r>
            <a:r>
              <a:rPr lang="en-CA" sz="2800" dirty="0" smtClean="0">
                <a:solidFill>
                  <a:prstClr val="black"/>
                </a:solidFill>
                <a:latin typeface="Calibri" panose="020F0502020204030204"/>
                <a:ea typeface="+mn-ea"/>
                <a:cs typeface="+mn-cs"/>
              </a:rPr>
              <a:t>elf-management </a:t>
            </a:r>
            <a:r>
              <a:rPr lang="en-CA" sz="2800" dirty="0">
                <a:solidFill>
                  <a:prstClr val="black"/>
                </a:solidFill>
                <a:latin typeface="Calibri" panose="020F0502020204030204"/>
                <a:ea typeface="+mn-ea"/>
                <a:cs typeface="+mn-cs"/>
              </a:rPr>
              <a:t>approaches align with participants’ treatment needs and preferences</a:t>
            </a:r>
          </a:p>
          <a:p>
            <a:pPr marL="914389" lvl="1" indent="-457189">
              <a:buClr>
                <a:schemeClr val="tx2"/>
              </a:buClr>
              <a:buFont typeface="Arial" panose="020B0604020202020204" pitchFamily="34" charset="0"/>
              <a:buChar char="•"/>
            </a:pPr>
            <a:r>
              <a:rPr lang="en-CA" sz="2400" dirty="0">
                <a:solidFill>
                  <a:prstClr val="black"/>
                </a:solidFill>
                <a:latin typeface="Calibri" panose="020F0502020204030204"/>
                <a:ea typeface="+mn-ea"/>
                <a:cs typeface="+mn-cs"/>
              </a:rPr>
              <a:t>M</a:t>
            </a:r>
            <a:r>
              <a:rPr lang="en-CA" sz="2400" dirty="0" smtClean="0">
                <a:solidFill>
                  <a:prstClr val="black"/>
                </a:solidFill>
                <a:latin typeface="Calibri" panose="020F0502020204030204"/>
                <a:ea typeface="+mn-ea"/>
                <a:cs typeface="+mn-cs"/>
              </a:rPr>
              <a:t>en </a:t>
            </a:r>
            <a:r>
              <a:rPr lang="en-CA" sz="2400" dirty="0">
                <a:solidFill>
                  <a:prstClr val="black"/>
                </a:solidFill>
                <a:latin typeface="Calibri" panose="020F0502020204030204"/>
                <a:ea typeface="+mn-ea"/>
                <a:cs typeface="+mn-cs"/>
              </a:rPr>
              <a:t>experiencing PG prefer to be active participants in their own care plans through self-management strategies </a:t>
            </a:r>
            <a:r>
              <a:rPr lang="en-CA" sz="1600" dirty="0">
                <a:solidFill>
                  <a:prstClr val="black"/>
                </a:solidFill>
                <a:latin typeface="Calibri" panose="020F0502020204030204"/>
                <a:ea typeface="+mn-ea"/>
                <a:cs typeface="+mn-cs"/>
              </a:rPr>
              <a:t>(Guilcher et al., 2016)</a:t>
            </a:r>
          </a:p>
          <a:p>
            <a:pPr marL="457189" lvl="0" indent="-457189">
              <a:buClr>
                <a:schemeClr val="tx2"/>
              </a:buClr>
              <a:buFont typeface="Arial" panose="020B0604020202020204" pitchFamily="34" charset="0"/>
              <a:buChar char="•"/>
            </a:pPr>
            <a:r>
              <a:rPr lang="en-CA" sz="2800" dirty="0">
                <a:solidFill>
                  <a:prstClr val="black"/>
                </a:solidFill>
                <a:latin typeface="Calibri" panose="020F0502020204030204"/>
                <a:ea typeface="+mn-ea"/>
                <a:cs typeface="+mn-cs"/>
              </a:rPr>
              <a:t>P</a:t>
            </a:r>
            <a:r>
              <a:rPr lang="en-CA" sz="2800" dirty="0" smtClean="0">
                <a:solidFill>
                  <a:prstClr val="black"/>
                </a:solidFill>
                <a:latin typeface="Calibri" panose="020F0502020204030204"/>
                <a:ea typeface="+mn-ea"/>
                <a:cs typeface="+mn-cs"/>
              </a:rPr>
              <a:t>eople </a:t>
            </a:r>
            <a:r>
              <a:rPr lang="en-CA" sz="2800" dirty="0">
                <a:solidFill>
                  <a:prstClr val="black"/>
                </a:solidFill>
                <a:latin typeface="Calibri" panose="020F0502020204030204"/>
                <a:ea typeface="+mn-ea"/>
                <a:cs typeface="+mn-cs"/>
              </a:rPr>
              <a:t>who experience PG need access to treatment resources in high-risk situations, such as at night, on weekends, and during the holidays </a:t>
            </a:r>
            <a:r>
              <a:rPr lang="en-US" sz="1600" dirty="0">
                <a:solidFill>
                  <a:prstClr val="black"/>
                </a:solidFill>
                <a:latin typeface="Calibri" panose="020F0502020204030204"/>
                <a:ea typeface="+mn-ea"/>
                <a:cs typeface="+mn-cs"/>
              </a:rPr>
              <a:t>(Sanchez et al., 2019, van der Maas et al., 2019</a:t>
            </a:r>
            <a:r>
              <a:rPr lang="en-US" sz="1600" dirty="0" smtClean="0">
                <a:solidFill>
                  <a:prstClr val="black"/>
                </a:solidFill>
                <a:latin typeface="Calibri" panose="020F0502020204030204"/>
                <a:ea typeface="+mn-ea"/>
                <a:cs typeface="+mn-cs"/>
              </a:rPr>
              <a:t>)</a:t>
            </a:r>
            <a:endParaRPr lang="en-US" sz="1600" dirty="0">
              <a:solidFill>
                <a:prstClr val="black"/>
              </a:solidFill>
              <a:latin typeface="Calibri" panose="020F0502020204030204"/>
              <a:ea typeface="+mn-ea"/>
              <a:cs typeface="+mn-cs"/>
            </a:endParaRPr>
          </a:p>
        </p:txBody>
      </p:sp>
      <p:sp>
        <p:nvSpPr>
          <p:cNvPr id="3" name="Slide Number Placeholder 2"/>
          <p:cNvSpPr>
            <a:spLocks noGrp="1"/>
          </p:cNvSpPr>
          <p:nvPr>
            <p:ph type="sldNum" sz="quarter" idx="12"/>
          </p:nvPr>
        </p:nvSpPr>
        <p:spPr/>
        <p:txBody>
          <a:bodyPr/>
          <a:lstStyle/>
          <a:p>
            <a:fld id="{1ECEE783-4751-3447-A075-565592F019DC}" type="slidenum">
              <a:rPr lang="en-US" smtClean="0"/>
              <a:pPr/>
              <a:t>20</a:t>
            </a:fld>
            <a:endParaRPr lang="en-US" dirty="0"/>
          </a:p>
        </p:txBody>
      </p:sp>
      <p:sp>
        <p:nvSpPr>
          <p:cNvPr id="4" name="Title 3"/>
          <p:cNvSpPr>
            <a:spLocks noGrp="1"/>
          </p:cNvSpPr>
          <p:nvPr>
            <p:ph type="title"/>
          </p:nvPr>
        </p:nvSpPr>
        <p:spPr/>
        <p:txBody>
          <a:bodyPr/>
          <a:lstStyle/>
          <a:p>
            <a:r>
              <a:rPr lang="en-US" sz="2800" b="1" dirty="0"/>
              <a:t>Self-Management and Problem Gambling </a:t>
            </a:r>
            <a:endParaRPr lang="en-US" dirty="0"/>
          </a:p>
        </p:txBody>
      </p:sp>
      <p:pic>
        <p:nvPicPr>
          <p:cNvPr id="2050" name="Picture 2" descr="Creative Agenda Images | Free Photos, PNG Stickers, Wallpapers &amp;  Backgrounds - rawpixel"/>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098" b="98252" l="2500" r="97125"/>
                    </a14:imgEffect>
                  </a14:imgLayer>
                </a14:imgProps>
              </a:ext>
              <a:ext uri="{28A0092B-C50C-407E-A947-70E740481C1C}">
                <a14:useLocalDpi xmlns:a14="http://schemas.microsoft.com/office/drawing/2010/main" val="0"/>
              </a:ext>
            </a:extLst>
          </a:blip>
          <a:srcRect/>
          <a:stretch>
            <a:fillRect/>
          </a:stretch>
        </p:blipFill>
        <p:spPr bwMode="auto">
          <a:xfrm>
            <a:off x="8045765" y="2285546"/>
            <a:ext cx="3696223" cy="264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5066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54926" y="1338943"/>
            <a:ext cx="4915245" cy="4931228"/>
          </a:xfrm>
        </p:spPr>
        <p:txBody>
          <a:bodyPr>
            <a:normAutofit/>
          </a:bodyPr>
          <a:lstStyle/>
          <a:p>
            <a:pPr marL="228600" lvl="0" indent="-228600">
              <a:buClr>
                <a:schemeClr val="tx2"/>
              </a:buClr>
              <a:buFont typeface="Arial" panose="020B0604020202020204" pitchFamily="34" charset="0"/>
              <a:buChar char="•"/>
            </a:pPr>
            <a:r>
              <a:rPr lang="en-US" sz="2800" dirty="0" smtClean="0">
                <a:solidFill>
                  <a:prstClr val="black"/>
                </a:solidFill>
                <a:latin typeface="Calibri" panose="020F0502020204030204"/>
                <a:ea typeface="+mn-ea"/>
                <a:cs typeface="+mn-cs"/>
              </a:rPr>
              <a:t>5 common </a:t>
            </a:r>
            <a:r>
              <a:rPr lang="en-US" sz="2800" dirty="0" smtClean="0">
                <a:solidFill>
                  <a:prstClr val="black"/>
                </a:solidFill>
                <a:latin typeface="Calibri" panose="020F0502020204030204"/>
                <a:ea typeface="+mn-ea"/>
                <a:cs typeface="+mn-cs"/>
              </a:rPr>
              <a:t>self-management </a:t>
            </a:r>
            <a:r>
              <a:rPr lang="en-US" sz="2800" dirty="0">
                <a:solidFill>
                  <a:prstClr val="black"/>
                </a:solidFill>
                <a:latin typeface="Calibri" panose="020F0502020204030204"/>
                <a:ea typeface="+mn-ea"/>
                <a:cs typeface="+mn-cs"/>
              </a:rPr>
              <a:t>strategies in people experiencing poverty and homelessness </a:t>
            </a:r>
            <a:r>
              <a:rPr lang="en-US" sz="1600" dirty="0">
                <a:solidFill>
                  <a:prstClr val="black"/>
                </a:solidFill>
                <a:latin typeface="Calibri" panose="020F0502020204030204"/>
                <a:ea typeface="+mn-ea"/>
                <a:cs typeface="+mn-cs"/>
              </a:rPr>
              <a:t>(Matheson et al., 2021)</a:t>
            </a:r>
            <a:r>
              <a:rPr lang="en-US" sz="2800" dirty="0">
                <a:solidFill>
                  <a:prstClr val="black"/>
                </a:solidFill>
                <a:latin typeface="Calibri" panose="020F0502020204030204"/>
                <a:ea typeface="+mn-ea"/>
                <a:cs typeface="+mn-cs"/>
              </a:rPr>
              <a:t>: </a:t>
            </a:r>
          </a:p>
          <a:p>
            <a:pPr marL="914400" lvl="1" indent="-457200">
              <a:buFont typeface="+mj-lt"/>
              <a:buAutoNum type="arabicParenR"/>
            </a:pPr>
            <a:r>
              <a:rPr lang="en-US" sz="2400" dirty="0">
                <a:solidFill>
                  <a:prstClr val="black"/>
                </a:solidFill>
                <a:latin typeface="Calibri" panose="020F0502020204030204"/>
                <a:ea typeface="+mn-ea"/>
                <a:cs typeface="+mn-cs"/>
              </a:rPr>
              <a:t>seeking information on </a:t>
            </a:r>
            <a:r>
              <a:rPr lang="en-US" sz="2400" dirty="0" smtClean="0">
                <a:solidFill>
                  <a:prstClr val="black"/>
                </a:solidFill>
                <a:latin typeface="Calibri" panose="020F0502020204030204"/>
                <a:ea typeface="+mn-ea"/>
                <a:cs typeface="+mn-cs"/>
              </a:rPr>
              <a:t>problem gambling</a:t>
            </a:r>
            <a:endParaRPr lang="en-US" sz="2400" dirty="0">
              <a:solidFill>
                <a:prstClr val="black"/>
              </a:solidFill>
              <a:latin typeface="Calibri" panose="020F0502020204030204"/>
              <a:ea typeface="+mn-ea"/>
              <a:cs typeface="+mn-cs"/>
            </a:endParaRPr>
          </a:p>
          <a:p>
            <a:pPr marL="914400" lvl="1" indent="-457200">
              <a:buFont typeface="+mj-lt"/>
              <a:buAutoNum type="arabicParenR"/>
            </a:pPr>
            <a:r>
              <a:rPr lang="en-US" sz="2400" dirty="0">
                <a:solidFill>
                  <a:prstClr val="black"/>
                </a:solidFill>
                <a:latin typeface="Calibri" panose="020F0502020204030204"/>
                <a:ea typeface="+mn-ea"/>
                <a:cs typeface="+mn-cs"/>
              </a:rPr>
              <a:t>talking about gambling problems</a:t>
            </a:r>
          </a:p>
          <a:p>
            <a:pPr marL="914400" lvl="1" indent="-457200">
              <a:buFont typeface="+mj-lt"/>
              <a:buAutoNum type="arabicParenR"/>
            </a:pPr>
            <a:r>
              <a:rPr lang="en-US" sz="2400" dirty="0">
                <a:solidFill>
                  <a:prstClr val="black"/>
                </a:solidFill>
                <a:latin typeface="Calibri" panose="020F0502020204030204"/>
                <a:ea typeface="+mn-ea"/>
                <a:cs typeface="+mn-cs"/>
              </a:rPr>
              <a:t>limiting money spent on gambling</a:t>
            </a:r>
          </a:p>
          <a:p>
            <a:pPr marL="914400" lvl="1" indent="-457200">
              <a:buFont typeface="+mj-lt"/>
              <a:buAutoNum type="arabicParenR"/>
            </a:pPr>
            <a:r>
              <a:rPr lang="en-US" sz="2400" dirty="0">
                <a:solidFill>
                  <a:prstClr val="black"/>
                </a:solidFill>
                <a:latin typeface="Calibri" panose="020F0502020204030204"/>
                <a:ea typeface="+mn-ea"/>
                <a:cs typeface="+mn-cs"/>
              </a:rPr>
              <a:t>avoiding gambling providers</a:t>
            </a:r>
          </a:p>
          <a:p>
            <a:pPr marL="914400" lvl="1" indent="-457200">
              <a:buFont typeface="+mj-lt"/>
              <a:buAutoNum type="arabicParenR"/>
            </a:pPr>
            <a:r>
              <a:rPr lang="en-US" sz="2400" dirty="0">
                <a:solidFill>
                  <a:prstClr val="black"/>
                </a:solidFill>
                <a:latin typeface="Calibri" panose="020F0502020204030204"/>
                <a:ea typeface="+mn-ea"/>
                <a:cs typeface="+mn-cs"/>
              </a:rPr>
              <a:t>engaging in alternative </a:t>
            </a:r>
            <a:r>
              <a:rPr lang="en-US" sz="2400" dirty="0" smtClean="0">
                <a:solidFill>
                  <a:prstClr val="black"/>
                </a:solidFill>
                <a:latin typeface="Calibri" panose="020F0502020204030204"/>
                <a:ea typeface="+mn-ea"/>
                <a:cs typeface="+mn-cs"/>
              </a:rPr>
              <a:t>activities</a:t>
            </a:r>
            <a:endParaRPr lang="en-US" sz="2800" dirty="0" smtClean="0">
              <a:solidFill>
                <a:prstClr val="black"/>
              </a:solidFill>
              <a:latin typeface="Calibri" panose="020F0502020204030204"/>
              <a:ea typeface="+mn-ea"/>
              <a:cs typeface="+mn-cs"/>
            </a:endParaRPr>
          </a:p>
        </p:txBody>
      </p:sp>
      <p:sp>
        <p:nvSpPr>
          <p:cNvPr id="3" name="Slide Number Placeholder 2"/>
          <p:cNvSpPr>
            <a:spLocks noGrp="1"/>
          </p:cNvSpPr>
          <p:nvPr>
            <p:ph type="sldNum" sz="quarter" idx="12"/>
          </p:nvPr>
        </p:nvSpPr>
        <p:spPr/>
        <p:txBody>
          <a:bodyPr/>
          <a:lstStyle/>
          <a:p>
            <a:fld id="{1ECEE783-4751-3447-A075-565592F019DC}" type="slidenum">
              <a:rPr lang="en-US" smtClean="0"/>
              <a:pPr/>
              <a:t>21</a:t>
            </a:fld>
            <a:endParaRPr lang="en-US" dirty="0"/>
          </a:p>
        </p:txBody>
      </p:sp>
      <p:sp>
        <p:nvSpPr>
          <p:cNvPr id="4" name="Title 3"/>
          <p:cNvSpPr>
            <a:spLocks noGrp="1"/>
          </p:cNvSpPr>
          <p:nvPr>
            <p:ph type="title"/>
          </p:nvPr>
        </p:nvSpPr>
        <p:spPr/>
        <p:txBody>
          <a:bodyPr/>
          <a:lstStyle/>
          <a:p>
            <a:r>
              <a:rPr lang="en-US" sz="2800" b="1" dirty="0"/>
              <a:t>Self-Management and Problem Gambling </a:t>
            </a:r>
            <a:endParaRPr lang="en-US" dirty="0"/>
          </a:p>
        </p:txBody>
      </p:sp>
      <p:sp>
        <p:nvSpPr>
          <p:cNvPr id="5" name="TextBox 4"/>
          <p:cNvSpPr txBox="1"/>
          <p:nvPr/>
        </p:nvSpPr>
        <p:spPr>
          <a:xfrm>
            <a:off x="6515100" y="1296178"/>
            <a:ext cx="5535386" cy="5016758"/>
          </a:xfrm>
          <a:prstGeom prst="rect">
            <a:avLst/>
          </a:prstGeom>
          <a:noFill/>
        </p:spPr>
        <p:txBody>
          <a:bodyPr wrap="square" rtlCol="0">
            <a:spAutoFit/>
          </a:bodyPr>
          <a:lstStyle/>
          <a:p>
            <a:r>
              <a:rPr lang="en-US" sz="2000" i="1" dirty="0">
                <a:latin typeface="Calibri" panose="020F0502020204030204" pitchFamily="34" charset="0"/>
                <a:cs typeface="Calibri" panose="020F0502020204030204" pitchFamily="34" charset="0"/>
              </a:rPr>
              <a:t>“sometimes I make my </a:t>
            </a:r>
            <a:r>
              <a:rPr lang="en-US" sz="2000" i="1" dirty="0" smtClean="0">
                <a:latin typeface="Calibri" panose="020F0502020204030204" pitchFamily="34" charset="0"/>
                <a:cs typeface="Calibri" panose="020F0502020204030204" pitchFamily="34" charset="0"/>
              </a:rPr>
              <a:t>house…a </a:t>
            </a:r>
            <a:r>
              <a:rPr lang="en-US" sz="2000" i="1" dirty="0">
                <a:latin typeface="Calibri" panose="020F0502020204030204" pitchFamily="34" charset="0"/>
                <a:cs typeface="Calibri" panose="020F0502020204030204" pitchFamily="34" charset="0"/>
              </a:rPr>
              <a:t>mess. If I’m in it, I can make a big mess: ‘‘Oh, why did you do this?’’ But then I have to put everything </a:t>
            </a:r>
            <a:r>
              <a:rPr lang="en-US" sz="2000" i="1" dirty="0" smtClean="0">
                <a:latin typeface="Calibri" panose="020F0502020204030204" pitchFamily="34" charset="0"/>
                <a:cs typeface="Calibri" panose="020F0502020204030204" pitchFamily="34" charset="0"/>
              </a:rPr>
              <a:t>back…I’m </a:t>
            </a:r>
            <a:r>
              <a:rPr lang="en-US" sz="2000" i="1" dirty="0">
                <a:latin typeface="Calibri" panose="020F0502020204030204" pitchFamily="34" charset="0"/>
                <a:cs typeface="Calibri" panose="020F0502020204030204" pitchFamily="34" charset="0"/>
              </a:rPr>
              <a:t>focused on what I’m doing, so other things won’t come to my mind. Because [when] I’m sitting the sofa, I have to think about what am I going to do, and I’m scared what’s going to come to my mind to do. So, this way I’m occupied with something that is healthy, something that makes you feel like good like putting your clothes away, doing the laundry. I do everything by hand, so it takes longer, so I’m busier. If I put it in the machine it’s faster. In the meantime, while the machine is going, I can go to the store and get a scratch ticket, this and that. If I do laundry at home, scrub, I mean I’m there swish-swish, then I don’t have time to think about that” </a:t>
            </a: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390920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ECEE783-4751-3447-A075-565592F019DC}" type="slidenum">
              <a:rPr lang="en-US" smtClean="0"/>
              <a:pPr/>
              <a:t>22</a:t>
            </a:fld>
            <a:endParaRPr lang="en-US" dirty="0"/>
          </a:p>
        </p:txBody>
      </p:sp>
      <p:sp>
        <p:nvSpPr>
          <p:cNvPr id="4" name="Title 3"/>
          <p:cNvSpPr>
            <a:spLocks noGrp="1"/>
          </p:cNvSpPr>
          <p:nvPr>
            <p:ph type="title"/>
          </p:nvPr>
        </p:nvSpPr>
        <p:spPr/>
        <p:txBody>
          <a:bodyPr/>
          <a:lstStyle/>
          <a:p>
            <a:r>
              <a:rPr lang="en-US" sz="2800" b="1" dirty="0">
                <a:solidFill>
                  <a:srgbClr val="6E288D"/>
                </a:solidFill>
              </a:rPr>
              <a:t>Self-Management and Problem Gambling </a:t>
            </a:r>
            <a:endParaRPr lang="en-US" dirty="0"/>
          </a:p>
        </p:txBody>
      </p:sp>
      <p:sp>
        <p:nvSpPr>
          <p:cNvPr id="5" name="Content Placeholder 1"/>
          <p:cNvSpPr txBox="1">
            <a:spLocks/>
          </p:cNvSpPr>
          <p:nvPr/>
        </p:nvSpPr>
        <p:spPr>
          <a:xfrm>
            <a:off x="1395959" y="1387927"/>
            <a:ext cx="5739627" cy="4800601"/>
          </a:xfrm>
          <a:prstGeom prst="rect">
            <a:avLst/>
          </a:prstGeom>
        </p:spPr>
        <p:txBody>
          <a:bodyPr vert="horz" lIns="91440" tIns="45720" rIns="91440" bIns="45720" rtlCol="0">
            <a:normAutofit lnSpcReduction="10000"/>
          </a:bodyPr>
          <a:lstStyle>
            <a:lvl1pPr marL="52388" indent="-52388" algn="l" defTabSz="914400" rtl="0" eaLnBrk="1" latinLnBrk="0" hangingPunct="1">
              <a:lnSpc>
                <a:spcPct val="90000"/>
              </a:lnSpc>
              <a:spcBef>
                <a:spcPts val="1000"/>
              </a:spcBef>
              <a:buFont typeface=".AppleSystemUIFont" charset="-120"/>
              <a:buChar char=" "/>
              <a:tabLst/>
              <a:defRPr sz="1700" kern="1200">
                <a:solidFill>
                  <a:schemeClr val="tx1"/>
                </a:solidFill>
                <a:latin typeface="Open Sans" charset="0"/>
                <a:ea typeface="Open Sans" charset="0"/>
                <a:cs typeface="Open Sans" charset="0"/>
              </a:defRPr>
            </a:lvl1pPr>
            <a:lvl2pPr marL="409575" indent="-149225" algn="l" defTabSz="914400" rtl="0" eaLnBrk="1" latinLnBrk="0" hangingPunct="1">
              <a:lnSpc>
                <a:spcPct val="90000"/>
              </a:lnSpc>
              <a:spcBef>
                <a:spcPts val="500"/>
              </a:spcBef>
              <a:buFont typeface=".AppleSystemUIFont" charset="-120"/>
              <a:buChar char="-"/>
              <a:tabLst/>
              <a:defRPr sz="1500" kern="1200">
                <a:solidFill>
                  <a:schemeClr val="tx1"/>
                </a:solidFill>
                <a:latin typeface="Open Sans" charset="0"/>
                <a:ea typeface="Open Sans" charset="0"/>
                <a:cs typeface="Open Sans" charset="0"/>
              </a:defRPr>
            </a:lvl2pPr>
            <a:lvl3pPr marL="584200" indent="-174625" algn="l" defTabSz="914400" rtl="0" eaLnBrk="1" latinLnBrk="0" hangingPunct="1">
              <a:lnSpc>
                <a:spcPct val="90000"/>
              </a:lnSpc>
              <a:spcBef>
                <a:spcPts val="500"/>
              </a:spcBef>
              <a:buFont typeface=".AppleSystemUIFont" charset="-120"/>
              <a:buChar char="&gt;"/>
              <a:tabLst/>
              <a:defRPr sz="1300" kern="1200">
                <a:solidFill>
                  <a:schemeClr val="tx1"/>
                </a:solidFill>
                <a:latin typeface="Open Sans" charset="0"/>
                <a:ea typeface="Open Sans" charset="0"/>
                <a:cs typeface="Open Sans" charset="0"/>
              </a:defRPr>
            </a:lvl3pPr>
            <a:lvl4pPr marL="311150" indent="-217488" algn="l" defTabSz="914400" rtl="0" eaLnBrk="1" latinLnBrk="0" hangingPunct="1">
              <a:lnSpc>
                <a:spcPct val="90000"/>
              </a:lnSpc>
              <a:spcBef>
                <a:spcPts val="500"/>
              </a:spcBef>
              <a:buFont typeface="Arial"/>
              <a:buChar char="•"/>
              <a:tabLst/>
              <a:defRPr sz="1700" kern="1200">
                <a:solidFill>
                  <a:schemeClr val="tx1"/>
                </a:solidFill>
                <a:latin typeface="Open Sans" charset="0"/>
                <a:ea typeface="Open Sans" charset="0"/>
                <a:cs typeface="Open Sans" charset="0"/>
              </a:defRPr>
            </a:lvl4pPr>
            <a:lvl5pPr marL="9525" indent="0" algn="l" defTabSz="914400" rtl="0" eaLnBrk="1" latinLnBrk="0" hangingPunct="1">
              <a:lnSpc>
                <a:spcPct val="90000"/>
              </a:lnSpc>
              <a:spcBef>
                <a:spcPts val="500"/>
              </a:spcBef>
              <a:buFont typeface=".AppleSystemUIFont" charset="-120"/>
              <a:buChar char=" "/>
              <a:tabLst/>
              <a:defRPr sz="1500" b="1"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28600" indent="-228600">
              <a:buClr>
                <a:schemeClr val="tx2"/>
              </a:buClr>
              <a:buFont typeface="Arial" panose="020B0604020202020204" pitchFamily="34" charset="0"/>
              <a:buChar char="•"/>
            </a:pPr>
            <a:r>
              <a:rPr lang="en-US" sz="2800" dirty="0" smtClean="0">
                <a:solidFill>
                  <a:prstClr val="black"/>
                </a:solidFill>
                <a:latin typeface="Calibri" panose="020F0502020204030204"/>
                <a:ea typeface="+mn-ea"/>
                <a:cs typeface="+mn-cs"/>
              </a:rPr>
              <a:t>Generic </a:t>
            </a:r>
            <a:r>
              <a:rPr lang="en-US" sz="2800" dirty="0" smtClean="0">
                <a:solidFill>
                  <a:prstClr val="black"/>
                </a:solidFill>
                <a:latin typeface="Calibri" panose="020F0502020204030204"/>
                <a:ea typeface="+mn-ea"/>
                <a:cs typeface="+mn-cs"/>
              </a:rPr>
              <a:t>self-management strategies</a:t>
            </a:r>
            <a:r>
              <a:rPr lang="en-US" sz="2800" dirty="0" smtClean="0">
                <a:solidFill>
                  <a:prstClr val="black"/>
                </a:solidFill>
                <a:latin typeface="Calibri" panose="020F0502020204030204"/>
                <a:ea typeface="+mn-ea"/>
                <a:cs typeface="+mn-cs"/>
              </a:rPr>
              <a:t>:</a:t>
            </a:r>
          </a:p>
          <a:p>
            <a:pPr marL="585787" lvl="1" indent="-228600">
              <a:buClr>
                <a:schemeClr val="tx2"/>
              </a:buClr>
              <a:buFont typeface="Arial" panose="020B0604020202020204" pitchFamily="34" charset="0"/>
              <a:buChar char="•"/>
            </a:pPr>
            <a:r>
              <a:rPr lang="en-US" sz="2600" dirty="0">
                <a:solidFill>
                  <a:prstClr val="black"/>
                </a:solidFill>
                <a:latin typeface="Calibri" panose="020F0502020204030204"/>
                <a:ea typeface="+mn-ea"/>
                <a:cs typeface="+mn-cs"/>
              </a:rPr>
              <a:t>S</a:t>
            </a:r>
            <a:r>
              <a:rPr lang="en-US" sz="2600" dirty="0" smtClean="0">
                <a:solidFill>
                  <a:prstClr val="black"/>
                </a:solidFill>
                <a:latin typeface="Calibri" panose="020F0502020204030204"/>
                <a:ea typeface="+mn-ea"/>
                <a:cs typeface="+mn-cs"/>
              </a:rPr>
              <a:t>elf-management </a:t>
            </a:r>
            <a:r>
              <a:rPr lang="en-US" sz="2600" dirty="0">
                <a:solidFill>
                  <a:prstClr val="black"/>
                </a:solidFill>
                <a:latin typeface="Calibri" panose="020F0502020204030204"/>
                <a:ea typeface="+mn-ea"/>
                <a:cs typeface="+mn-cs"/>
              </a:rPr>
              <a:t>strategies are relatively generic across different populations </a:t>
            </a:r>
            <a:r>
              <a:rPr lang="en-US" sz="1600" dirty="0">
                <a:solidFill>
                  <a:prstClr val="black"/>
                </a:solidFill>
                <a:latin typeface="Calibri" panose="020F0502020204030204"/>
                <a:ea typeface="+mn-ea"/>
                <a:cs typeface="+mn-cs"/>
              </a:rPr>
              <a:t>(Brown &amp; Newby-Clark, 2005; Matheson et al., 2019; Moore et al., 2012; Shaffer, 2005</a:t>
            </a:r>
            <a:r>
              <a:rPr lang="en-US" sz="1600" dirty="0" smtClean="0">
                <a:solidFill>
                  <a:prstClr val="black"/>
                </a:solidFill>
                <a:latin typeface="Calibri" panose="020F0502020204030204"/>
                <a:ea typeface="+mn-ea"/>
                <a:cs typeface="+mn-cs"/>
              </a:rPr>
              <a:t>)  </a:t>
            </a:r>
            <a:endParaRPr lang="en-US" sz="1600" dirty="0">
              <a:solidFill>
                <a:prstClr val="black"/>
              </a:solidFill>
              <a:latin typeface="Calibri" panose="020F0502020204030204"/>
              <a:ea typeface="+mn-ea"/>
              <a:cs typeface="+mn-cs"/>
            </a:endParaRPr>
          </a:p>
          <a:p>
            <a:pPr marL="228600" indent="-228600">
              <a:buClr>
                <a:schemeClr val="tx2"/>
              </a:buClr>
              <a:buFont typeface="Arial" panose="020B0604020202020204" pitchFamily="34" charset="0"/>
              <a:buChar char="•"/>
            </a:pPr>
            <a:r>
              <a:rPr lang="en-US" sz="2800" dirty="0" smtClean="0">
                <a:solidFill>
                  <a:prstClr val="black"/>
                </a:solidFill>
                <a:latin typeface="Calibri" panose="020F0502020204030204"/>
                <a:ea typeface="+mn-ea"/>
                <a:cs typeface="+mn-cs"/>
              </a:rPr>
              <a:t>But</a:t>
            </a:r>
            <a:r>
              <a:rPr lang="en-US" sz="2800" dirty="0" smtClean="0">
                <a:solidFill>
                  <a:prstClr val="black"/>
                </a:solidFill>
                <a:latin typeface="Calibri" panose="020F0502020204030204"/>
                <a:ea typeface="+mn-ea"/>
                <a:cs typeface="+mn-cs"/>
              </a:rPr>
              <a:t> </a:t>
            </a:r>
            <a:r>
              <a:rPr lang="en-US" sz="2800" dirty="0" smtClean="0">
                <a:solidFill>
                  <a:prstClr val="black"/>
                </a:solidFill>
                <a:latin typeface="Calibri" panose="020F0502020204030204"/>
                <a:ea typeface="+mn-ea"/>
                <a:cs typeface="+mn-cs"/>
              </a:rPr>
              <a:t>context matters:</a:t>
            </a:r>
          </a:p>
          <a:p>
            <a:pPr marL="585787" lvl="1" indent="-228600">
              <a:buClr>
                <a:schemeClr val="tx2"/>
              </a:buClr>
              <a:buFont typeface="Arial" panose="020B0604020202020204" pitchFamily="34" charset="0"/>
              <a:buChar char="•"/>
            </a:pPr>
            <a:r>
              <a:rPr lang="en-US" sz="2600" dirty="0">
                <a:solidFill>
                  <a:prstClr val="black"/>
                </a:solidFill>
                <a:latin typeface="Calibri" panose="020F0502020204030204"/>
                <a:ea typeface="+mn-ea"/>
                <a:cs typeface="+mn-cs"/>
              </a:rPr>
              <a:t>S</a:t>
            </a:r>
            <a:r>
              <a:rPr lang="en-US" sz="2600" dirty="0" smtClean="0">
                <a:solidFill>
                  <a:prstClr val="black"/>
                </a:solidFill>
                <a:latin typeface="Calibri" panose="020F0502020204030204"/>
                <a:ea typeface="+mn-ea"/>
                <a:cs typeface="+mn-cs"/>
              </a:rPr>
              <a:t>pecific </a:t>
            </a:r>
            <a:r>
              <a:rPr lang="en-US" sz="2600" dirty="0">
                <a:solidFill>
                  <a:prstClr val="black"/>
                </a:solidFill>
                <a:latin typeface="Calibri" panose="020F0502020204030204"/>
                <a:ea typeface="+mn-ea"/>
                <a:cs typeface="+mn-cs"/>
              </a:rPr>
              <a:t>contexts </a:t>
            </a:r>
            <a:r>
              <a:rPr lang="en-US" sz="2600" dirty="0" smtClean="0">
                <a:solidFill>
                  <a:prstClr val="black"/>
                </a:solidFill>
                <a:latin typeface="Calibri" panose="020F0502020204030204"/>
                <a:ea typeface="+mn-ea"/>
                <a:cs typeface="+mn-cs"/>
              </a:rPr>
              <a:t>may </a:t>
            </a:r>
            <a:r>
              <a:rPr lang="en-US" sz="2600" dirty="0">
                <a:solidFill>
                  <a:prstClr val="black"/>
                </a:solidFill>
                <a:latin typeface="Calibri" panose="020F0502020204030204"/>
                <a:ea typeface="+mn-ea"/>
                <a:cs typeface="+mn-cs"/>
              </a:rPr>
              <a:t>increase the complexity and difficulty of gambling self-management for particular </a:t>
            </a:r>
            <a:r>
              <a:rPr lang="en-US" sz="2600" dirty="0" smtClean="0">
                <a:solidFill>
                  <a:prstClr val="black"/>
                </a:solidFill>
                <a:latin typeface="Calibri" panose="020F0502020204030204"/>
                <a:ea typeface="+mn-ea"/>
                <a:cs typeface="+mn-cs"/>
              </a:rPr>
              <a:t>populations</a:t>
            </a:r>
          </a:p>
          <a:p>
            <a:pPr marL="585787" lvl="1" indent="-228600">
              <a:buClr>
                <a:schemeClr val="tx2"/>
              </a:buClr>
              <a:buFont typeface="Arial" panose="020B0604020202020204" pitchFamily="34" charset="0"/>
              <a:buChar char="•"/>
            </a:pPr>
            <a:r>
              <a:rPr lang="en-US" sz="2600" dirty="0" smtClean="0">
                <a:solidFill>
                  <a:prstClr val="black"/>
                </a:solidFill>
                <a:latin typeface="Calibri" panose="020F0502020204030204"/>
                <a:ea typeface="+mn-ea"/>
                <a:cs typeface="+mn-cs"/>
              </a:rPr>
              <a:t>Self-management </a:t>
            </a:r>
            <a:r>
              <a:rPr lang="en-US" sz="2600" dirty="0">
                <a:solidFill>
                  <a:prstClr val="black"/>
                </a:solidFill>
                <a:latin typeface="Calibri" panose="020F0502020204030204"/>
                <a:ea typeface="+mn-ea"/>
                <a:cs typeface="+mn-cs"/>
              </a:rPr>
              <a:t>strategies are shaped by social, financial, housing, and health challenges in important ways </a:t>
            </a:r>
            <a:r>
              <a:rPr lang="en-US" sz="1600" dirty="0">
                <a:solidFill>
                  <a:prstClr val="black"/>
                </a:solidFill>
                <a:latin typeface="Calibri" panose="020F0502020204030204"/>
                <a:ea typeface="+mn-ea"/>
                <a:cs typeface="+mn-cs"/>
              </a:rPr>
              <a:t>(Matheson et al., 2021)</a:t>
            </a:r>
            <a:endParaRPr lang="en-US" sz="1600" dirty="0" smtClean="0">
              <a:solidFill>
                <a:prstClr val="black"/>
              </a:solidFill>
              <a:latin typeface="Calibri" panose="020F0502020204030204"/>
              <a:ea typeface="+mn-ea"/>
              <a:cs typeface="+mn-cs"/>
            </a:endParaRPr>
          </a:p>
        </p:txBody>
      </p:sp>
      <p:sp>
        <p:nvSpPr>
          <p:cNvPr id="6" name="Content Placeholder 1"/>
          <p:cNvSpPr>
            <a:spLocks noGrp="1"/>
          </p:cNvSpPr>
          <p:nvPr>
            <p:ph idx="1"/>
          </p:nvPr>
        </p:nvSpPr>
        <p:spPr>
          <a:xfrm>
            <a:off x="7658100" y="1387927"/>
            <a:ext cx="4229100" cy="4457702"/>
          </a:xfrm>
        </p:spPr>
        <p:txBody>
          <a:bodyPr>
            <a:noAutofit/>
          </a:bodyPr>
          <a:lstStyle/>
          <a:p>
            <a:r>
              <a:rPr lang="en-US" sz="2000" i="1" dirty="0" smtClean="0">
                <a:latin typeface="Calibri" panose="020F0502020204030204" pitchFamily="34" charset="0"/>
                <a:cs typeface="Calibri" panose="020F0502020204030204" pitchFamily="34" charset="0"/>
              </a:rPr>
              <a:t>“</a:t>
            </a:r>
            <a:r>
              <a:rPr lang="en-US" sz="2000" i="1" dirty="0">
                <a:latin typeface="Calibri" panose="020F0502020204030204" pitchFamily="34" charset="0"/>
                <a:cs typeface="Calibri" panose="020F0502020204030204" pitchFamily="34" charset="0"/>
              </a:rPr>
              <a:t>Every corner store [is tempting], but especially because I take a medication </a:t>
            </a:r>
            <a:r>
              <a:rPr lang="en-US" sz="2000" i="1" dirty="0" smtClean="0">
                <a:latin typeface="Calibri" panose="020F0502020204030204" pitchFamily="34" charset="0"/>
                <a:cs typeface="Calibri" panose="020F0502020204030204" pitchFamily="34" charset="0"/>
              </a:rPr>
              <a:t>every day</a:t>
            </a:r>
            <a:r>
              <a:rPr lang="en-US" sz="2000" i="1" dirty="0">
                <a:latin typeface="Calibri" panose="020F0502020204030204" pitchFamily="34" charset="0"/>
                <a:cs typeface="Calibri" panose="020F0502020204030204" pitchFamily="34" charset="0"/>
              </a:rPr>
              <a:t>, I have to go to the pharmacy, so I’m right there, is the thing. So I have to </a:t>
            </a:r>
            <a:r>
              <a:rPr lang="en-US" sz="2000" i="1" dirty="0" smtClean="0">
                <a:latin typeface="Calibri" panose="020F0502020204030204" pitchFamily="34" charset="0"/>
                <a:cs typeface="Calibri" panose="020F0502020204030204" pitchFamily="34" charset="0"/>
              </a:rPr>
              <a:t>like try </a:t>
            </a:r>
            <a:r>
              <a:rPr lang="en-US" sz="2000" i="1" dirty="0">
                <a:latin typeface="Calibri" panose="020F0502020204030204" pitchFamily="34" charset="0"/>
                <a:cs typeface="Calibri" panose="020F0502020204030204" pitchFamily="34" charset="0"/>
              </a:rPr>
              <a:t>to jet out of there not to buy one, you know, so yeah, it’s pretty hard, </a:t>
            </a:r>
            <a:r>
              <a:rPr lang="en-US" sz="2000" i="1" dirty="0" smtClean="0">
                <a:latin typeface="Calibri" panose="020F0502020204030204" pitchFamily="34" charset="0"/>
                <a:cs typeface="Calibri" panose="020F0502020204030204" pitchFamily="34" charset="0"/>
              </a:rPr>
              <a:t>right. And </a:t>
            </a:r>
            <a:r>
              <a:rPr lang="en-US" sz="2000" i="1" dirty="0">
                <a:latin typeface="Calibri" panose="020F0502020204030204" pitchFamily="34" charset="0"/>
                <a:cs typeface="Calibri" panose="020F0502020204030204" pitchFamily="34" charset="0"/>
              </a:rPr>
              <a:t>at the subway they got those little lotto things downstairs and it’s like ‘‘</a:t>
            </a:r>
            <a:r>
              <a:rPr lang="en-US" sz="2000" i="1" dirty="0" smtClean="0">
                <a:latin typeface="Calibri" panose="020F0502020204030204" pitchFamily="34" charset="0"/>
                <a:cs typeface="Calibri" panose="020F0502020204030204" pitchFamily="34" charset="0"/>
              </a:rPr>
              <a:t>Oh, just </a:t>
            </a:r>
            <a:r>
              <a:rPr lang="en-US" sz="2000" i="1" dirty="0">
                <a:latin typeface="Calibri" panose="020F0502020204030204" pitchFamily="34" charset="0"/>
                <a:cs typeface="Calibri" panose="020F0502020204030204" pitchFamily="34" charset="0"/>
              </a:rPr>
              <a:t>don’t do it, don’t do it,’’ and then I, well I already have it in my hand going </a:t>
            </a:r>
            <a:r>
              <a:rPr lang="en-US" sz="2000" i="1" dirty="0" smtClean="0">
                <a:latin typeface="Calibri" panose="020F0502020204030204" pitchFamily="34" charset="0"/>
                <a:cs typeface="Calibri" panose="020F0502020204030204" pitchFamily="34" charset="0"/>
              </a:rPr>
              <a:t>up the </a:t>
            </a:r>
            <a:r>
              <a:rPr lang="en-US" sz="2000" i="1" dirty="0">
                <a:latin typeface="Calibri" panose="020F0502020204030204" pitchFamily="34" charset="0"/>
                <a:cs typeface="Calibri" panose="020F0502020204030204" pitchFamily="34" charset="0"/>
              </a:rPr>
              <a:t>stairs—and I don’t even realize I’ve done it sometimes. Yeah, so it’s just </a:t>
            </a:r>
            <a:r>
              <a:rPr lang="en-US" sz="2000" i="1" dirty="0" smtClean="0">
                <a:latin typeface="Calibri" panose="020F0502020204030204" pitchFamily="34" charset="0"/>
                <a:cs typeface="Calibri" panose="020F0502020204030204" pitchFamily="34" charset="0"/>
              </a:rPr>
              <a:t>like drinking</a:t>
            </a:r>
            <a:r>
              <a:rPr lang="en-US" sz="2000" i="1" dirty="0">
                <a:latin typeface="Calibri" panose="020F0502020204030204" pitchFamily="34" charset="0"/>
                <a:cs typeface="Calibri" panose="020F0502020204030204" pitchFamily="34" charset="0"/>
              </a:rPr>
              <a:t>. When you just don’t realize, you know, you’ve started drinking already</a:t>
            </a:r>
            <a:r>
              <a:rPr lang="en-US" sz="2000" i="1" dirty="0" smtClean="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03757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ECEE783-4751-3447-A075-565592F019DC}" type="slidenum">
              <a:rPr lang="en-US" smtClean="0"/>
              <a:pPr/>
              <a:t>23</a:t>
            </a:fld>
            <a:endParaRPr lang="en-US" dirty="0"/>
          </a:p>
        </p:txBody>
      </p:sp>
      <p:sp>
        <p:nvSpPr>
          <p:cNvPr id="4" name="Title 3"/>
          <p:cNvSpPr>
            <a:spLocks noGrp="1"/>
          </p:cNvSpPr>
          <p:nvPr>
            <p:ph type="title"/>
          </p:nvPr>
        </p:nvSpPr>
        <p:spPr/>
        <p:txBody>
          <a:bodyPr/>
          <a:lstStyle/>
          <a:p>
            <a:r>
              <a:rPr lang="en-US" sz="2800" b="1" dirty="0">
                <a:solidFill>
                  <a:srgbClr val="6E288D"/>
                </a:solidFill>
              </a:rPr>
              <a:t>Self-Management and Problem Gambling </a:t>
            </a:r>
            <a:endParaRPr lang="en-US" dirty="0"/>
          </a:p>
        </p:txBody>
      </p:sp>
      <p:sp>
        <p:nvSpPr>
          <p:cNvPr id="5" name="Content Placeholder 1"/>
          <p:cNvSpPr txBox="1">
            <a:spLocks/>
          </p:cNvSpPr>
          <p:nvPr/>
        </p:nvSpPr>
        <p:spPr>
          <a:xfrm>
            <a:off x="1354926" y="1355271"/>
            <a:ext cx="10107731" cy="4767944"/>
          </a:xfrm>
          <a:prstGeom prst="rect">
            <a:avLst/>
          </a:prstGeom>
        </p:spPr>
        <p:txBody>
          <a:bodyPr vert="horz" lIns="91440" tIns="45720" rIns="91440" bIns="45720" rtlCol="0">
            <a:normAutofit/>
          </a:bodyPr>
          <a:lstStyle>
            <a:lvl1pPr marL="52388" indent="-52388" algn="l" defTabSz="914400" rtl="0" eaLnBrk="1" latinLnBrk="0" hangingPunct="1">
              <a:lnSpc>
                <a:spcPct val="90000"/>
              </a:lnSpc>
              <a:spcBef>
                <a:spcPts val="1000"/>
              </a:spcBef>
              <a:buFont typeface=".AppleSystemUIFont" charset="-120"/>
              <a:buChar char=" "/>
              <a:tabLst/>
              <a:defRPr sz="1700" kern="1200">
                <a:solidFill>
                  <a:schemeClr val="tx1"/>
                </a:solidFill>
                <a:latin typeface="Open Sans" charset="0"/>
                <a:ea typeface="Open Sans" charset="0"/>
                <a:cs typeface="Open Sans" charset="0"/>
              </a:defRPr>
            </a:lvl1pPr>
            <a:lvl2pPr marL="409575" indent="-149225" algn="l" defTabSz="914400" rtl="0" eaLnBrk="1" latinLnBrk="0" hangingPunct="1">
              <a:lnSpc>
                <a:spcPct val="90000"/>
              </a:lnSpc>
              <a:spcBef>
                <a:spcPts val="500"/>
              </a:spcBef>
              <a:buFont typeface=".AppleSystemUIFont" charset="-120"/>
              <a:buChar char="-"/>
              <a:tabLst/>
              <a:defRPr sz="1500" kern="1200">
                <a:solidFill>
                  <a:schemeClr val="tx1"/>
                </a:solidFill>
                <a:latin typeface="Open Sans" charset="0"/>
                <a:ea typeface="Open Sans" charset="0"/>
                <a:cs typeface="Open Sans" charset="0"/>
              </a:defRPr>
            </a:lvl2pPr>
            <a:lvl3pPr marL="584200" indent="-174625" algn="l" defTabSz="914400" rtl="0" eaLnBrk="1" latinLnBrk="0" hangingPunct="1">
              <a:lnSpc>
                <a:spcPct val="90000"/>
              </a:lnSpc>
              <a:spcBef>
                <a:spcPts val="500"/>
              </a:spcBef>
              <a:buFont typeface=".AppleSystemUIFont" charset="-120"/>
              <a:buChar char="&gt;"/>
              <a:tabLst/>
              <a:defRPr sz="1300" kern="1200">
                <a:solidFill>
                  <a:schemeClr val="tx1"/>
                </a:solidFill>
                <a:latin typeface="Open Sans" charset="0"/>
                <a:ea typeface="Open Sans" charset="0"/>
                <a:cs typeface="Open Sans" charset="0"/>
              </a:defRPr>
            </a:lvl3pPr>
            <a:lvl4pPr marL="311150" indent="-217488" algn="l" defTabSz="914400" rtl="0" eaLnBrk="1" latinLnBrk="0" hangingPunct="1">
              <a:lnSpc>
                <a:spcPct val="90000"/>
              </a:lnSpc>
              <a:spcBef>
                <a:spcPts val="500"/>
              </a:spcBef>
              <a:buFont typeface="Arial"/>
              <a:buChar char="•"/>
              <a:tabLst/>
              <a:defRPr sz="1700" kern="1200">
                <a:solidFill>
                  <a:schemeClr val="tx1"/>
                </a:solidFill>
                <a:latin typeface="Open Sans" charset="0"/>
                <a:ea typeface="Open Sans" charset="0"/>
                <a:cs typeface="Open Sans" charset="0"/>
              </a:defRPr>
            </a:lvl4pPr>
            <a:lvl5pPr marL="9525" indent="0" algn="l" defTabSz="914400" rtl="0" eaLnBrk="1" latinLnBrk="0" hangingPunct="1">
              <a:lnSpc>
                <a:spcPct val="90000"/>
              </a:lnSpc>
              <a:spcBef>
                <a:spcPts val="500"/>
              </a:spcBef>
              <a:buFont typeface=".AppleSystemUIFont" charset="-120"/>
              <a:buChar char=" "/>
              <a:tabLst/>
              <a:defRPr sz="1500" b="1"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28600" indent="-228600">
              <a:buClr>
                <a:schemeClr val="tx2"/>
              </a:buClr>
              <a:buFont typeface="Arial" panose="020B0604020202020204" pitchFamily="34" charset="0"/>
              <a:buChar char="•"/>
            </a:pPr>
            <a:r>
              <a:rPr lang="en-US" sz="2800" dirty="0">
                <a:solidFill>
                  <a:prstClr val="black"/>
                </a:solidFill>
                <a:latin typeface="Calibri" panose="020F0502020204030204"/>
                <a:ea typeface="+mn-ea"/>
                <a:cs typeface="+mn-cs"/>
              </a:rPr>
              <a:t>Self-management may be an effective alternative or complement to formal PG treatment </a:t>
            </a:r>
            <a:r>
              <a:rPr lang="en-US" sz="1600" dirty="0">
                <a:solidFill>
                  <a:prstClr val="black"/>
                </a:solidFill>
                <a:latin typeface="Calibri" panose="020F0502020204030204"/>
                <a:ea typeface="+mn-ea"/>
                <a:cs typeface="+mn-cs"/>
              </a:rPr>
              <a:t>(</a:t>
            </a:r>
            <a:r>
              <a:rPr lang="en-US" sz="1600" dirty="0" smtClean="0">
                <a:solidFill>
                  <a:prstClr val="black"/>
                </a:solidFill>
                <a:latin typeface="Calibri" panose="020F0502020204030204"/>
                <a:ea typeface="+mn-ea"/>
                <a:cs typeface="+mn-cs"/>
              </a:rPr>
              <a:t>Matheson et </a:t>
            </a:r>
            <a:r>
              <a:rPr lang="en-US" sz="1600" dirty="0">
                <a:solidFill>
                  <a:prstClr val="black"/>
                </a:solidFill>
                <a:latin typeface="Calibri" panose="020F0502020204030204"/>
                <a:ea typeface="+mn-ea"/>
                <a:cs typeface="+mn-cs"/>
              </a:rPr>
              <a:t>al., 2018; Matheson et al., 2019</a:t>
            </a:r>
            <a:r>
              <a:rPr lang="en-US" sz="1600" dirty="0" smtClean="0">
                <a:solidFill>
                  <a:prstClr val="black"/>
                </a:solidFill>
                <a:latin typeface="Calibri" panose="020F0502020204030204"/>
                <a:ea typeface="+mn-ea"/>
                <a:cs typeface="+mn-cs"/>
              </a:rPr>
              <a:t>)</a:t>
            </a:r>
          </a:p>
          <a:p>
            <a:pPr marL="228600" indent="-228600">
              <a:buClr>
                <a:schemeClr val="tx2"/>
              </a:buClr>
              <a:buFont typeface="Arial" panose="020B0604020202020204" pitchFamily="34" charset="0"/>
              <a:buChar char="•"/>
            </a:pPr>
            <a:r>
              <a:rPr lang="en-US" sz="2800" dirty="0" smtClean="0">
                <a:solidFill>
                  <a:prstClr val="black"/>
                </a:solidFill>
                <a:latin typeface="Calibri" panose="020F0502020204030204"/>
                <a:ea typeface="+mn-ea"/>
                <a:cs typeface="+mn-cs"/>
              </a:rPr>
              <a:t>People </a:t>
            </a:r>
            <a:r>
              <a:rPr lang="en-US" sz="2800" dirty="0">
                <a:solidFill>
                  <a:prstClr val="black"/>
                </a:solidFill>
                <a:latin typeface="Calibri" panose="020F0502020204030204"/>
                <a:ea typeface="+mn-ea"/>
                <a:cs typeface="+mn-cs"/>
              </a:rPr>
              <a:t>experiencing PG indicate that self-management is an important element of treatment, including the use of technology (e.g., smartphone apps) in self-managing care </a:t>
            </a:r>
            <a:r>
              <a:rPr lang="en-US" sz="1600" dirty="0" smtClean="0">
                <a:solidFill>
                  <a:prstClr val="black"/>
                </a:solidFill>
                <a:latin typeface="Calibri" panose="020F0502020204030204"/>
                <a:ea typeface="+mn-ea"/>
                <a:cs typeface="+mn-cs"/>
              </a:rPr>
              <a:t>(Guilcher et al., 2016; Matheson et al., 2019)</a:t>
            </a:r>
            <a:endParaRPr lang="en-US" sz="1600" dirty="0">
              <a:solidFill>
                <a:prstClr val="black"/>
              </a:solidFill>
              <a:latin typeface="Calibri" panose="020F0502020204030204"/>
              <a:ea typeface="+mn-ea"/>
              <a:cs typeface="+mn-cs"/>
            </a:endParaRPr>
          </a:p>
          <a:p>
            <a:pPr marL="228600" indent="-228600">
              <a:buClr>
                <a:schemeClr val="tx2"/>
              </a:buClr>
              <a:buFont typeface="Arial" panose="020B0604020202020204" pitchFamily="34" charset="0"/>
              <a:buChar char="•"/>
            </a:pPr>
            <a:r>
              <a:rPr lang="en-US" sz="2800" dirty="0" smtClean="0">
                <a:solidFill>
                  <a:prstClr val="black"/>
                </a:solidFill>
                <a:latin typeface="Calibri" panose="020F0502020204030204"/>
                <a:ea typeface="+mn-ea"/>
                <a:cs typeface="+mn-cs"/>
              </a:rPr>
              <a:t>Self-management </a:t>
            </a:r>
            <a:r>
              <a:rPr lang="en-US" sz="2800" dirty="0">
                <a:solidFill>
                  <a:prstClr val="black"/>
                </a:solidFill>
                <a:latin typeface="Calibri" panose="020F0502020204030204"/>
                <a:ea typeface="+mn-ea"/>
                <a:cs typeface="+mn-cs"/>
              </a:rPr>
              <a:t>supports optimal care when tailored to person-specific cultures and </a:t>
            </a:r>
            <a:r>
              <a:rPr lang="en-US" sz="2800" dirty="0" smtClean="0">
                <a:solidFill>
                  <a:prstClr val="black"/>
                </a:solidFill>
                <a:latin typeface="Calibri" panose="020F0502020204030204"/>
                <a:ea typeface="+mn-ea"/>
                <a:cs typeface="+mn-cs"/>
              </a:rPr>
              <a:t>contexts </a:t>
            </a:r>
            <a:r>
              <a:rPr lang="en-US" sz="1600" dirty="0" smtClean="0">
                <a:solidFill>
                  <a:prstClr val="black"/>
                </a:solidFill>
                <a:latin typeface="Calibri" panose="020F0502020204030204"/>
                <a:ea typeface="+mn-ea"/>
                <a:cs typeface="+mn-cs"/>
              </a:rPr>
              <a:t>(Huang et al., 2020; Pinnock et al., 2017)</a:t>
            </a:r>
            <a:r>
              <a:rPr lang="en-US" sz="2800" dirty="0" smtClean="0">
                <a:solidFill>
                  <a:prstClr val="black"/>
                </a:solidFill>
                <a:latin typeface="Calibri" panose="020F0502020204030204"/>
                <a:ea typeface="+mn-ea"/>
                <a:cs typeface="+mn-cs"/>
              </a:rPr>
              <a:t> </a:t>
            </a:r>
            <a:r>
              <a:rPr lang="en-US" sz="2800" dirty="0">
                <a:solidFill>
                  <a:prstClr val="black"/>
                </a:solidFill>
                <a:latin typeface="Calibri" panose="020F0502020204030204"/>
                <a:ea typeface="+mn-ea"/>
                <a:cs typeface="+mn-cs"/>
              </a:rPr>
              <a:t>including particular ethnic minority populations, youth, older men and women and those living in </a:t>
            </a:r>
            <a:r>
              <a:rPr lang="en-US" sz="2800" dirty="0" smtClean="0">
                <a:solidFill>
                  <a:prstClr val="black"/>
                </a:solidFill>
                <a:latin typeface="Calibri" panose="020F0502020204030204"/>
                <a:ea typeface="+mn-ea"/>
                <a:cs typeface="+mn-cs"/>
              </a:rPr>
              <a:t>poverty </a:t>
            </a:r>
            <a:r>
              <a:rPr lang="en-US" sz="1600" dirty="0" smtClean="0">
                <a:solidFill>
                  <a:prstClr val="black"/>
                </a:solidFill>
                <a:latin typeface="Calibri" panose="020F0502020204030204"/>
                <a:ea typeface="+mn-ea"/>
                <a:cs typeface="+mn-cs"/>
              </a:rPr>
              <a:t>(Matheson et al., 2018; Matheson et al., 2019</a:t>
            </a:r>
            <a:r>
              <a:rPr lang="en-US" sz="1600" dirty="0">
                <a:solidFill>
                  <a:prstClr val="black"/>
                </a:solidFill>
                <a:latin typeface="Calibri" panose="020F0502020204030204"/>
                <a:ea typeface="+mn-ea"/>
                <a:cs typeface="+mn-cs"/>
              </a:rPr>
              <a:t>; </a:t>
            </a:r>
            <a:r>
              <a:rPr lang="en-US" sz="1600" dirty="0" err="1" smtClean="0">
                <a:solidFill>
                  <a:prstClr val="black"/>
                </a:solidFill>
                <a:latin typeface="Calibri" panose="020F0502020204030204"/>
                <a:ea typeface="+mn-ea"/>
                <a:cs typeface="+mn-cs"/>
              </a:rPr>
              <a:t>Kryszajtys</a:t>
            </a:r>
            <a:r>
              <a:rPr lang="en-US" sz="1600" dirty="0" smtClean="0">
                <a:solidFill>
                  <a:prstClr val="black"/>
                </a:solidFill>
                <a:latin typeface="Calibri" panose="020F0502020204030204"/>
                <a:ea typeface="+mn-ea"/>
                <a:cs typeface="+mn-cs"/>
              </a:rPr>
              <a:t> et al., 2018)</a:t>
            </a:r>
            <a:endParaRPr lang="en-US" sz="1600" dirty="0" smtClean="0">
              <a:solidFill>
                <a:prstClr val="black"/>
              </a:solidFill>
              <a:latin typeface="Calibri" panose="020F0502020204030204"/>
              <a:ea typeface="+mn-ea"/>
              <a:cs typeface="+mn-cs"/>
            </a:endParaRPr>
          </a:p>
        </p:txBody>
      </p:sp>
    </p:spTree>
    <p:extLst>
      <p:ext uri="{BB962C8B-B14F-4D97-AF65-F5344CB8AC3E}">
        <p14:creationId xmlns:p14="http://schemas.microsoft.com/office/powerpoint/2010/main" val="1909655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54926" y="1414276"/>
            <a:ext cx="10422230" cy="5094519"/>
          </a:xfrm>
        </p:spPr>
        <p:txBody>
          <a:bodyPr>
            <a:normAutofit/>
          </a:bodyPr>
          <a:lstStyle/>
          <a:p>
            <a:pPr marL="457189" lvl="0" indent="-457189">
              <a:buClr>
                <a:schemeClr val="tx2"/>
              </a:buClr>
              <a:buFont typeface="Arial" panose="020B0604020202020204" pitchFamily="34" charset="0"/>
              <a:buChar char="•"/>
            </a:pPr>
            <a:r>
              <a:rPr lang="en-US" sz="2800" dirty="0" smtClean="0">
                <a:solidFill>
                  <a:prstClr val="black"/>
                </a:solidFill>
                <a:latin typeface="Calibri" panose="020F0502020204030204"/>
                <a:ea typeface="+mn-ea"/>
                <a:cs typeface="+mn-cs"/>
              </a:rPr>
              <a:t>Innovation </a:t>
            </a:r>
            <a:r>
              <a:rPr lang="en-US" sz="2800" dirty="0">
                <a:solidFill>
                  <a:prstClr val="black"/>
                </a:solidFill>
                <a:latin typeface="Calibri" panose="020F0502020204030204"/>
                <a:ea typeface="+mn-ea"/>
                <a:cs typeface="+mn-cs"/>
              </a:rPr>
              <a:t>and development of smartphone </a:t>
            </a:r>
            <a:r>
              <a:rPr lang="en-US" sz="2800" dirty="0" smtClean="0">
                <a:solidFill>
                  <a:prstClr val="black"/>
                </a:solidFill>
                <a:latin typeface="Calibri" panose="020F0502020204030204"/>
                <a:ea typeface="+mn-ea"/>
                <a:cs typeface="+mn-cs"/>
              </a:rPr>
              <a:t>technologies </a:t>
            </a:r>
            <a:r>
              <a:rPr lang="en-US" sz="2800" dirty="0">
                <a:solidFill>
                  <a:prstClr val="black"/>
                </a:solidFill>
                <a:latin typeface="Calibri" panose="020F0502020204030204"/>
                <a:ea typeface="+mn-ea"/>
                <a:cs typeface="+mn-cs"/>
              </a:rPr>
              <a:t>created new opportunities </a:t>
            </a:r>
            <a:r>
              <a:rPr lang="en-US" sz="2800" dirty="0" smtClean="0">
                <a:solidFill>
                  <a:prstClr val="black"/>
                </a:solidFill>
                <a:latin typeface="Calibri" panose="020F0502020204030204"/>
                <a:ea typeface="+mn-ea"/>
                <a:cs typeface="+mn-cs"/>
              </a:rPr>
              <a:t>for developing</a:t>
            </a:r>
            <a:r>
              <a:rPr lang="en-US" sz="2800" dirty="0">
                <a:solidFill>
                  <a:prstClr val="black"/>
                </a:solidFill>
                <a:latin typeface="Calibri" panose="020F0502020204030204"/>
                <a:ea typeface="+mn-ea"/>
                <a:cs typeface="+mn-cs"/>
              </a:rPr>
              <a:t>, delivering, and accessing addiction, relapse, and recovery </a:t>
            </a:r>
            <a:r>
              <a:rPr lang="en-US" sz="2800" dirty="0" smtClean="0">
                <a:solidFill>
                  <a:prstClr val="black"/>
                </a:solidFill>
                <a:latin typeface="Calibri" panose="020F0502020204030204"/>
                <a:ea typeface="+mn-ea"/>
                <a:cs typeface="+mn-cs"/>
              </a:rPr>
              <a:t>supports</a:t>
            </a:r>
            <a:r>
              <a:rPr lang="en-US" sz="2800" dirty="0" smtClean="0">
                <a:solidFill>
                  <a:prstClr val="black"/>
                </a:solidFill>
                <a:latin typeface="Calibri" panose="020F0502020204030204"/>
                <a:ea typeface="+mn-ea"/>
                <a:cs typeface="+mn-cs"/>
              </a:rPr>
              <a:t> </a:t>
            </a:r>
            <a:r>
              <a:rPr lang="en-US" sz="1600" dirty="0">
                <a:solidFill>
                  <a:prstClr val="black"/>
                </a:solidFill>
                <a:latin typeface="Calibri" panose="020F0502020204030204"/>
                <a:ea typeface="+mn-ea"/>
                <a:cs typeface="+mn-cs"/>
              </a:rPr>
              <a:t>(</a:t>
            </a:r>
            <a:r>
              <a:rPr lang="en-US" sz="1600" dirty="0" err="1" smtClean="0">
                <a:solidFill>
                  <a:prstClr val="black"/>
                </a:solidFill>
                <a:latin typeface="Calibri" panose="020F0502020204030204"/>
                <a:ea typeface="+mn-ea"/>
                <a:cs typeface="+mn-cs"/>
              </a:rPr>
              <a:t>Savic</a:t>
            </a:r>
            <a:r>
              <a:rPr lang="en-US" sz="1600" dirty="0" smtClean="0">
                <a:solidFill>
                  <a:prstClr val="black"/>
                </a:solidFill>
                <a:latin typeface="Calibri" panose="020F0502020204030204"/>
                <a:ea typeface="+mn-ea"/>
                <a:cs typeface="+mn-cs"/>
              </a:rPr>
              <a:t> et al., 2013)</a:t>
            </a:r>
            <a:endParaRPr lang="en-US" sz="1600" dirty="0" smtClean="0">
              <a:solidFill>
                <a:prstClr val="black"/>
              </a:solidFill>
              <a:latin typeface="Calibri" panose="020F0502020204030204"/>
              <a:ea typeface="+mn-ea"/>
              <a:cs typeface="+mn-cs"/>
            </a:endParaRPr>
          </a:p>
          <a:p>
            <a:pPr marL="457189" lvl="0" indent="-457189">
              <a:buClr>
                <a:schemeClr val="tx2"/>
              </a:buClr>
              <a:buFont typeface="Arial" panose="020B0604020202020204" pitchFamily="34" charset="0"/>
              <a:buChar char="•"/>
            </a:pPr>
            <a:r>
              <a:rPr lang="en-US" sz="2800" dirty="0" err="1" smtClean="0">
                <a:solidFill>
                  <a:prstClr val="black"/>
                </a:solidFill>
                <a:latin typeface="Calibri" panose="020F0502020204030204"/>
              </a:rPr>
              <a:t>m</a:t>
            </a:r>
            <a:r>
              <a:rPr lang="en-US" sz="2800" dirty="0" err="1">
                <a:solidFill>
                  <a:prstClr val="black"/>
                </a:solidFill>
                <a:latin typeface="Calibri" panose="020F0502020204030204"/>
              </a:rPr>
              <a:t>H</a:t>
            </a:r>
            <a:r>
              <a:rPr lang="en-US" sz="2800" dirty="0" err="1" smtClean="0">
                <a:solidFill>
                  <a:prstClr val="black"/>
                </a:solidFill>
                <a:latin typeface="Calibri" panose="020F0502020204030204"/>
              </a:rPr>
              <a:t>ealth</a:t>
            </a:r>
            <a:r>
              <a:rPr lang="en-US" sz="2800" dirty="0" smtClean="0">
                <a:solidFill>
                  <a:prstClr val="black"/>
                </a:solidFill>
                <a:latin typeface="Calibri" panose="020F0502020204030204"/>
              </a:rPr>
              <a:t> apps </a:t>
            </a:r>
            <a:r>
              <a:rPr lang="en-US" sz="2800" dirty="0">
                <a:solidFill>
                  <a:prstClr val="black"/>
                </a:solidFill>
                <a:latin typeface="Calibri" panose="020F0502020204030204"/>
              </a:rPr>
              <a:t>offer low-barrier resources that enhance the accessibility, appeal, and adoption of self-management interventions </a:t>
            </a:r>
            <a:r>
              <a:rPr lang="en-US" sz="1600" dirty="0">
                <a:solidFill>
                  <a:prstClr val="black"/>
                </a:solidFill>
                <a:latin typeface="Calibri" panose="020F0502020204030204"/>
              </a:rPr>
              <a:t>(</a:t>
            </a:r>
            <a:r>
              <a:rPr lang="en-US" sz="1600" dirty="0" err="1" smtClean="0">
                <a:solidFill>
                  <a:prstClr val="black"/>
                </a:solidFill>
                <a:latin typeface="Calibri" panose="020F0502020204030204"/>
              </a:rPr>
              <a:t>BinDhim</a:t>
            </a:r>
            <a:r>
              <a:rPr lang="en-US" sz="1600" dirty="0" smtClean="0">
                <a:solidFill>
                  <a:prstClr val="black"/>
                </a:solidFill>
                <a:latin typeface="Calibri" panose="020F0502020204030204"/>
              </a:rPr>
              <a:t> et al., 2018</a:t>
            </a:r>
            <a:r>
              <a:rPr lang="en-US" sz="1600" dirty="0">
                <a:solidFill>
                  <a:prstClr val="black"/>
                </a:solidFill>
                <a:latin typeface="Calibri" panose="020F0502020204030204"/>
              </a:rPr>
              <a:t>; </a:t>
            </a:r>
            <a:r>
              <a:rPr lang="en-US" sz="1600" dirty="0" err="1" smtClean="0">
                <a:solidFill>
                  <a:prstClr val="black"/>
                </a:solidFill>
                <a:latin typeface="Calibri" panose="020F0502020204030204"/>
              </a:rPr>
              <a:t>Verbiest</a:t>
            </a:r>
            <a:r>
              <a:rPr lang="en-US" sz="1600" dirty="0" smtClean="0">
                <a:solidFill>
                  <a:prstClr val="black"/>
                </a:solidFill>
                <a:latin typeface="Calibri" panose="020F0502020204030204"/>
              </a:rPr>
              <a:t> et al., 2018</a:t>
            </a:r>
            <a:r>
              <a:rPr lang="en-US" sz="1600" dirty="0">
                <a:solidFill>
                  <a:prstClr val="black"/>
                </a:solidFill>
                <a:latin typeface="Calibri" panose="020F0502020204030204"/>
              </a:rPr>
              <a:t>; </a:t>
            </a:r>
            <a:r>
              <a:rPr lang="en-US" sz="1600" dirty="0" err="1" smtClean="0">
                <a:solidFill>
                  <a:prstClr val="black"/>
                </a:solidFill>
                <a:latin typeface="Calibri" panose="020F0502020204030204"/>
              </a:rPr>
              <a:t>Volkova</a:t>
            </a:r>
            <a:r>
              <a:rPr lang="en-US" sz="1600" dirty="0" smtClean="0">
                <a:solidFill>
                  <a:prstClr val="black"/>
                </a:solidFill>
                <a:latin typeface="Calibri" panose="020F0502020204030204"/>
              </a:rPr>
              <a:t> et al., 2016</a:t>
            </a:r>
            <a:r>
              <a:rPr lang="en-US" sz="1600" dirty="0">
                <a:solidFill>
                  <a:prstClr val="black"/>
                </a:solidFill>
                <a:latin typeface="Calibri" panose="020F0502020204030204"/>
              </a:rPr>
              <a:t>; </a:t>
            </a:r>
            <a:r>
              <a:rPr lang="en-US" sz="1600" dirty="0" err="1">
                <a:solidFill>
                  <a:prstClr val="black"/>
                </a:solidFill>
                <a:latin typeface="Calibri" panose="020F0502020204030204"/>
              </a:rPr>
              <a:t>Linardon</a:t>
            </a:r>
            <a:r>
              <a:rPr lang="en-US" sz="1600" dirty="0">
                <a:solidFill>
                  <a:prstClr val="black"/>
                </a:solidFill>
                <a:latin typeface="Calibri" panose="020F0502020204030204"/>
              </a:rPr>
              <a:t> </a:t>
            </a:r>
            <a:r>
              <a:rPr lang="en-US" sz="1600" dirty="0" smtClean="0">
                <a:solidFill>
                  <a:prstClr val="black"/>
                </a:solidFill>
                <a:latin typeface="Calibri" panose="020F0502020204030204"/>
              </a:rPr>
              <a:t>et al., 2020)</a:t>
            </a:r>
            <a:endParaRPr lang="en-US" sz="1600" dirty="0" smtClean="0">
              <a:solidFill>
                <a:prstClr val="black"/>
              </a:solidFill>
              <a:latin typeface="Calibri" panose="020F0502020204030204"/>
            </a:endParaRPr>
          </a:p>
          <a:p>
            <a:pPr marL="457189" lvl="0" indent="-457189">
              <a:buClr>
                <a:schemeClr val="tx2"/>
              </a:buClr>
              <a:buFont typeface="Arial" panose="020B0604020202020204" pitchFamily="34" charset="0"/>
              <a:buChar char="•"/>
            </a:pPr>
            <a:r>
              <a:rPr lang="en-US" sz="2800" dirty="0" err="1">
                <a:solidFill>
                  <a:prstClr val="black"/>
                </a:solidFill>
                <a:latin typeface="Calibri" panose="020F0502020204030204"/>
              </a:rPr>
              <a:t>mHealth</a:t>
            </a:r>
            <a:r>
              <a:rPr lang="en-US" sz="2800" dirty="0">
                <a:solidFill>
                  <a:prstClr val="black"/>
                </a:solidFill>
                <a:latin typeface="Calibri" panose="020F0502020204030204"/>
              </a:rPr>
              <a:t> app interventions </a:t>
            </a:r>
            <a:r>
              <a:rPr lang="en-US" sz="2800" dirty="0" smtClean="0">
                <a:solidFill>
                  <a:prstClr val="black"/>
                </a:solidFill>
                <a:latin typeface="Calibri" panose="020F0502020204030204"/>
              </a:rPr>
              <a:t>providing </a:t>
            </a:r>
            <a:r>
              <a:rPr lang="en-US" sz="2800" dirty="0">
                <a:solidFill>
                  <a:prstClr val="black"/>
                </a:solidFill>
                <a:latin typeface="Calibri" panose="020F0502020204030204"/>
              </a:rPr>
              <a:t>accessible self-management supports </a:t>
            </a:r>
            <a:r>
              <a:rPr lang="en-US" sz="2800" dirty="0" smtClean="0">
                <a:solidFill>
                  <a:prstClr val="black"/>
                </a:solidFill>
                <a:latin typeface="Calibri" panose="020F0502020204030204"/>
              </a:rPr>
              <a:t>have great </a:t>
            </a:r>
            <a:r>
              <a:rPr lang="en-US" sz="2800" dirty="0">
                <a:solidFill>
                  <a:prstClr val="black"/>
                </a:solidFill>
                <a:latin typeface="Calibri" panose="020F0502020204030204"/>
              </a:rPr>
              <a:t>potential g</a:t>
            </a:r>
            <a:r>
              <a:rPr lang="en-US" sz="2800" dirty="0" smtClean="0">
                <a:solidFill>
                  <a:prstClr val="black"/>
                </a:solidFill>
                <a:latin typeface="Calibri" panose="020F0502020204030204"/>
              </a:rPr>
              <a:t>iven </a:t>
            </a:r>
            <a:r>
              <a:rPr lang="en-US" sz="2800" dirty="0">
                <a:solidFill>
                  <a:prstClr val="black"/>
                </a:solidFill>
                <a:latin typeface="Calibri" panose="020F0502020204030204"/>
              </a:rPr>
              <a:t>existing barriers to access PG services and low rates of treatment-seeking among people who experience </a:t>
            </a:r>
            <a:r>
              <a:rPr lang="en-US" sz="2800" dirty="0" smtClean="0">
                <a:solidFill>
                  <a:prstClr val="black"/>
                </a:solidFill>
                <a:latin typeface="Calibri" panose="020F0502020204030204"/>
              </a:rPr>
              <a:t>PG</a:t>
            </a:r>
            <a:r>
              <a:rPr lang="en-US" sz="2800" dirty="0" smtClean="0">
                <a:solidFill>
                  <a:prstClr val="black"/>
                </a:solidFill>
                <a:latin typeface="Calibri" panose="020F0502020204030204"/>
              </a:rPr>
              <a:t> </a:t>
            </a:r>
            <a:r>
              <a:rPr lang="en-US" sz="1600" dirty="0" smtClean="0">
                <a:solidFill>
                  <a:prstClr val="black"/>
                </a:solidFill>
                <a:latin typeface="Calibri" panose="020F0502020204030204"/>
              </a:rPr>
              <a:t>(Loy et al., 2018</a:t>
            </a:r>
            <a:r>
              <a:rPr lang="en-US" sz="1600" dirty="0">
                <a:solidFill>
                  <a:prstClr val="black"/>
                </a:solidFill>
                <a:latin typeface="Calibri" panose="020F0502020204030204"/>
              </a:rPr>
              <a:t>; Hamilton </a:t>
            </a:r>
            <a:r>
              <a:rPr lang="en-US" sz="1600" dirty="0" smtClean="0">
                <a:solidFill>
                  <a:prstClr val="black"/>
                </a:solidFill>
                <a:latin typeface="Calibri" panose="020F0502020204030204"/>
              </a:rPr>
              <a:t>Wright et al., 2019)</a:t>
            </a:r>
            <a:endParaRPr lang="en-US" sz="1600" dirty="0">
              <a:solidFill>
                <a:prstClr val="black"/>
              </a:solidFill>
              <a:latin typeface="Calibri" panose="020F0502020204030204"/>
            </a:endParaRPr>
          </a:p>
        </p:txBody>
      </p:sp>
      <p:sp>
        <p:nvSpPr>
          <p:cNvPr id="3" name="Slide Number Placeholder 2"/>
          <p:cNvSpPr>
            <a:spLocks noGrp="1"/>
          </p:cNvSpPr>
          <p:nvPr>
            <p:ph type="sldNum" sz="quarter" idx="12"/>
          </p:nvPr>
        </p:nvSpPr>
        <p:spPr/>
        <p:txBody>
          <a:bodyPr/>
          <a:lstStyle/>
          <a:p>
            <a:fld id="{1ECEE783-4751-3447-A075-565592F019DC}" type="slidenum">
              <a:rPr lang="en-US" smtClean="0"/>
              <a:pPr/>
              <a:t>24</a:t>
            </a:fld>
            <a:endParaRPr lang="en-US" dirty="0"/>
          </a:p>
        </p:txBody>
      </p:sp>
      <p:sp>
        <p:nvSpPr>
          <p:cNvPr id="4" name="Title 3"/>
          <p:cNvSpPr>
            <a:spLocks noGrp="1"/>
          </p:cNvSpPr>
          <p:nvPr>
            <p:ph type="title"/>
          </p:nvPr>
        </p:nvSpPr>
        <p:spPr/>
        <p:txBody>
          <a:bodyPr/>
          <a:lstStyle/>
          <a:p>
            <a:r>
              <a:rPr lang="en-US" sz="2800" b="1" dirty="0" smtClean="0"/>
              <a:t>Mobile Health Apps for Self-Management</a:t>
            </a:r>
            <a:endParaRPr lang="en-US" dirty="0"/>
          </a:p>
        </p:txBody>
      </p:sp>
    </p:spTree>
    <p:extLst>
      <p:ext uri="{BB962C8B-B14F-4D97-AF65-F5344CB8AC3E}">
        <p14:creationId xmlns:p14="http://schemas.microsoft.com/office/powerpoint/2010/main" val="16818369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ECEE783-4751-3447-A075-565592F019DC}" type="slidenum">
              <a:rPr lang="en-US" smtClean="0"/>
              <a:pPr/>
              <a:t>25</a:t>
            </a:fld>
            <a:endParaRPr lang="en-US" dirty="0"/>
          </a:p>
        </p:txBody>
      </p:sp>
      <p:sp>
        <p:nvSpPr>
          <p:cNvPr id="4" name="Title 3"/>
          <p:cNvSpPr>
            <a:spLocks noGrp="1"/>
          </p:cNvSpPr>
          <p:nvPr>
            <p:ph type="title"/>
          </p:nvPr>
        </p:nvSpPr>
        <p:spPr/>
        <p:txBody>
          <a:bodyPr/>
          <a:lstStyle/>
          <a:p>
            <a:r>
              <a:rPr lang="en-US" sz="2800" b="1" dirty="0" err="1" smtClean="0"/>
              <a:t>SPRinG</a:t>
            </a:r>
            <a:r>
              <a:rPr lang="en-US" sz="2800" b="1" dirty="0" smtClean="0"/>
              <a:t> App Foundational Elements </a:t>
            </a:r>
            <a:endParaRPr lang="en-US" sz="2800" dirty="0"/>
          </a:p>
        </p:txBody>
      </p:sp>
      <p:graphicFrame>
        <p:nvGraphicFramePr>
          <p:cNvPr id="2" name="Diagram 1"/>
          <p:cNvGraphicFramePr/>
          <p:nvPr>
            <p:extLst>
              <p:ext uri="{D42A27DB-BD31-4B8C-83A1-F6EECF244321}">
                <p14:modId xmlns:p14="http://schemas.microsoft.com/office/powerpoint/2010/main" val="1512129711"/>
              </p:ext>
            </p:extLst>
          </p:nvPr>
        </p:nvGraphicFramePr>
        <p:xfrm>
          <a:off x="184145" y="1061356"/>
          <a:ext cx="11784698" cy="57313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60405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54926" y="1414276"/>
            <a:ext cx="9536231" cy="5094519"/>
          </a:xfrm>
        </p:spPr>
        <p:txBody>
          <a:bodyPr>
            <a:normAutofit/>
          </a:bodyPr>
          <a:lstStyle/>
          <a:p>
            <a:pPr marL="457189" lvl="0" indent="-457189">
              <a:buClr>
                <a:schemeClr val="tx2"/>
              </a:buClr>
              <a:buFont typeface="Arial" panose="020B0604020202020204" pitchFamily="34" charset="0"/>
              <a:buChar char="•"/>
            </a:pPr>
            <a:r>
              <a:rPr lang="en-US" sz="2800" dirty="0">
                <a:solidFill>
                  <a:prstClr val="black"/>
                </a:solidFill>
                <a:latin typeface="Calibri" panose="020F0502020204030204"/>
                <a:ea typeface="+mn-ea"/>
                <a:cs typeface="+mn-cs"/>
              </a:rPr>
              <a:t>F</a:t>
            </a:r>
            <a:r>
              <a:rPr lang="en-US" sz="2800" dirty="0" smtClean="0">
                <a:solidFill>
                  <a:prstClr val="black"/>
                </a:solidFill>
                <a:latin typeface="Calibri" panose="020F0502020204030204"/>
                <a:ea typeface="+mn-ea"/>
                <a:cs typeface="+mn-cs"/>
              </a:rPr>
              <a:t>ew </a:t>
            </a:r>
            <a:r>
              <a:rPr lang="en-US" sz="2800" dirty="0">
                <a:solidFill>
                  <a:prstClr val="black"/>
                </a:solidFill>
                <a:latin typeface="Calibri" panose="020F0502020204030204"/>
                <a:ea typeface="+mn-ea"/>
                <a:cs typeface="+mn-cs"/>
              </a:rPr>
              <a:t>examples of PG-focused </a:t>
            </a:r>
            <a:r>
              <a:rPr lang="en-US" sz="2800" dirty="0" err="1">
                <a:solidFill>
                  <a:prstClr val="black"/>
                </a:solidFill>
                <a:latin typeface="Calibri" panose="020F0502020204030204"/>
                <a:ea typeface="+mn-ea"/>
                <a:cs typeface="+mn-cs"/>
              </a:rPr>
              <a:t>mHealth</a:t>
            </a:r>
            <a:r>
              <a:rPr lang="en-US" sz="2800" dirty="0">
                <a:solidFill>
                  <a:prstClr val="black"/>
                </a:solidFill>
                <a:latin typeface="Calibri" panose="020F0502020204030204"/>
                <a:ea typeface="+mn-ea"/>
                <a:cs typeface="+mn-cs"/>
              </a:rPr>
              <a:t> apps in the app marketplace, and fewer still, studied and published in the </a:t>
            </a:r>
            <a:r>
              <a:rPr lang="en-US" sz="2800" dirty="0" smtClean="0">
                <a:solidFill>
                  <a:prstClr val="black"/>
                </a:solidFill>
                <a:latin typeface="Calibri" panose="020F0502020204030204"/>
                <a:ea typeface="+mn-ea"/>
                <a:cs typeface="+mn-cs"/>
              </a:rPr>
              <a:t>research </a:t>
            </a:r>
            <a:r>
              <a:rPr lang="en-US" sz="2800" dirty="0" smtClean="0">
                <a:solidFill>
                  <a:prstClr val="black"/>
                </a:solidFill>
                <a:latin typeface="Calibri" panose="020F0502020204030204"/>
                <a:ea typeface="+mn-ea"/>
                <a:cs typeface="+mn-cs"/>
              </a:rPr>
              <a:t>literature </a:t>
            </a:r>
            <a:r>
              <a:rPr lang="en-US" dirty="0" smtClean="0">
                <a:solidFill>
                  <a:prstClr val="black"/>
                </a:solidFill>
                <a:latin typeface="Calibri" panose="020F0502020204030204"/>
                <a:ea typeface="+mn-ea"/>
                <a:cs typeface="+mn-cs"/>
              </a:rPr>
              <a:t>(</a:t>
            </a:r>
            <a:r>
              <a:rPr lang="en-US" dirty="0" err="1" smtClean="0">
                <a:solidFill>
                  <a:prstClr val="black"/>
                </a:solidFill>
                <a:latin typeface="Calibri" panose="020F0502020204030204"/>
                <a:ea typeface="+mn-ea"/>
                <a:cs typeface="+mn-cs"/>
              </a:rPr>
              <a:t>Pfund</a:t>
            </a:r>
            <a:r>
              <a:rPr lang="en-US" dirty="0" smtClean="0">
                <a:solidFill>
                  <a:prstClr val="black"/>
                </a:solidFill>
                <a:latin typeface="Calibri" panose="020F0502020204030204"/>
                <a:ea typeface="+mn-ea"/>
                <a:cs typeface="+mn-cs"/>
              </a:rPr>
              <a:t> et al., 2019; So et al., 2020</a:t>
            </a:r>
            <a:r>
              <a:rPr lang="en-US" dirty="0">
                <a:solidFill>
                  <a:prstClr val="black"/>
                </a:solidFill>
                <a:latin typeface="Calibri" panose="020F0502020204030204"/>
                <a:ea typeface="+mn-ea"/>
                <a:cs typeface="+mn-cs"/>
              </a:rPr>
              <a:t>; </a:t>
            </a:r>
            <a:r>
              <a:rPr lang="en-US" dirty="0" smtClean="0">
                <a:solidFill>
                  <a:prstClr val="black"/>
                </a:solidFill>
                <a:latin typeface="Calibri" panose="020F0502020204030204"/>
                <a:ea typeface="+mn-ea"/>
                <a:cs typeface="+mn-cs"/>
              </a:rPr>
              <a:t>Humphrey et al., 2020; Coral et al., 2020)</a:t>
            </a:r>
            <a:endParaRPr lang="en-US" dirty="0" smtClean="0">
              <a:solidFill>
                <a:prstClr val="black"/>
              </a:solidFill>
              <a:latin typeface="Calibri" panose="020F0502020204030204"/>
              <a:ea typeface="+mn-ea"/>
              <a:cs typeface="+mn-cs"/>
            </a:endParaRPr>
          </a:p>
          <a:p>
            <a:pPr marL="457189" lvl="0" indent="-457189">
              <a:buClr>
                <a:schemeClr val="tx2"/>
              </a:buClr>
              <a:buFont typeface="Arial" panose="020B0604020202020204" pitchFamily="34" charset="0"/>
              <a:buChar char="•"/>
            </a:pPr>
            <a:r>
              <a:rPr lang="en-US" sz="2800" dirty="0">
                <a:solidFill>
                  <a:prstClr val="black"/>
                </a:solidFill>
                <a:latin typeface="Calibri" panose="020F0502020204030204"/>
              </a:rPr>
              <a:t>Although </a:t>
            </a:r>
            <a:r>
              <a:rPr lang="en-US" sz="2800" dirty="0" err="1">
                <a:solidFill>
                  <a:prstClr val="black"/>
                </a:solidFill>
                <a:latin typeface="Calibri" panose="020F0502020204030204"/>
              </a:rPr>
              <a:t>mHealth</a:t>
            </a:r>
            <a:r>
              <a:rPr lang="en-US" sz="2800" dirty="0">
                <a:solidFill>
                  <a:prstClr val="black"/>
                </a:solidFill>
                <a:latin typeface="Calibri" panose="020F0502020204030204"/>
              </a:rPr>
              <a:t> apps hold great potential to reduce barriers to PG services, high rates of attrition have limited their promise as tools in the effort to improve and maintain health </a:t>
            </a:r>
            <a:r>
              <a:rPr lang="en-US" sz="1600" dirty="0">
                <a:solidFill>
                  <a:prstClr val="black"/>
                </a:solidFill>
                <a:latin typeface="Calibri" panose="020F0502020204030204"/>
              </a:rPr>
              <a:t>(</a:t>
            </a:r>
            <a:r>
              <a:rPr lang="en-US" sz="1600" dirty="0" err="1">
                <a:solidFill>
                  <a:prstClr val="black"/>
                </a:solidFill>
                <a:latin typeface="Calibri" panose="020F0502020204030204"/>
              </a:rPr>
              <a:t>Naslund</a:t>
            </a:r>
            <a:r>
              <a:rPr lang="en-US" sz="1600" dirty="0">
                <a:solidFill>
                  <a:prstClr val="black"/>
                </a:solidFill>
                <a:latin typeface="Calibri" panose="020F0502020204030204"/>
              </a:rPr>
              <a:t> et al., 2015</a:t>
            </a:r>
            <a:r>
              <a:rPr lang="en-US" sz="1600" dirty="0" smtClean="0">
                <a:solidFill>
                  <a:prstClr val="black"/>
                </a:solidFill>
                <a:latin typeface="Calibri" panose="020F0502020204030204"/>
              </a:rPr>
              <a:t>)</a:t>
            </a:r>
            <a:endParaRPr lang="en-US" sz="1600" dirty="0" smtClean="0">
              <a:solidFill>
                <a:prstClr val="black"/>
              </a:solidFill>
              <a:latin typeface="Calibri" panose="020F0502020204030204"/>
            </a:endParaRPr>
          </a:p>
          <a:p>
            <a:pPr marL="457189" lvl="0" indent="-457189">
              <a:buClr>
                <a:schemeClr val="tx2"/>
              </a:buClr>
              <a:buFont typeface="Arial" panose="020B0604020202020204" pitchFamily="34" charset="0"/>
              <a:buChar char="•"/>
            </a:pPr>
            <a:r>
              <a:rPr lang="en-US" sz="2800" dirty="0" smtClean="0">
                <a:solidFill>
                  <a:prstClr val="black"/>
                </a:solidFill>
                <a:latin typeface="Calibri" panose="020F0502020204030204"/>
              </a:rPr>
              <a:t>Assessing </a:t>
            </a:r>
            <a:r>
              <a:rPr lang="en-US" sz="2800" dirty="0">
                <a:solidFill>
                  <a:prstClr val="black"/>
                </a:solidFill>
                <a:latin typeface="Calibri" panose="020F0502020204030204"/>
              </a:rPr>
              <a:t>app feasibility is critical to the overall impact of </a:t>
            </a:r>
            <a:r>
              <a:rPr lang="en-US" sz="2800" dirty="0" err="1">
                <a:solidFill>
                  <a:prstClr val="black"/>
                </a:solidFill>
                <a:latin typeface="Calibri" panose="020F0502020204030204"/>
              </a:rPr>
              <a:t>mHealth</a:t>
            </a:r>
            <a:r>
              <a:rPr lang="en-US" sz="2800" dirty="0">
                <a:solidFill>
                  <a:prstClr val="black"/>
                </a:solidFill>
                <a:latin typeface="Calibri" panose="020F0502020204030204"/>
              </a:rPr>
              <a:t> interventions, informing future design, development, and </a:t>
            </a:r>
            <a:r>
              <a:rPr lang="en-US" sz="2800" dirty="0" smtClean="0">
                <a:solidFill>
                  <a:prstClr val="black"/>
                </a:solidFill>
                <a:latin typeface="Calibri" panose="020F0502020204030204"/>
              </a:rPr>
              <a:t>implementation</a:t>
            </a:r>
            <a:r>
              <a:rPr lang="en-US" sz="2800" dirty="0" smtClean="0">
                <a:solidFill>
                  <a:prstClr val="black"/>
                </a:solidFill>
                <a:latin typeface="Calibri" panose="020F0502020204030204"/>
              </a:rPr>
              <a:t> </a:t>
            </a:r>
            <a:r>
              <a:rPr lang="en-US" sz="1600" dirty="0">
                <a:solidFill>
                  <a:prstClr val="black"/>
                </a:solidFill>
                <a:latin typeface="Calibri" panose="020F0502020204030204"/>
              </a:rPr>
              <a:t>(</a:t>
            </a:r>
            <a:r>
              <a:rPr lang="en-US" sz="1600" dirty="0" err="1" smtClean="0">
                <a:solidFill>
                  <a:prstClr val="black"/>
                </a:solidFill>
                <a:latin typeface="Calibri" panose="020F0502020204030204"/>
              </a:rPr>
              <a:t>Naslund</a:t>
            </a:r>
            <a:r>
              <a:rPr lang="en-US" sz="1600" dirty="0" smtClean="0">
                <a:solidFill>
                  <a:prstClr val="black"/>
                </a:solidFill>
                <a:latin typeface="Calibri" panose="020F0502020204030204"/>
              </a:rPr>
              <a:t> et al., 2015)</a:t>
            </a:r>
            <a:endParaRPr lang="en-US" sz="1600" dirty="0" smtClean="0">
              <a:solidFill>
                <a:prstClr val="black"/>
              </a:solidFill>
              <a:latin typeface="Calibri" panose="020F0502020204030204"/>
            </a:endParaRPr>
          </a:p>
        </p:txBody>
      </p:sp>
      <p:sp>
        <p:nvSpPr>
          <p:cNvPr id="3" name="Slide Number Placeholder 2"/>
          <p:cNvSpPr>
            <a:spLocks noGrp="1"/>
          </p:cNvSpPr>
          <p:nvPr>
            <p:ph type="sldNum" sz="quarter" idx="12"/>
          </p:nvPr>
        </p:nvSpPr>
        <p:spPr/>
        <p:txBody>
          <a:bodyPr/>
          <a:lstStyle/>
          <a:p>
            <a:fld id="{1ECEE783-4751-3447-A075-565592F019DC}" type="slidenum">
              <a:rPr lang="en-US" smtClean="0"/>
              <a:pPr/>
              <a:t>26</a:t>
            </a:fld>
            <a:endParaRPr lang="en-US" dirty="0"/>
          </a:p>
        </p:txBody>
      </p:sp>
      <p:sp>
        <p:nvSpPr>
          <p:cNvPr id="4" name="Title 3"/>
          <p:cNvSpPr>
            <a:spLocks noGrp="1"/>
          </p:cNvSpPr>
          <p:nvPr>
            <p:ph type="title"/>
          </p:nvPr>
        </p:nvSpPr>
        <p:spPr/>
        <p:txBody>
          <a:bodyPr/>
          <a:lstStyle/>
          <a:p>
            <a:r>
              <a:rPr lang="en-US" sz="2800" b="1" dirty="0" smtClean="0"/>
              <a:t>Mobile Health Apps for Self-Management</a:t>
            </a:r>
            <a:endParaRPr lang="en-US" dirty="0"/>
          </a:p>
        </p:txBody>
      </p:sp>
    </p:spTree>
    <p:extLst>
      <p:ext uri="{BB962C8B-B14F-4D97-AF65-F5344CB8AC3E}">
        <p14:creationId xmlns:p14="http://schemas.microsoft.com/office/powerpoint/2010/main" val="9376187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16219" y="3233057"/>
            <a:ext cx="6613833" cy="2386469"/>
          </a:xfrm>
        </p:spPr>
        <p:txBody>
          <a:bodyPr/>
          <a:lstStyle/>
          <a:p>
            <a:r>
              <a:rPr lang="en-US" dirty="0">
                <a:solidFill>
                  <a:schemeClr val="tx1"/>
                </a:solidFill>
              </a:rPr>
              <a:t>To learn about our digital health self-management solution for problem gambling support and recovery—the Spring App. </a:t>
            </a:r>
          </a:p>
        </p:txBody>
      </p:sp>
      <p:sp>
        <p:nvSpPr>
          <p:cNvPr id="2" name="Slide Number Placeholder 1"/>
          <p:cNvSpPr>
            <a:spLocks noGrp="1"/>
          </p:cNvSpPr>
          <p:nvPr>
            <p:ph type="sldNum" sz="quarter" idx="12"/>
          </p:nvPr>
        </p:nvSpPr>
        <p:spPr/>
        <p:txBody>
          <a:bodyPr/>
          <a:lstStyle/>
          <a:p>
            <a:fld id="{1ECEE783-4751-3447-A075-565592F019DC}" type="slidenum">
              <a:rPr lang="en-US" smtClean="0"/>
              <a:t>27</a:t>
            </a:fld>
            <a:endParaRPr lang="en-US" dirty="0"/>
          </a:p>
        </p:txBody>
      </p:sp>
      <p:sp>
        <p:nvSpPr>
          <p:cNvPr id="6" name="Text Placeholder 5"/>
          <p:cNvSpPr>
            <a:spLocks noGrp="1"/>
          </p:cNvSpPr>
          <p:nvPr>
            <p:ph type="body" sz="quarter" idx="14"/>
          </p:nvPr>
        </p:nvSpPr>
        <p:spPr>
          <a:xfrm>
            <a:off x="1256687" y="1519266"/>
            <a:ext cx="8915400" cy="1517848"/>
          </a:xfrm>
        </p:spPr>
        <p:txBody>
          <a:bodyPr/>
          <a:lstStyle/>
          <a:p>
            <a:r>
              <a:rPr lang="en-US" sz="8000" dirty="0">
                <a:solidFill>
                  <a:schemeClr val="tx1"/>
                </a:solidFill>
              </a:rPr>
              <a:t>O</a:t>
            </a:r>
            <a:r>
              <a:rPr lang="en-US" sz="8000" dirty="0" smtClean="0">
                <a:solidFill>
                  <a:schemeClr val="tx1"/>
                </a:solidFill>
              </a:rPr>
              <a:t>bjective 3</a:t>
            </a:r>
            <a:endParaRPr lang="en-US" sz="8000" dirty="0">
              <a:solidFill>
                <a:schemeClr val="tx1"/>
              </a:solidFill>
            </a:endParaRPr>
          </a:p>
        </p:txBody>
      </p:sp>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backgroundRemoval t="4507" b="94025" l="4750" r="94208">
                        <a14:foregroundMark x1="37708" y1="74528" x2="37708" y2="74528"/>
                        <a14:foregroundMark x1="11292" y1="76660" x2="11292" y2="76660"/>
                        <a14:foregroundMark x1="58708" y1="22152" x2="58708" y2="22152"/>
                        <a14:foregroundMark x1="25792" y1="81901" x2="25792" y2="81901"/>
                        <a14:foregroundMark x1="29458" y1="48078" x2="29458" y2="48078"/>
                        <a14:foregroundMark x1="71208" y1="41894" x2="71208" y2="41894"/>
                        <a14:foregroundMark x1="71208" y1="36443" x2="71208" y2="36443"/>
                        <a14:foregroundMark x1="74875" y1="33089" x2="74875" y2="33089"/>
                        <a14:foregroundMark x1="80583" y1="26904" x2="80583" y2="26904"/>
                        <a14:foregroundMark x1="70083" y1="79769" x2="70083" y2="79769"/>
                        <a14:foregroundMark x1="76292" y1="76904" x2="76292" y2="76904"/>
                        <a14:foregroundMark x1="21500" y1="65723" x2="21500" y2="65723"/>
                        <a14:foregroundMark x1="24083" y1="91195" x2="24083" y2="91195"/>
                        <a14:foregroundMark x1="27750" y1="92872" x2="27750" y2="92872"/>
                        <a14:foregroundMark x1="43958" y1="67365" x2="43958" y2="67365"/>
                        <a14:foregroundMark x1="42542" y1="76660" x2="42542" y2="76660"/>
                        <a14:foregroundMark x1="56167" y1="58351" x2="56167" y2="58351"/>
                        <a14:foregroundMark x1="49042" y1="59748" x2="49042" y2="59748"/>
                        <a14:foregroundMark x1="59833" y1="52621" x2="59833" y2="52621"/>
                        <a14:foregroundMark x1="47625" y1="50245" x2="47625" y2="50245"/>
                        <a14:foregroundMark x1="51042" y1="45493" x2="51042" y2="45493"/>
                        <a14:foregroundMark x1="63250" y1="48567" x2="63250" y2="48567"/>
                        <a14:foregroundMark x1="70333" y1="45493" x2="70333" y2="45493"/>
                        <a14:foregroundMark x1="75458" y1="45248" x2="75458" y2="45248"/>
                        <a14:foregroundMark x1="76042" y1="38819" x2="76042" y2="38819"/>
                        <a14:foregroundMark x1="78000" y1="41440" x2="78000" y2="41440"/>
                        <a14:foregroundMark x1="79708" y1="36443" x2="79708" y2="36443"/>
                        <a14:foregroundMark x1="82542" y1="30468" x2="82542" y2="30468"/>
                        <a14:foregroundMark x1="46792" y1="56918" x2="46792" y2="56918"/>
                        <a14:foregroundMark x1="44208" y1="53319" x2="44208" y2="53319"/>
                        <a14:backgroundMark x1="22375" y1="14745" x2="16125" y2="52131"/>
                        <a14:backgroundMark x1="40250" y1="26205" x2="41958" y2="45947"/>
                        <a14:backgroundMark x1="93333" y1="19532" x2="93333" y2="62159"/>
                        <a14:backgroundMark x1="44500" y1="19776" x2="44500" y2="19776"/>
                        <a14:backgroundMark x1="78000" y1="15968" x2="78000" y2="15968"/>
                        <a14:backgroundMark x1="32875" y1="39762" x2="32875" y2="39762"/>
                        <a14:backgroundMark x1="78292" y1="57128" x2="78292" y2="57128"/>
                        <a14:backgroundMark x1="87667" y1="38085" x2="87667" y2="38085"/>
                      </a14:backgroundRemoval>
                    </a14:imgEffect>
                  </a14:imgLayer>
                </a14:imgProps>
              </a:ext>
              <a:ext uri="{28A0092B-C50C-407E-A947-70E740481C1C}">
                <a14:useLocalDpi xmlns:a14="http://schemas.microsoft.com/office/drawing/2010/main" val="0"/>
              </a:ext>
            </a:extLst>
          </a:blip>
          <a:stretch>
            <a:fillRect/>
          </a:stretch>
        </p:blipFill>
        <p:spPr>
          <a:xfrm>
            <a:off x="8189583" y="2295176"/>
            <a:ext cx="3354717" cy="4000500"/>
          </a:xfrm>
          <a:prstGeom prst="rect">
            <a:avLst/>
          </a:prstGeom>
        </p:spPr>
      </p:pic>
    </p:spTree>
    <p:extLst>
      <p:ext uri="{BB962C8B-B14F-4D97-AF65-F5344CB8AC3E}">
        <p14:creationId xmlns:p14="http://schemas.microsoft.com/office/powerpoint/2010/main" val="4899391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54926" y="1682692"/>
            <a:ext cx="10107731" cy="4351338"/>
          </a:xfrm>
        </p:spPr>
        <p:txBody>
          <a:bodyPr/>
          <a:lstStyle/>
          <a:p>
            <a:pPr marL="228600" lvl="0" indent="-228600">
              <a:buClr>
                <a:schemeClr val="tx2"/>
              </a:buClr>
              <a:buFont typeface="Arial" panose="020B0604020202020204" pitchFamily="34" charset="0"/>
              <a:buChar char="•"/>
            </a:pPr>
            <a:r>
              <a:rPr lang="en-US" sz="2800" dirty="0">
                <a:solidFill>
                  <a:prstClr val="black"/>
                </a:solidFill>
                <a:latin typeface="Calibri" panose="020F0502020204030204"/>
                <a:ea typeface="+mn-ea"/>
                <a:cs typeface="+mn-cs"/>
              </a:rPr>
              <a:t>The </a:t>
            </a:r>
            <a:r>
              <a:rPr lang="en-US" sz="2800" dirty="0" err="1">
                <a:solidFill>
                  <a:prstClr val="black"/>
                </a:solidFill>
                <a:latin typeface="Calibri" panose="020F0502020204030204"/>
                <a:ea typeface="+mn-ea"/>
                <a:cs typeface="+mn-cs"/>
              </a:rPr>
              <a:t>SPRinG</a:t>
            </a:r>
            <a:r>
              <a:rPr lang="en-US" sz="2800" dirty="0">
                <a:solidFill>
                  <a:prstClr val="black"/>
                </a:solidFill>
                <a:latin typeface="Calibri" panose="020F0502020204030204"/>
                <a:ea typeface="+mn-ea"/>
                <a:cs typeface="+mn-cs"/>
              </a:rPr>
              <a:t> app is a self-help tool that is designed to be inclusive for all potential app users and aims to remove barriers to care</a:t>
            </a:r>
          </a:p>
          <a:p>
            <a:pPr marL="228600" lvl="0" indent="-228600">
              <a:buClr>
                <a:schemeClr val="tx2"/>
              </a:buClr>
              <a:buFont typeface="Arial" panose="020B0604020202020204" pitchFamily="34" charset="0"/>
              <a:buChar char="•"/>
            </a:pPr>
            <a:r>
              <a:rPr lang="en-US" sz="2800" dirty="0">
                <a:solidFill>
                  <a:prstClr val="black"/>
                </a:solidFill>
                <a:latin typeface="Calibri" panose="020F0502020204030204"/>
                <a:ea typeface="+mn-ea"/>
                <a:cs typeface="+mn-cs"/>
              </a:rPr>
              <a:t>The app was designed in collaboration with community partners to ensure the UX design and content of the app were sensitive to the context of people experiencing </a:t>
            </a:r>
            <a:r>
              <a:rPr lang="en-US" sz="2800" dirty="0" smtClean="0">
                <a:solidFill>
                  <a:prstClr val="black"/>
                </a:solidFill>
                <a:latin typeface="Calibri" panose="020F0502020204030204"/>
                <a:ea typeface="+mn-ea"/>
                <a:cs typeface="+mn-cs"/>
              </a:rPr>
              <a:t>homelessness</a:t>
            </a:r>
          </a:p>
          <a:p>
            <a:pPr marL="228600" indent="-228600">
              <a:buClr>
                <a:schemeClr val="tx2"/>
              </a:buClr>
              <a:buFont typeface="Arial" panose="020B0604020202020204" pitchFamily="34" charset="0"/>
              <a:buChar char="•"/>
            </a:pPr>
            <a:r>
              <a:rPr lang="en-US" sz="2800" dirty="0">
                <a:solidFill>
                  <a:prstClr val="black"/>
                </a:solidFill>
                <a:latin typeface="Calibri" panose="020F0502020204030204"/>
              </a:rPr>
              <a:t>Continuous feedback from experts including service providers and people with lived </a:t>
            </a:r>
            <a:r>
              <a:rPr lang="en-US" sz="2800" dirty="0" smtClean="0">
                <a:solidFill>
                  <a:prstClr val="black"/>
                </a:solidFill>
                <a:latin typeface="Calibri" panose="020F0502020204030204"/>
              </a:rPr>
              <a:t>experience</a:t>
            </a:r>
          </a:p>
          <a:p>
            <a:pPr marL="228600" indent="-228600">
              <a:buClr>
                <a:schemeClr val="tx2"/>
              </a:buClr>
              <a:buFont typeface="Arial" panose="020B0604020202020204" pitchFamily="34" charset="0"/>
              <a:buChar char="•"/>
            </a:pPr>
            <a:r>
              <a:rPr lang="en-US" sz="2800" dirty="0">
                <a:solidFill>
                  <a:prstClr val="black"/>
                </a:solidFill>
                <a:latin typeface="Calibri" panose="020F0502020204030204"/>
              </a:rPr>
              <a:t>Co-design process allowed us to triangulate data and prioritize the features and </a:t>
            </a:r>
            <a:r>
              <a:rPr lang="en-US" sz="2800" dirty="0" smtClean="0">
                <a:solidFill>
                  <a:prstClr val="black"/>
                </a:solidFill>
                <a:latin typeface="Calibri" panose="020F0502020204030204"/>
              </a:rPr>
              <a:t>functionality</a:t>
            </a:r>
            <a:endParaRPr lang="en-US" sz="2800" dirty="0">
              <a:solidFill>
                <a:prstClr val="black"/>
              </a:solidFill>
              <a:latin typeface="Calibri" panose="020F0502020204030204"/>
            </a:endParaRPr>
          </a:p>
          <a:p>
            <a:pPr marL="228600" lvl="0" indent="-228600">
              <a:buClr>
                <a:schemeClr val="tx2"/>
              </a:buClr>
              <a:buFont typeface="Arial" panose="020B0604020202020204" pitchFamily="34" charset="0"/>
              <a:buChar char="•"/>
            </a:pPr>
            <a:endParaRPr lang="en-US" sz="2800" dirty="0">
              <a:solidFill>
                <a:prstClr val="black"/>
              </a:solidFill>
              <a:latin typeface="Calibri" panose="020F0502020204030204"/>
              <a:ea typeface="+mn-ea"/>
              <a:cs typeface="+mn-cs"/>
            </a:endParaRPr>
          </a:p>
        </p:txBody>
      </p:sp>
      <p:sp>
        <p:nvSpPr>
          <p:cNvPr id="3" name="Slide Number Placeholder 2"/>
          <p:cNvSpPr>
            <a:spLocks noGrp="1"/>
          </p:cNvSpPr>
          <p:nvPr>
            <p:ph type="sldNum" sz="quarter" idx="12"/>
          </p:nvPr>
        </p:nvSpPr>
        <p:spPr/>
        <p:txBody>
          <a:bodyPr/>
          <a:lstStyle/>
          <a:p>
            <a:fld id="{1ECEE783-4751-3447-A075-565592F019DC}" type="slidenum">
              <a:rPr lang="en-US" smtClean="0"/>
              <a:pPr/>
              <a:t>28</a:t>
            </a:fld>
            <a:endParaRPr lang="en-US" dirty="0"/>
          </a:p>
        </p:txBody>
      </p:sp>
      <p:sp>
        <p:nvSpPr>
          <p:cNvPr id="4" name="Title 3"/>
          <p:cNvSpPr>
            <a:spLocks noGrp="1"/>
          </p:cNvSpPr>
          <p:nvPr>
            <p:ph type="title"/>
          </p:nvPr>
        </p:nvSpPr>
        <p:spPr/>
        <p:txBody>
          <a:bodyPr/>
          <a:lstStyle/>
          <a:p>
            <a:r>
              <a:rPr lang="en-US" sz="2800" b="1" dirty="0"/>
              <a:t>The Solution: </a:t>
            </a:r>
            <a:r>
              <a:rPr lang="en-US" sz="2800" b="1" dirty="0" err="1"/>
              <a:t>SPRinG</a:t>
            </a:r>
            <a:endParaRPr lang="en-US" dirty="0"/>
          </a:p>
        </p:txBody>
      </p:sp>
    </p:spTree>
    <p:extLst>
      <p:ext uri="{BB962C8B-B14F-4D97-AF65-F5344CB8AC3E}">
        <p14:creationId xmlns:p14="http://schemas.microsoft.com/office/powerpoint/2010/main" val="29890865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95959" y="1176118"/>
            <a:ext cx="10422230" cy="5030718"/>
          </a:xfrm>
        </p:spPr>
        <p:txBody>
          <a:bodyPr>
            <a:noAutofit/>
          </a:bodyPr>
          <a:lstStyle/>
          <a:p>
            <a:pPr fontAlgn="t">
              <a:lnSpc>
                <a:spcPct val="115000"/>
              </a:lnSpc>
              <a:spcBef>
                <a:spcPts val="0"/>
              </a:spcBef>
              <a:buClr>
                <a:schemeClr val="tx2"/>
              </a:buClr>
              <a:buSzPts val="2400"/>
              <a:buFont typeface="Wingdings" panose="05000000000000000000" pitchFamily="2" charset="2"/>
              <a:buChar char="q"/>
            </a:pPr>
            <a:r>
              <a:rPr lang="en-US" sz="2800" dirty="0" smtClean="0">
                <a:solidFill>
                  <a:srgbClr val="000000"/>
                </a:solidFill>
                <a:latin typeface="Calibri" panose="020F0502020204030204" pitchFamily="34" charset="0"/>
              </a:rPr>
              <a:t>   Gamblers Anonymous</a:t>
            </a:r>
            <a:endParaRPr lang="en-US" sz="2800" dirty="0" smtClean="0">
              <a:latin typeface="Arial" panose="020B0604020202020204" pitchFamily="34" charset="0"/>
            </a:endParaRPr>
          </a:p>
          <a:p>
            <a:pPr fontAlgn="t">
              <a:lnSpc>
                <a:spcPct val="115000"/>
              </a:lnSpc>
              <a:spcBef>
                <a:spcPts val="0"/>
              </a:spcBef>
              <a:buClr>
                <a:schemeClr val="tx2"/>
              </a:buClr>
              <a:buSzPts val="2400"/>
              <a:buFont typeface="Wingdings" panose="05000000000000000000" pitchFamily="2" charset="2"/>
              <a:buChar char="q"/>
            </a:pPr>
            <a:r>
              <a:rPr lang="en-US" sz="2800" dirty="0" smtClean="0">
                <a:solidFill>
                  <a:srgbClr val="000000"/>
                </a:solidFill>
                <a:latin typeface="Calibri" panose="020F0502020204030204" pitchFamily="34" charset="0"/>
              </a:rPr>
              <a:t>   Public </a:t>
            </a:r>
            <a:r>
              <a:rPr lang="en-US" sz="2800" dirty="0">
                <a:solidFill>
                  <a:srgbClr val="000000"/>
                </a:solidFill>
                <a:latin typeface="Calibri" panose="020F0502020204030204" pitchFamily="34" charset="0"/>
              </a:rPr>
              <a:t>Health </a:t>
            </a:r>
            <a:r>
              <a:rPr lang="en-US" sz="2800" dirty="0" smtClean="0">
                <a:solidFill>
                  <a:srgbClr val="000000"/>
                </a:solidFill>
                <a:latin typeface="Calibri" panose="020F0502020204030204" pitchFamily="34" charset="0"/>
              </a:rPr>
              <a:t>Ontario</a:t>
            </a:r>
            <a:endParaRPr lang="en-US" sz="2800" dirty="0" smtClean="0">
              <a:latin typeface="Arial" panose="020B0604020202020204" pitchFamily="34" charset="0"/>
            </a:endParaRPr>
          </a:p>
          <a:p>
            <a:pPr fontAlgn="t">
              <a:lnSpc>
                <a:spcPct val="115000"/>
              </a:lnSpc>
              <a:spcBef>
                <a:spcPts val="0"/>
              </a:spcBef>
              <a:buClr>
                <a:schemeClr val="tx2"/>
              </a:buClr>
              <a:buSzPts val="2400"/>
              <a:buFont typeface="Wingdings" panose="05000000000000000000" pitchFamily="2" charset="2"/>
              <a:buChar char="q"/>
            </a:pP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GREO</a:t>
            </a:r>
            <a:endParaRPr lang="en-US" sz="2800" dirty="0" smtClean="0">
              <a:latin typeface="Arial" panose="020B0604020202020204" pitchFamily="34" charset="0"/>
              <a:ea typeface="Calibri" panose="020F0502020204030204" pitchFamily="34" charset="0"/>
              <a:cs typeface="Times New Roman" panose="02020603050405020304" pitchFamily="18" charset="0"/>
            </a:endParaRPr>
          </a:p>
          <a:p>
            <a:pPr fontAlgn="t">
              <a:lnSpc>
                <a:spcPct val="115000"/>
              </a:lnSpc>
              <a:spcBef>
                <a:spcPts val="0"/>
              </a:spcBef>
              <a:buClr>
                <a:schemeClr val="tx2"/>
              </a:buClr>
              <a:buSzPts val="2400"/>
              <a:buFont typeface="Wingdings" panose="05000000000000000000" pitchFamily="2" charset="2"/>
              <a:buChar char="q"/>
            </a:pPr>
            <a:r>
              <a:rPr lang="en-US" sz="2800" dirty="0" smtClean="0">
                <a:solidFill>
                  <a:srgbClr val="000000"/>
                </a:solidFill>
                <a:latin typeface="Calibri" panose="020F0502020204030204" pitchFamily="34" charset="0"/>
              </a:rPr>
              <a:t>   Jean Tweed Centre</a:t>
            </a:r>
            <a:endParaRPr lang="en-US" sz="2800" dirty="0" smtClean="0">
              <a:latin typeface="Arial" panose="020B0604020202020204" pitchFamily="34" charset="0"/>
            </a:endParaRPr>
          </a:p>
          <a:p>
            <a:pPr fontAlgn="t">
              <a:lnSpc>
                <a:spcPct val="115000"/>
              </a:lnSpc>
              <a:spcBef>
                <a:spcPts val="0"/>
              </a:spcBef>
              <a:buClr>
                <a:schemeClr val="tx2"/>
              </a:buClr>
              <a:buSzPts val="2400"/>
              <a:buFont typeface="Wingdings" panose="05000000000000000000" pitchFamily="2" charset="2"/>
              <a:buChar char="q"/>
            </a:pPr>
            <a:r>
              <a:rPr lang="en-US" sz="2800" dirty="0" smtClean="0">
                <a:solidFill>
                  <a:srgbClr val="000000"/>
                </a:solidFill>
                <a:latin typeface="Calibri" panose="020F0502020204030204" pitchFamily="34" charset="0"/>
              </a:rPr>
              <a:t>   Fred Victor</a:t>
            </a:r>
          </a:p>
          <a:p>
            <a:pPr fontAlgn="t">
              <a:lnSpc>
                <a:spcPct val="115000"/>
              </a:lnSpc>
              <a:spcBef>
                <a:spcPts val="0"/>
              </a:spcBef>
              <a:buClr>
                <a:schemeClr val="tx2"/>
              </a:buClr>
              <a:buSzPts val="2400"/>
              <a:buFont typeface="Wingdings" panose="05000000000000000000" pitchFamily="2" charset="2"/>
              <a:buChar char="q"/>
            </a:pPr>
            <a:r>
              <a:rPr lang="en-US" sz="2800" dirty="0" smtClean="0">
                <a:solidFill>
                  <a:srgbClr val="000000"/>
                </a:solidFill>
                <a:latin typeface="Calibri" panose="020F0502020204030204" pitchFamily="34" charset="0"/>
              </a:rPr>
              <a:t>   Responsible </a:t>
            </a:r>
            <a:r>
              <a:rPr lang="en-US" sz="2800" dirty="0">
                <a:solidFill>
                  <a:srgbClr val="000000"/>
                </a:solidFill>
                <a:latin typeface="Calibri" panose="020F0502020204030204" pitchFamily="34" charset="0"/>
              </a:rPr>
              <a:t>Gambling Council </a:t>
            </a:r>
            <a:endParaRPr lang="en-US" sz="2800" dirty="0" smtClean="0">
              <a:latin typeface="Arial" panose="020B0604020202020204" pitchFamily="34" charset="0"/>
            </a:endParaRPr>
          </a:p>
          <a:p>
            <a:pPr fontAlgn="t">
              <a:lnSpc>
                <a:spcPct val="115000"/>
              </a:lnSpc>
              <a:spcBef>
                <a:spcPts val="0"/>
              </a:spcBef>
              <a:buClr>
                <a:schemeClr val="tx2"/>
              </a:buClr>
              <a:buSzPts val="2400"/>
              <a:buFont typeface="Wingdings" panose="05000000000000000000" pitchFamily="2" charset="2"/>
              <a:buChar char="q"/>
            </a:pPr>
            <a:r>
              <a:rPr lang="en-US" sz="2800" dirty="0" smtClean="0">
                <a:solidFill>
                  <a:srgbClr val="000000"/>
                </a:solidFill>
                <a:latin typeface="Calibri" panose="020F0502020204030204" pitchFamily="34" charset="0"/>
              </a:rPr>
              <a:t>   Good </a:t>
            </a:r>
            <a:r>
              <a:rPr lang="en-US" sz="2800" dirty="0">
                <a:solidFill>
                  <a:srgbClr val="000000"/>
                </a:solidFill>
                <a:latin typeface="Calibri" panose="020F0502020204030204" pitchFamily="34" charset="0"/>
              </a:rPr>
              <a:t>Shepherd </a:t>
            </a:r>
            <a:r>
              <a:rPr lang="en-US" sz="2800" dirty="0" smtClean="0">
                <a:solidFill>
                  <a:srgbClr val="000000"/>
                </a:solidFill>
                <a:latin typeface="Calibri" panose="020F0502020204030204" pitchFamily="34" charset="0"/>
              </a:rPr>
              <a:t>Ministries</a:t>
            </a:r>
            <a:endParaRPr lang="en-US" sz="2800" dirty="0" smtClean="0">
              <a:latin typeface="Arial" panose="020B0604020202020204" pitchFamily="34" charset="0"/>
            </a:endParaRPr>
          </a:p>
          <a:p>
            <a:pPr fontAlgn="t">
              <a:lnSpc>
                <a:spcPct val="115000"/>
              </a:lnSpc>
              <a:spcBef>
                <a:spcPts val="0"/>
              </a:spcBef>
              <a:buClr>
                <a:schemeClr val="tx2"/>
              </a:buClr>
              <a:buSzPts val="2400"/>
              <a:buFont typeface="Wingdings" panose="05000000000000000000" pitchFamily="2" charset="2"/>
              <a:buChar char="q"/>
            </a:pP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Centre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for Addiction and Mental </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Health</a:t>
            </a:r>
            <a:endParaRPr lang="en-US" sz="2800" dirty="0" smtClean="0">
              <a:latin typeface="Arial" panose="020B0604020202020204" pitchFamily="34" charset="0"/>
              <a:ea typeface="Calibri" panose="020F0502020204030204" pitchFamily="34" charset="0"/>
              <a:cs typeface="Times New Roman" panose="02020603050405020304" pitchFamily="18" charset="0"/>
            </a:endParaRPr>
          </a:p>
          <a:p>
            <a:pPr fontAlgn="t">
              <a:lnSpc>
                <a:spcPct val="115000"/>
              </a:lnSpc>
              <a:spcBef>
                <a:spcPts val="0"/>
              </a:spcBef>
              <a:buClr>
                <a:schemeClr val="tx2"/>
              </a:buClr>
              <a:buSzPts val="2400"/>
              <a:buFont typeface="Wingdings" panose="05000000000000000000" pitchFamily="2" charset="2"/>
              <a:buChar char="q"/>
            </a:pP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COSTI</a:t>
            </a:r>
            <a:endParaRPr lang="en-US" sz="2800" dirty="0" smtClean="0">
              <a:latin typeface="Arial" panose="020B0604020202020204" pitchFamily="34" charset="0"/>
              <a:ea typeface="Calibri" panose="020F0502020204030204" pitchFamily="34" charset="0"/>
              <a:cs typeface="Times New Roman" panose="02020603050405020304" pitchFamily="18" charset="0"/>
            </a:endParaRPr>
          </a:p>
          <a:p>
            <a:pPr fontAlgn="t">
              <a:lnSpc>
                <a:spcPct val="115000"/>
              </a:lnSpc>
              <a:spcBef>
                <a:spcPts val="0"/>
              </a:spcBef>
              <a:buClr>
                <a:schemeClr val="tx2"/>
              </a:buClr>
              <a:buSzPts val="2400"/>
              <a:buFont typeface="Wingdings" panose="05000000000000000000" pitchFamily="2" charset="2"/>
              <a:buChar char="q"/>
            </a:pPr>
            <a:r>
              <a:rPr lang="en-US" sz="2800" dirty="0" smtClean="0">
                <a:solidFill>
                  <a:srgbClr val="000000"/>
                </a:solidFill>
                <a:latin typeface="Calibri" panose="020F0502020204030204" pitchFamily="34" charset="0"/>
              </a:rPr>
              <a:t>   </a:t>
            </a:r>
            <a:r>
              <a:rPr lang="en-US" sz="2800" dirty="0" err="1" smtClean="0">
                <a:solidFill>
                  <a:srgbClr val="000000"/>
                </a:solidFill>
                <a:latin typeface="Calibri" panose="020F0502020204030204" pitchFamily="34" charset="0"/>
              </a:rPr>
              <a:t>ConnexOntario</a:t>
            </a:r>
            <a:endParaRPr lang="en-US" sz="2800" dirty="0">
              <a:latin typeface="Arial" panose="020B0604020202020204" pitchFamily="34" charset="0"/>
            </a:endParaRPr>
          </a:p>
          <a:p>
            <a:pPr marL="0" indent="0" fontAlgn="t">
              <a:lnSpc>
                <a:spcPct val="115000"/>
              </a:lnSpc>
              <a:spcBef>
                <a:spcPts val="0"/>
              </a:spcBef>
              <a:buClr>
                <a:schemeClr val="tx2"/>
              </a:buClr>
              <a:buSzPts val="2400"/>
              <a:buNone/>
            </a:pPr>
            <a:endParaRPr lang="en-US" sz="2800" dirty="0">
              <a:latin typeface="Arial" panose="020B0604020202020204" pitchFamily="34" charset="0"/>
            </a:endParaRPr>
          </a:p>
        </p:txBody>
      </p:sp>
      <p:sp>
        <p:nvSpPr>
          <p:cNvPr id="3" name="Slide Number Placeholder 2"/>
          <p:cNvSpPr>
            <a:spLocks noGrp="1"/>
          </p:cNvSpPr>
          <p:nvPr>
            <p:ph type="sldNum" sz="quarter" idx="12"/>
          </p:nvPr>
        </p:nvSpPr>
        <p:spPr/>
        <p:txBody>
          <a:bodyPr/>
          <a:lstStyle/>
          <a:p>
            <a:fld id="{1ECEE783-4751-3447-A075-565592F019DC}" type="slidenum">
              <a:rPr lang="en-US" smtClean="0"/>
              <a:pPr/>
              <a:t>29</a:t>
            </a:fld>
            <a:endParaRPr lang="en-US" dirty="0"/>
          </a:p>
        </p:txBody>
      </p:sp>
      <p:sp>
        <p:nvSpPr>
          <p:cNvPr id="4" name="Title 3"/>
          <p:cNvSpPr>
            <a:spLocks noGrp="1"/>
          </p:cNvSpPr>
          <p:nvPr>
            <p:ph type="title"/>
          </p:nvPr>
        </p:nvSpPr>
        <p:spPr/>
        <p:txBody>
          <a:bodyPr/>
          <a:lstStyle/>
          <a:p>
            <a:r>
              <a:rPr lang="en-US" sz="2800" b="1" dirty="0" err="1"/>
              <a:t>SPRinG</a:t>
            </a:r>
            <a:r>
              <a:rPr lang="en-US" sz="2800" b="1" dirty="0"/>
              <a:t> App Community Partners</a:t>
            </a:r>
            <a:endParaRPr lang="en-US" dirty="0"/>
          </a:p>
        </p:txBody>
      </p:sp>
    </p:spTree>
    <p:extLst>
      <p:ext uri="{BB962C8B-B14F-4D97-AF65-F5344CB8AC3E}">
        <p14:creationId xmlns:p14="http://schemas.microsoft.com/office/powerpoint/2010/main" val="3308590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ECEE783-4751-3447-A075-565592F019DC}" type="slidenum">
              <a:rPr lang="en-US" smtClean="0"/>
              <a:pPr/>
              <a:t>30</a:t>
            </a:fld>
            <a:endParaRPr lang="en-US" dirty="0"/>
          </a:p>
        </p:txBody>
      </p:sp>
      <p:sp>
        <p:nvSpPr>
          <p:cNvPr id="4" name="Title 3"/>
          <p:cNvSpPr>
            <a:spLocks noGrp="1"/>
          </p:cNvSpPr>
          <p:nvPr>
            <p:ph type="title"/>
          </p:nvPr>
        </p:nvSpPr>
        <p:spPr>
          <a:xfrm>
            <a:off x="282115" y="722208"/>
            <a:ext cx="2275327" cy="619071"/>
          </a:xfrm>
        </p:spPr>
        <p:txBody>
          <a:bodyPr/>
          <a:lstStyle/>
          <a:p>
            <a:pPr algn="ctr"/>
            <a:r>
              <a:rPr lang="en-US" sz="2800" b="1" smtClean="0"/>
              <a:t>SPRinG: </a:t>
            </a:r>
            <a:br>
              <a:rPr lang="en-US" sz="2800" b="1" smtClean="0"/>
            </a:br>
            <a:r>
              <a:rPr lang="en-US" sz="2800" b="1" smtClean="0"/>
              <a:t>App Tour</a:t>
            </a:r>
            <a:endParaRPr lang="en-US" sz="28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5057" y="0"/>
            <a:ext cx="3168981" cy="68580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4038" y="0"/>
            <a:ext cx="3168981" cy="68580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23019" y="0"/>
            <a:ext cx="3168981" cy="6858000"/>
          </a:xfrm>
          <a:prstGeom prst="rect">
            <a:avLst/>
          </a:prstGeom>
        </p:spPr>
      </p:pic>
    </p:spTree>
    <p:extLst>
      <p:ext uri="{BB962C8B-B14F-4D97-AF65-F5344CB8AC3E}">
        <p14:creationId xmlns:p14="http://schemas.microsoft.com/office/powerpoint/2010/main" val="16409643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54926" y="1682692"/>
            <a:ext cx="5594514" cy="4351338"/>
          </a:xfrm>
        </p:spPr>
        <p:txBody>
          <a:bodyPr/>
          <a:lstStyle/>
          <a:p>
            <a:pPr marL="228600" lvl="0" indent="-228600">
              <a:buClr>
                <a:schemeClr val="tx2"/>
              </a:buClr>
              <a:buFont typeface="Arial" panose="020B0604020202020204" pitchFamily="34" charset="0"/>
              <a:buChar char="•"/>
            </a:pPr>
            <a:r>
              <a:rPr lang="en-US" sz="2800" dirty="0">
                <a:solidFill>
                  <a:prstClr val="black"/>
                </a:solidFill>
                <a:latin typeface="Calibri" panose="020F0502020204030204"/>
                <a:ea typeface="+mn-ea"/>
                <a:cs typeface="+mn-cs"/>
              </a:rPr>
              <a:t>When individuals are experiencing an urge they are provided with four troubleshooting options to deter them from gambling:</a:t>
            </a:r>
          </a:p>
          <a:p>
            <a:pPr marL="685800" lvl="1" indent="-228600">
              <a:buClr>
                <a:schemeClr val="tx2"/>
              </a:buClr>
              <a:buFont typeface="Arial" panose="020B0604020202020204" pitchFamily="34" charset="0"/>
              <a:buChar char="•"/>
            </a:pPr>
            <a:r>
              <a:rPr lang="en-US" sz="2400" dirty="0">
                <a:solidFill>
                  <a:prstClr val="black"/>
                </a:solidFill>
                <a:latin typeface="Calibri" panose="020F0502020204030204"/>
                <a:ea typeface="+mn-ea"/>
                <a:cs typeface="+mn-cs"/>
              </a:rPr>
              <a:t>Distractions/Alternate activities </a:t>
            </a:r>
          </a:p>
          <a:p>
            <a:pPr marL="685800" lvl="1" indent="-228600">
              <a:buClr>
                <a:schemeClr val="tx2"/>
              </a:buClr>
              <a:buFont typeface="Arial" panose="020B0604020202020204" pitchFamily="34" charset="0"/>
              <a:buChar char="•"/>
            </a:pPr>
            <a:r>
              <a:rPr lang="en-US" sz="2400" dirty="0">
                <a:solidFill>
                  <a:prstClr val="black"/>
                </a:solidFill>
                <a:latin typeface="Calibri" panose="020F0502020204030204"/>
                <a:ea typeface="+mn-ea"/>
                <a:cs typeface="+mn-cs"/>
              </a:rPr>
              <a:t>Contact a friend </a:t>
            </a:r>
          </a:p>
          <a:p>
            <a:pPr marL="685800" lvl="1" indent="-228600">
              <a:buClr>
                <a:schemeClr val="tx2"/>
              </a:buClr>
              <a:buFont typeface="Arial" panose="020B0604020202020204" pitchFamily="34" charset="0"/>
              <a:buChar char="•"/>
            </a:pPr>
            <a:r>
              <a:rPr lang="en-US" sz="2400" dirty="0">
                <a:solidFill>
                  <a:prstClr val="black"/>
                </a:solidFill>
                <a:latin typeface="Calibri" panose="020F0502020204030204"/>
                <a:ea typeface="+mn-ea"/>
                <a:cs typeface="+mn-cs"/>
              </a:rPr>
              <a:t>Contact a crisis line</a:t>
            </a:r>
          </a:p>
          <a:p>
            <a:pPr marL="685800" lvl="1" indent="-228600">
              <a:buClr>
                <a:schemeClr val="tx2"/>
              </a:buClr>
              <a:buFont typeface="Arial" panose="020B0604020202020204" pitchFamily="34" charset="0"/>
              <a:buChar char="•"/>
            </a:pPr>
            <a:r>
              <a:rPr lang="en-US" sz="2400" dirty="0">
                <a:solidFill>
                  <a:prstClr val="black"/>
                </a:solidFill>
                <a:latin typeface="Calibri" panose="020F0502020204030204"/>
                <a:ea typeface="+mn-ea"/>
                <a:cs typeface="+mn-cs"/>
              </a:rPr>
              <a:t>Learn about strategies </a:t>
            </a:r>
          </a:p>
          <a:p>
            <a:pPr>
              <a:buClr>
                <a:schemeClr val="tx2"/>
              </a:buClr>
            </a:pPr>
            <a:endParaRPr lang="en-US" dirty="0"/>
          </a:p>
        </p:txBody>
      </p:sp>
      <p:sp>
        <p:nvSpPr>
          <p:cNvPr id="3" name="Slide Number Placeholder 2"/>
          <p:cNvSpPr>
            <a:spLocks noGrp="1"/>
          </p:cNvSpPr>
          <p:nvPr>
            <p:ph type="sldNum" sz="quarter" idx="12"/>
          </p:nvPr>
        </p:nvSpPr>
        <p:spPr/>
        <p:txBody>
          <a:bodyPr/>
          <a:lstStyle/>
          <a:p>
            <a:fld id="{1ECEE783-4751-3447-A075-565592F019DC}" type="slidenum">
              <a:rPr lang="en-US" smtClean="0"/>
              <a:pPr/>
              <a:t>31</a:t>
            </a:fld>
            <a:endParaRPr lang="en-US" dirty="0"/>
          </a:p>
        </p:txBody>
      </p:sp>
      <p:sp>
        <p:nvSpPr>
          <p:cNvPr id="4" name="Title 3"/>
          <p:cNvSpPr>
            <a:spLocks noGrp="1"/>
          </p:cNvSpPr>
          <p:nvPr>
            <p:ph type="title"/>
          </p:nvPr>
        </p:nvSpPr>
        <p:spPr/>
        <p:txBody>
          <a:bodyPr/>
          <a:lstStyle/>
          <a:p>
            <a:r>
              <a:rPr lang="en-US" sz="2800" b="1" dirty="0" err="1"/>
              <a:t>SPRinG</a:t>
            </a:r>
            <a:r>
              <a:rPr lang="en-US" sz="2800" b="1" dirty="0"/>
              <a:t>: Urge Troubleshooting</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3202" y="-68581"/>
            <a:ext cx="3223095" cy="6979075"/>
          </a:xfrm>
          <a:prstGeom prst="rect">
            <a:avLst/>
          </a:prstGeom>
        </p:spPr>
      </p:pic>
    </p:spTree>
    <p:extLst>
      <p:ext uri="{BB962C8B-B14F-4D97-AF65-F5344CB8AC3E}">
        <p14:creationId xmlns:p14="http://schemas.microsoft.com/office/powerpoint/2010/main" val="39639253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54926" y="1682692"/>
            <a:ext cx="5365914" cy="4351338"/>
          </a:xfrm>
        </p:spPr>
        <p:txBody>
          <a:bodyPr>
            <a:normAutofit lnSpcReduction="10000"/>
          </a:bodyPr>
          <a:lstStyle/>
          <a:p>
            <a:pPr marL="457189" lvl="0" indent="-457189">
              <a:buClr>
                <a:schemeClr val="tx2"/>
              </a:buClr>
              <a:buFont typeface="Arial" panose="020B0604020202020204" pitchFamily="34" charset="0"/>
              <a:buChar char="•"/>
            </a:pPr>
            <a:r>
              <a:rPr lang="en-CA" sz="2800" dirty="0">
                <a:solidFill>
                  <a:prstClr val="black"/>
                </a:solidFill>
                <a:latin typeface="Calibri" panose="020F0502020204030204"/>
                <a:ea typeface="+mn-ea"/>
                <a:cs typeface="+mn-cs"/>
              </a:rPr>
              <a:t>Recording urges will help to identify triggers and high-risk situations and develop targeted strategies for managing urges to gamble</a:t>
            </a:r>
            <a:endParaRPr lang="en-US" sz="2800" dirty="0">
              <a:solidFill>
                <a:prstClr val="black"/>
              </a:solidFill>
              <a:latin typeface="Calibri" panose="020F0502020204030204"/>
              <a:ea typeface="+mn-ea"/>
              <a:cs typeface="+mn-cs"/>
            </a:endParaRPr>
          </a:p>
          <a:p>
            <a:pPr marL="457189" lvl="0" indent="-457189">
              <a:buClr>
                <a:schemeClr val="tx2"/>
              </a:buClr>
              <a:buFont typeface="Arial" panose="020B0604020202020204" pitchFamily="34" charset="0"/>
              <a:buChar char="•"/>
            </a:pPr>
            <a:r>
              <a:rPr lang="en-CA" sz="2800" dirty="0">
                <a:solidFill>
                  <a:prstClr val="black"/>
                </a:solidFill>
                <a:latin typeface="Calibri" panose="020F0502020204030204"/>
                <a:ea typeface="+mn-ea"/>
                <a:cs typeface="+mn-cs"/>
              </a:rPr>
              <a:t>Understanding patterns in variables related to gambling events will help individuals learn strategies for limiting their gambling and/or reducing its harms</a:t>
            </a:r>
            <a:endParaRPr lang="en-US" sz="2800" dirty="0">
              <a:solidFill>
                <a:prstClr val="black"/>
              </a:solidFill>
              <a:latin typeface="Calibri" panose="020F0502020204030204"/>
              <a:ea typeface="+mn-ea"/>
              <a:cs typeface="+mn-cs"/>
            </a:endParaRPr>
          </a:p>
          <a:p>
            <a:pPr>
              <a:buClr>
                <a:schemeClr val="tx2"/>
              </a:buClr>
            </a:pPr>
            <a:endParaRPr lang="en-US" dirty="0"/>
          </a:p>
        </p:txBody>
      </p:sp>
      <p:sp>
        <p:nvSpPr>
          <p:cNvPr id="3" name="Slide Number Placeholder 2"/>
          <p:cNvSpPr>
            <a:spLocks noGrp="1"/>
          </p:cNvSpPr>
          <p:nvPr>
            <p:ph type="sldNum" sz="quarter" idx="12"/>
          </p:nvPr>
        </p:nvSpPr>
        <p:spPr/>
        <p:txBody>
          <a:bodyPr/>
          <a:lstStyle/>
          <a:p>
            <a:fld id="{1ECEE783-4751-3447-A075-565592F019DC}" type="slidenum">
              <a:rPr lang="en-US" smtClean="0"/>
              <a:pPr/>
              <a:t>32</a:t>
            </a:fld>
            <a:endParaRPr lang="en-US" dirty="0"/>
          </a:p>
        </p:txBody>
      </p:sp>
      <p:sp>
        <p:nvSpPr>
          <p:cNvPr id="4" name="Title 3"/>
          <p:cNvSpPr>
            <a:spLocks noGrp="1"/>
          </p:cNvSpPr>
          <p:nvPr>
            <p:ph type="title"/>
          </p:nvPr>
        </p:nvSpPr>
        <p:spPr/>
        <p:txBody>
          <a:bodyPr/>
          <a:lstStyle/>
          <a:p>
            <a:r>
              <a:rPr lang="en-US" sz="2800" b="1" dirty="0" err="1"/>
              <a:t>SPRinG</a:t>
            </a:r>
            <a:r>
              <a:rPr lang="en-US" sz="2800" b="1" dirty="0"/>
              <a:t>: Journaling </a:t>
            </a:r>
            <a:endParaRPr lang="en-US" dirty="0"/>
          </a:p>
        </p:txBody>
      </p:sp>
      <p:pic>
        <p:nvPicPr>
          <p:cNvPr id="5" name="Picture 4"/>
          <p:cNvPicPr>
            <a:picLocks noChangeAspect="1"/>
          </p:cNvPicPr>
          <p:nvPr/>
        </p:nvPicPr>
        <p:blipFill rotWithShape="1">
          <a:blip r:embed="rId2"/>
          <a:srcRect b="76204"/>
          <a:stretch/>
        </p:blipFill>
        <p:spPr>
          <a:xfrm>
            <a:off x="7589520" y="18706"/>
            <a:ext cx="3542242" cy="6816434"/>
          </a:xfrm>
          <a:prstGeom prst="rect">
            <a:avLst/>
          </a:prstGeom>
        </p:spPr>
      </p:pic>
    </p:spTree>
    <p:extLst>
      <p:ext uri="{BB962C8B-B14F-4D97-AF65-F5344CB8AC3E}">
        <p14:creationId xmlns:p14="http://schemas.microsoft.com/office/powerpoint/2010/main" val="39933412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54926" y="1682692"/>
            <a:ext cx="4245774" cy="4351338"/>
          </a:xfrm>
        </p:spPr>
        <p:txBody>
          <a:bodyPr/>
          <a:lstStyle/>
          <a:p>
            <a:pPr marL="457189" lvl="0" indent="-457189">
              <a:buClr>
                <a:schemeClr val="tx2"/>
              </a:buClr>
              <a:buFont typeface="Arial" panose="020B0604020202020204" pitchFamily="34" charset="0"/>
              <a:buChar char="•"/>
            </a:pPr>
            <a:r>
              <a:rPr lang="en-US" sz="2800" dirty="0">
                <a:solidFill>
                  <a:prstClr val="black"/>
                </a:solidFill>
                <a:latin typeface="Calibri" panose="020F0502020204030204"/>
                <a:ea typeface="+mn-ea"/>
                <a:cs typeface="+mn-cs"/>
              </a:rPr>
              <a:t>View patterns in their urge and gambling experiences</a:t>
            </a:r>
          </a:p>
          <a:p>
            <a:pPr marL="914389" lvl="1" indent="-457189">
              <a:buClr>
                <a:schemeClr val="tx2"/>
              </a:buClr>
              <a:buFont typeface="Arial" panose="020B0604020202020204" pitchFamily="34" charset="0"/>
              <a:buChar char="•"/>
            </a:pPr>
            <a:r>
              <a:rPr lang="en-US" sz="2400" dirty="0">
                <a:solidFill>
                  <a:prstClr val="black"/>
                </a:solidFill>
                <a:latin typeface="Calibri" panose="020F0502020204030204"/>
                <a:ea typeface="+mn-ea"/>
                <a:cs typeface="+mn-cs"/>
              </a:rPr>
              <a:t>Urge frequency</a:t>
            </a:r>
          </a:p>
          <a:p>
            <a:pPr marL="914389" lvl="1" indent="-457189">
              <a:buClr>
                <a:schemeClr val="tx2"/>
              </a:buClr>
              <a:buFont typeface="Arial" panose="020B0604020202020204" pitchFamily="34" charset="0"/>
              <a:buChar char="•"/>
            </a:pPr>
            <a:r>
              <a:rPr lang="en-US" sz="2400" dirty="0">
                <a:solidFill>
                  <a:prstClr val="black"/>
                </a:solidFill>
                <a:latin typeface="Calibri" panose="020F0502020204030204"/>
                <a:ea typeface="+mn-ea"/>
                <a:cs typeface="+mn-cs"/>
              </a:rPr>
              <a:t>Urge intensity</a:t>
            </a:r>
          </a:p>
          <a:p>
            <a:pPr marL="914389" lvl="1" indent="-457189">
              <a:buClr>
                <a:schemeClr val="tx2"/>
              </a:buClr>
              <a:buFont typeface="Arial" panose="020B0604020202020204" pitchFamily="34" charset="0"/>
              <a:buChar char="•"/>
            </a:pPr>
            <a:r>
              <a:rPr lang="en-US" sz="2400" dirty="0">
                <a:solidFill>
                  <a:prstClr val="black"/>
                </a:solidFill>
                <a:latin typeface="Calibri" panose="020F0502020204030204"/>
                <a:ea typeface="+mn-ea"/>
                <a:cs typeface="+mn-cs"/>
              </a:rPr>
              <a:t>Gambling frequency</a:t>
            </a:r>
          </a:p>
          <a:p>
            <a:pPr marL="914389" lvl="1" indent="-457189">
              <a:buClr>
                <a:schemeClr val="tx2"/>
              </a:buClr>
              <a:buFont typeface="Arial" panose="020B0604020202020204" pitchFamily="34" charset="0"/>
              <a:buChar char="•"/>
            </a:pPr>
            <a:r>
              <a:rPr lang="en-US" sz="2400" dirty="0">
                <a:solidFill>
                  <a:prstClr val="black"/>
                </a:solidFill>
                <a:latin typeface="Calibri" panose="020F0502020204030204"/>
                <a:ea typeface="+mn-ea"/>
                <a:cs typeface="+mn-cs"/>
              </a:rPr>
              <a:t>Gambling losses</a:t>
            </a:r>
          </a:p>
          <a:p>
            <a:pPr marL="914389" lvl="1" indent="-457189">
              <a:buClr>
                <a:schemeClr val="tx2"/>
              </a:buClr>
              <a:buFont typeface="Arial" panose="020B0604020202020204" pitchFamily="34" charset="0"/>
              <a:buChar char="•"/>
            </a:pPr>
            <a:r>
              <a:rPr lang="en-US" sz="2400" dirty="0">
                <a:solidFill>
                  <a:prstClr val="black"/>
                </a:solidFill>
                <a:latin typeface="Calibri" panose="020F0502020204030204"/>
                <a:ea typeface="+mn-ea"/>
                <a:cs typeface="+mn-cs"/>
              </a:rPr>
              <a:t>Urge and gambling situations</a:t>
            </a:r>
          </a:p>
          <a:p>
            <a:pPr>
              <a:buClr>
                <a:schemeClr val="tx2"/>
              </a:buClr>
            </a:pPr>
            <a:endParaRPr lang="en-US" dirty="0"/>
          </a:p>
        </p:txBody>
      </p:sp>
      <p:sp>
        <p:nvSpPr>
          <p:cNvPr id="3" name="Slide Number Placeholder 2"/>
          <p:cNvSpPr>
            <a:spLocks noGrp="1"/>
          </p:cNvSpPr>
          <p:nvPr>
            <p:ph type="sldNum" sz="quarter" idx="12"/>
          </p:nvPr>
        </p:nvSpPr>
        <p:spPr/>
        <p:txBody>
          <a:bodyPr/>
          <a:lstStyle/>
          <a:p>
            <a:fld id="{1ECEE783-4751-3447-A075-565592F019DC}" type="slidenum">
              <a:rPr lang="en-US" smtClean="0"/>
              <a:pPr/>
              <a:t>33</a:t>
            </a:fld>
            <a:endParaRPr lang="en-US" dirty="0"/>
          </a:p>
        </p:txBody>
      </p:sp>
      <p:sp>
        <p:nvSpPr>
          <p:cNvPr id="4" name="Title 3"/>
          <p:cNvSpPr>
            <a:spLocks noGrp="1"/>
          </p:cNvSpPr>
          <p:nvPr>
            <p:ph type="title"/>
          </p:nvPr>
        </p:nvSpPr>
        <p:spPr/>
        <p:txBody>
          <a:bodyPr/>
          <a:lstStyle/>
          <a:p>
            <a:r>
              <a:rPr lang="en-US" sz="2800" b="1" dirty="0" err="1"/>
              <a:t>SPRinG</a:t>
            </a:r>
            <a:r>
              <a:rPr lang="en-US" sz="2800" b="1" dirty="0"/>
              <a:t>: Insights</a:t>
            </a:r>
            <a:endParaRPr lang="en-US" dirty="0"/>
          </a:p>
        </p:txBody>
      </p:sp>
      <p:pic>
        <p:nvPicPr>
          <p:cNvPr id="5" name="Picture 4"/>
          <p:cNvPicPr>
            <a:picLocks noChangeAspect="1"/>
          </p:cNvPicPr>
          <p:nvPr/>
        </p:nvPicPr>
        <p:blipFill>
          <a:blip r:embed="rId2"/>
          <a:stretch>
            <a:fillRect/>
          </a:stretch>
        </p:blipFill>
        <p:spPr>
          <a:xfrm>
            <a:off x="6169768" y="-17389"/>
            <a:ext cx="5621207" cy="6875389"/>
          </a:xfrm>
          <a:prstGeom prst="rect">
            <a:avLst/>
          </a:prstGeom>
        </p:spPr>
      </p:pic>
    </p:spTree>
    <p:extLst>
      <p:ext uri="{BB962C8B-B14F-4D97-AF65-F5344CB8AC3E}">
        <p14:creationId xmlns:p14="http://schemas.microsoft.com/office/powerpoint/2010/main" val="10367716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ECEE783-4751-3447-A075-565592F019DC}" type="slidenum">
              <a:rPr lang="en-US" smtClean="0"/>
              <a:pPr/>
              <a:t>34</a:t>
            </a:fld>
            <a:endParaRPr lang="en-US" dirty="0"/>
          </a:p>
        </p:txBody>
      </p:sp>
      <p:sp>
        <p:nvSpPr>
          <p:cNvPr id="4" name="Title 3"/>
          <p:cNvSpPr>
            <a:spLocks noGrp="1"/>
          </p:cNvSpPr>
          <p:nvPr>
            <p:ph type="title"/>
          </p:nvPr>
        </p:nvSpPr>
        <p:spPr/>
        <p:txBody>
          <a:bodyPr/>
          <a:lstStyle/>
          <a:p>
            <a:r>
              <a:rPr lang="en-US" sz="2800" b="1" dirty="0" err="1">
                <a:solidFill>
                  <a:srgbClr val="6E288D"/>
                </a:solidFill>
              </a:rPr>
              <a:t>SPRinG</a:t>
            </a:r>
            <a:r>
              <a:rPr lang="en-US" sz="2800" b="1" dirty="0">
                <a:solidFill>
                  <a:srgbClr val="6E288D"/>
                </a:solidFill>
              </a:rPr>
              <a:t>: Insights</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33948" y="6582"/>
            <a:ext cx="3168981" cy="6858000"/>
          </a:xfrm>
          <a:prstGeom prst="rect">
            <a:avLst/>
          </a:prstGeom>
        </p:spPr>
      </p:pic>
      <p:pic>
        <p:nvPicPr>
          <p:cNvPr id="7" name="Picture 6"/>
          <p:cNvPicPr>
            <a:picLocks noChangeAspect="1"/>
          </p:cNvPicPr>
          <p:nvPr/>
        </p:nvPicPr>
        <p:blipFill>
          <a:blip r:embed="rId3"/>
          <a:stretch>
            <a:fillRect/>
          </a:stretch>
        </p:blipFill>
        <p:spPr>
          <a:xfrm>
            <a:off x="8702929" y="6582"/>
            <a:ext cx="3489071" cy="6870232"/>
          </a:xfrm>
          <a:prstGeom prst="rect">
            <a:avLst/>
          </a:prstGeom>
        </p:spPr>
      </p:pic>
      <p:sp>
        <p:nvSpPr>
          <p:cNvPr id="2" name="Content Placeholder 1"/>
          <p:cNvSpPr>
            <a:spLocks noGrp="1"/>
          </p:cNvSpPr>
          <p:nvPr>
            <p:ph idx="1"/>
          </p:nvPr>
        </p:nvSpPr>
        <p:spPr>
          <a:xfrm>
            <a:off x="1093669" y="2009263"/>
            <a:ext cx="3527317" cy="3444479"/>
          </a:xfrm>
        </p:spPr>
        <p:txBody>
          <a:bodyPr>
            <a:normAutofit/>
          </a:bodyPr>
          <a:lstStyle/>
          <a:p>
            <a:r>
              <a:rPr lang="en-US" sz="2000" i="1" dirty="0" smtClean="0">
                <a:latin typeface="Calibri" panose="020F0502020204030204" pitchFamily="34" charset="0"/>
                <a:cs typeface="Calibri" panose="020F0502020204030204" pitchFamily="34" charset="0"/>
              </a:rPr>
              <a:t>“It </a:t>
            </a:r>
            <a:r>
              <a:rPr lang="en-US" sz="2000" i="1" dirty="0">
                <a:latin typeface="Calibri" panose="020F0502020204030204" pitchFamily="34" charset="0"/>
                <a:cs typeface="Calibri" panose="020F0502020204030204" pitchFamily="34" charset="0"/>
              </a:rPr>
              <a:t>[the GAP] helps you, like in your thinking </a:t>
            </a:r>
            <a:r>
              <a:rPr lang="en-US" sz="2000" i="1" dirty="0" smtClean="0">
                <a:latin typeface="Calibri" panose="020F0502020204030204" pitchFamily="34" charset="0"/>
                <a:cs typeface="Calibri" panose="020F0502020204030204" pitchFamily="34" charset="0"/>
              </a:rPr>
              <a:t>process … it </a:t>
            </a:r>
            <a:r>
              <a:rPr lang="en-US" sz="2000" i="1" dirty="0">
                <a:latin typeface="Calibri" panose="020F0502020204030204" pitchFamily="34" charset="0"/>
                <a:cs typeface="Calibri" panose="020F0502020204030204" pitchFamily="34" charset="0"/>
              </a:rPr>
              <a:t>points out in the program </a:t>
            </a:r>
            <a:r>
              <a:rPr lang="en-US" sz="2000" i="1" dirty="0" smtClean="0">
                <a:latin typeface="Calibri" panose="020F0502020204030204" pitchFamily="34" charset="0"/>
                <a:cs typeface="Calibri" panose="020F0502020204030204" pitchFamily="34" charset="0"/>
              </a:rPr>
              <a:t>… How your </a:t>
            </a:r>
            <a:r>
              <a:rPr lang="en-US" sz="2000" i="1" dirty="0">
                <a:latin typeface="Calibri" panose="020F0502020204030204" pitchFamily="34" charset="0"/>
                <a:cs typeface="Calibri" panose="020F0502020204030204" pitchFamily="34" charset="0"/>
              </a:rPr>
              <a:t>thinking process works when you’re a gambler and how to try and stop it from </a:t>
            </a:r>
            <a:r>
              <a:rPr lang="en-US" sz="2000" i="1" dirty="0" smtClean="0">
                <a:latin typeface="Calibri" panose="020F0502020204030204" pitchFamily="34" charset="0"/>
                <a:cs typeface="Calibri" panose="020F0502020204030204" pitchFamily="34" charset="0"/>
              </a:rPr>
              <a:t>happening and … </a:t>
            </a:r>
            <a:r>
              <a:rPr lang="en-US" sz="2000" i="1" dirty="0">
                <a:latin typeface="Calibri" panose="020F0502020204030204" pitchFamily="34" charset="0"/>
                <a:cs typeface="Calibri" panose="020F0502020204030204" pitchFamily="34" charset="0"/>
              </a:rPr>
              <a:t>sometimes now I’m successful at doing it </a:t>
            </a:r>
            <a:r>
              <a:rPr lang="en-US" sz="2000" i="1" dirty="0" smtClean="0">
                <a:latin typeface="Calibri" panose="020F0502020204030204" pitchFamily="34" charset="0"/>
                <a:cs typeface="Calibri" panose="020F0502020204030204" pitchFamily="34" charset="0"/>
              </a:rPr>
              <a:t>… </a:t>
            </a:r>
            <a:r>
              <a:rPr lang="en-US" sz="2000" i="1" dirty="0">
                <a:latin typeface="Calibri" panose="020F0502020204030204" pitchFamily="34" charset="0"/>
                <a:cs typeface="Calibri" panose="020F0502020204030204" pitchFamily="34" charset="0"/>
              </a:rPr>
              <a:t>I start thinking, you know, I’ve </a:t>
            </a:r>
            <a:r>
              <a:rPr lang="en-US" sz="2000" i="1" dirty="0" smtClean="0">
                <a:latin typeface="Calibri" panose="020F0502020204030204" pitchFamily="34" charset="0"/>
                <a:cs typeface="Calibri" panose="020F0502020204030204" pitchFamily="34" charset="0"/>
              </a:rPr>
              <a:t>been wrong </a:t>
            </a:r>
            <a:r>
              <a:rPr lang="en-US" sz="2000" i="1" dirty="0">
                <a:latin typeface="Calibri" panose="020F0502020204030204" pitchFamily="34" charset="0"/>
                <a:cs typeface="Calibri" panose="020F0502020204030204" pitchFamily="34" charset="0"/>
              </a:rPr>
              <a:t>so many times and this one’s probably not going to happen </a:t>
            </a:r>
            <a:r>
              <a:rPr lang="en-US" sz="2000" i="1" dirty="0" smtClean="0">
                <a:latin typeface="Calibri" panose="020F0502020204030204" pitchFamily="34" charset="0"/>
                <a:cs typeface="Calibri" panose="020F0502020204030204" pitchFamily="34" charset="0"/>
              </a:rPr>
              <a:t>either”</a:t>
            </a:r>
            <a:endParaRPr lang="en-US" sz="200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700485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ECEE783-4751-3447-A075-565592F019DC}" type="slidenum">
              <a:rPr lang="en-US" smtClean="0"/>
              <a:pPr/>
              <a:t>35</a:t>
            </a:fld>
            <a:endParaRPr lang="en-US" dirty="0"/>
          </a:p>
        </p:txBody>
      </p:sp>
      <p:sp>
        <p:nvSpPr>
          <p:cNvPr id="4" name="Title 3"/>
          <p:cNvSpPr>
            <a:spLocks noGrp="1"/>
          </p:cNvSpPr>
          <p:nvPr>
            <p:ph type="title"/>
          </p:nvPr>
        </p:nvSpPr>
        <p:spPr/>
        <p:txBody>
          <a:bodyPr/>
          <a:lstStyle/>
          <a:p>
            <a:r>
              <a:rPr lang="en-US" sz="2400" b="1" dirty="0" smtClean="0">
                <a:solidFill>
                  <a:srgbClr val="6E288D"/>
                </a:solidFill>
              </a:rPr>
              <a:t>Summary of </a:t>
            </a:r>
            <a:r>
              <a:rPr lang="en-US" sz="2400" b="1" dirty="0" err="1" smtClean="0">
                <a:solidFill>
                  <a:srgbClr val="6E288D"/>
                </a:solidFill>
              </a:rPr>
              <a:t>SPRinG</a:t>
            </a:r>
            <a:r>
              <a:rPr lang="en-US" sz="2400" b="1" dirty="0" smtClean="0">
                <a:solidFill>
                  <a:srgbClr val="6E288D"/>
                </a:solidFill>
              </a:rPr>
              <a:t> Features </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864998791"/>
              </p:ext>
            </p:extLst>
          </p:nvPr>
        </p:nvGraphicFramePr>
        <p:xfrm>
          <a:off x="669471" y="1176579"/>
          <a:ext cx="10989128" cy="5125720"/>
        </p:xfrm>
        <a:graphic>
          <a:graphicData uri="http://schemas.openxmlformats.org/drawingml/2006/table">
            <a:tbl>
              <a:tblPr firstRow="1" bandRow="1">
                <a:tableStyleId>{5C22544A-7EE6-4342-B048-85BDC9FD1C3A}</a:tableStyleId>
              </a:tblPr>
              <a:tblGrid>
                <a:gridCol w="2220685">
                  <a:extLst>
                    <a:ext uri="{9D8B030D-6E8A-4147-A177-3AD203B41FA5}">
                      <a16:colId xmlns:a16="http://schemas.microsoft.com/office/drawing/2014/main" val="3134594520"/>
                    </a:ext>
                  </a:extLst>
                </a:gridCol>
                <a:gridCol w="8768443">
                  <a:extLst>
                    <a:ext uri="{9D8B030D-6E8A-4147-A177-3AD203B41FA5}">
                      <a16:colId xmlns:a16="http://schemas.microsoft.com/office/drawing/2014/main" val="2854864029"/>
                    </a:ext>
                  </a:extLst>
                </a:gridCol>
              </a:tblGrid>
              <a:tr h="370840">
                <a:tc>
                  <a:txBody>
                    <a:bodyPr/>
                    <a:lstStyle/>
                    <a:p>
                      <a:r>
                        <a:rPr lang="en-US" dirty="0" smtClean="0">
                          <a:solidFill>
                            <a:schemeClr val="bg2"/>
                          </a:solidFill>
                        </a:rPr>
                        <a:t>Feature </a:t>
                      </a:r>
                      <a:endParaRPr lang="en-US" dirty="0">
                        <a:solidFill>
                          <a:schemeClr val="bg2"/>
                        </a:solidFill>
                      </a:endParaRPr>
                    </a:p>
                  </a:txBody>
                  <a:tcPr/>
                </a:tc>
                <a:tc>
                  <a:txBody>
                    <a:bodyPr/>
                    <a:lstStyle/>
                    <a:p>
                      <a:r>
                        <a:rPr lang="en-US" dirty="0" smtClean="0">
                          <a:solidFill>
                            <a:schemeClr val="bg2"/>
                          </a:solidFill>
                        </a:rPr>
                        <a:t>Description </a:t>
                      </a:r>
                      <a:endParaRPr lang="en-US" dirty="0">
                        <a:solidFill>
                          <a:schemeClr val="bg2"/>
                        </a:solidFill>
                      </a:endParaRPr>
                    </a:p>
                  </a:txBody>
                  <a:tcPr/>
                </a:tc>
                <a:extLst>
                  <a:ext uri="{0D108BD9-81ED-4DB2-BD59-A6C34878D82A}">
                    <a16:rowId xmlns:a16="http://schemas.microsoft.com/office/drawing/2014/main" val="4248085613"/>
                  </a:ext>
                </a:extLst>
              </a:tr>
              <a:tr h="370840">
                <a:tc>
                  <a:txBody>
                    <a:bodyPr/>
                    <a:lstStyle/>
                    <a:p>
                      <a:r>
                        <a:rPr lang="en-US" sz="1800" b="0" i="0" kern="1200" dirty="0" smtClean="0">
                          <a:solidFill>
                            <a:schemeClr val="dk1"/>
                          </a:solidFill>
                          <a:effectLst/>
                          <a:latin typeface="+mn-lt"/>
                          <a:ea typeface="+mn-ea"/>
                          <a:cs typeface="+mn-cs"/>
                        </a:rPr>
                        <a:t>Gambling Symptom Assessment Scale</a:t>
                      </a:r>
                      <a:endParaRPr lang="en-US" dirty="0"/>
                    </a:p>
                  </a:txBody>
                  <a:tcPr/>
                </a:tc>
                <a:tc>
                  <a:txBody>
                    <a:bodyPr/>
                    <a:lstStyle/>
                    <a:p>
                      <a:r>
                        <a:rPr lang="en-CA" sz="1800" kern="1200" dirty="0" smtClean="0">
                          <a:solidFill>
                            <a:schemeClr val="dk1"/>
                          </a:solidFill>
                          <a:effectLst/>
                          <a:latin typeface="+mn-lt"/>
                          <a:ea typeface="+mn-ea"/>
                          <a:cs typeface="+mn-cs"/>
                        </a:rPr>
                        <a:t>Being aware of these results can help individuals make informed decisions about how to manage their gambling behaviour.</a:t>
                      </a:r>
                      <a:endParaRPr lang="en-US" dirty="0"/>
                    </a:p>
                  </a:txBody>
                  <a:tcPr/>
                </a:tc>
                <a:extLst>
                  <a:ext uri="{0D108BD9-81ED-4DB2-BD59-A6C34878D82A}">
                    <a16:rowId xmlns:a16="http://schemas.microsoft.com/office/drawing/2014/main" val="3571538491"/>
                  </a:ext>
                </a:extLst>
              </a:tr>
              <a:tr h="370840">
                <a:tc>
                  <a:txBody>
                    <a:bodyPr/>
                    <a:lstStyle/>
                    <a:p>
                      <a:r>
                        <a:rPr lang="en-US" dirty="0" smtClean="0"/>
                        <a:t>Problem Gambling Severity Index</a:t>
                      </a:r>
                      <a:endParaRPr lang="en-US" dirty="0"/>
                    </a:p>
                  </a:txBody>
                  <a:tcPr/>
                </a:tc>
                <a:tc>
                  <a:txBody>
                    <a:bodyPr/>
                    <a:lstStyle/>
                    <a:p>
                      <a:r>
                        <a:rPr lang="en-CA" sz="1800" kern="1200" dirty="0" smtClean="0">
                          <a:solidFill>
                            <a:schemeClr val="dk1"/>
                          </a:solidFill>
                          <a:effectLst/>
                          <a:latin typeface="+mn-lt"/>
                          <a:ea typeface="+mn-ea"/>
                          <a:cs typeface="+mn-cs"/>
                        </a:rPr>
                        <a:t>App users will be able to complete the scale on a weekly basis to track a possible reduction in problem gambling harms.</a:t>
                      </a:r>
                      <a:endParaRPr lang="en-US" dirty="0"/>
                    </a:p>
                  </a:txBody>
                  <a:tcPr/>
                </a:tc>
                <a:extLst>
                  <a:ext uri="{0D108BD9-81ED-4DB2-BD59-A6C34878D82A}">
                    <a16:rowId xmlns:a16="http://schemas.microsoft.com/office/drawing/2014/main" val="3259494589"/>
                  </a:ext>
                </a:extLst>
              </a:tr>
              <a:tr h="370840">
                <a:tc>
                  <a:txBody>
                    <a:bodyPr/>
                    <a:lstStyle/>
                    <a:p>
                      <a:r>
                        <a:rPr lang="en-US" dirty="0" smtClean="0"/>
                        <a:t>Urge Troubleshooting</a:t>
                      </a:r>
                      <a:r>
                        <a:rPr lang="en-US" baseline="0" dirty="0" smtClean="0"/>
                        <a:t> </a:t>
                      </a:r>
                      <a:endParaRPr lang="en-US" dirty="0"/>
                    </a:p>
                  </a:txBody>
                  <a:tcPr/>
                </a:tc>
                <a:tc>
                  <a:txBody>
                    <a:bodyPr/>
                    <a:lstStyle/>
                    <a:p>
                      <a:r>
                        <a:rPr lang="en-US" dirty="0" smtClean="0"/>
                        <a:t>Four troubleshooting options are available, including contact a friend, contact a crisis line or other resources, try a distraction activity, or learn about other strategies.</a:t>
                      </a:r>
                      <a:endParaRPr lang="en-US" dirty="0"/>
                    </a:p>
                  </a:txBody>
                  <a:tcPr/>
                </a:tc>
                <a:extLst>
                  <a:ext uri="{0D108BD9-81ED-4DB2-BD59-A6C34878D82A}">
                    <a16:rowId xmlns:a16="http://schemas.microsoft.com/office/drawing/2014/main" val="3647039787"/>
                  </a:ext>
                </a:extLst>
              </a:tr>
              <a:tr h="370840">
                <a:tc>
                  <a:txBody>
                    <a:bodyPr/>
                    <a:lstStyle/>
                    <a:p>
                      <a:r>
                        <a:rPr lang="en-US" dirty="0" smtClean="0"/>
                        <a:t>Urge Journal </a:t>
                      </a:r>
                      <a:endParaRPr lang="en-US" dirty="0"/>
                    </a:p>
                  </a:txBody>
                  <a:tcPr/>
                </a:tc>
                <a:tc>
                  <a:txBody>
                    <a:bodyPr/>
                    <a:lstStyle/>
                    <a:p>
                      <a:r>
                        <a:rPr lang="en-CA" sz="1800" kern="1200" dirty="0" smtClean="0">
                          <a:solidFill>
                            <a:schemeClr val="dk1"/>
                          </a:solidFill>
                          <a:effectLst/>
                          <a:latin typeface="+mn-lt"/>
                          <a:ea typeface="+mn-ea"/>
                          <a:cs typeface="+mn-cs"/>
                        </a:rPr>
                        <a:t>Recording urges will help individuals identify the triggers and high-risk situations and develop targeted strategies for managing urges to gamble. </a:t>
                      </a:r>
                      <a:endParaRPr lang="en-US" dirty="0"/>
                    </a:p>
                  </a:txBody>
                  <a:tcPr/>
                </a:tc>
                <a:extLst>
                  <a:ext uri="{0D108BD9-81ED-4DB2-BD59-A6C34878D82A}">
                    <a16:rowId xmlns:a16="http://schemas.microsoft.com/office/drawing/2014/main" val="2965396229"/>
                  </a:ext>
                </a:extLst>
              </a:tr>
              <a:tr h="370840">
                <a:tc>
                  <a:txBody>
                    <a:bodyPr/>
                    <a:lstStyle/>
                    <a:p>
                      <a:r>
                        <a:rPr lang="en-US" dirty="0" smtClean="0"/>
                        <a:t>Gambling Journal </a:t>
                      </a:r>
                      <a:endParaRPr lang="en-US" dirty="0"/>
                    </a:p>
                  </a:txBody>
                  <a:tcPr/>
                </a:tc>
                <a:tc>
                  <a:txBody>
                    <a:bodyPr/>
                    <a:lstStyle/>
                    <a:p>
                      <a:r>
                        <a:rPr lang="en-US" dirty="0" smtClean="0"/>
                        <a:t>Understanding the patterns in the variables related to gambling events will help individuals learn strategies for limiting their gambling and/or reducing its harms.</a:t>
                      </a:r>
                      <a:endParaRPr lang="en-US" dirty="0"/>
                    </a:p>
                  </a:txBody>
                  <a:tcPr/>
                </a:tc>
                <a:extLst>
                  <a:ext uri="{0D108BD9-81ED-4DB2-BD59-A6C34878D82A}">
                    <a16:rowId xmlns:a16="http://schemas.microsoft.com/office/drawing/2014/main" val="1190049381"/>
                  </a:ext>
                </a:extLst>
              </a:tr>
              <a:tr h="370840">
                <a:tc>
                  <a:txBody>
                    <a:bodyPr/>
                    <a:lstStyle/>
                    <a:p>
                      <a:r>
                        <a:rPr lang="en-US" dirty="0" smtClean="0"/>
                        <a:t>Insights</a:t>
                      </a:r>
                      <a:endParaRPr lang="en-US" dirty="0"/>
                    </a:p>
                  </a:txBody>
                  <a:tcPr/>
                </a:tc>
                <a:tc>
                  <a:txBody>
                    <a:bodyPr/>
                    <a:lstStyle/>
                    <a:p>
                      <a:r>
                        <a:rPr lang="en-US" dirty="0" smtClean="0"/>
                        <a:t>Using the Insights feature, </a:t>
                      </a:r>
                      <a:r>
                        <a:rPr lang="en-CA" sz="1800" kern="1200" dirty="0" smtClean="0">
                          <a:solidFill>
                            <a:schemeClr val="dk1"/>
                          </a:solidFill>
                          <a:effectLst/>
                          <a:latin typeface="+mn-lt"/>
                          <a:ea typeface="+mn-ea"/>
                          <a:cs typeface="+mn-cs"/>
                        </a:rPr>
                        <a:t>individuals</a:t>
                      </a:r>
                      <a:r>
                        <a:rPr lang="en-US" dirty="0" smtClean="0"/>
                        <a:t> can view patterns in their urge and gambling experiences. The urge and gambling situation section present information that will help </a:t>
                      </a:r>
                      <a:r>
                        <a:rPr lang="en-CA" sz="1800" kern="1200" dirty="0" smtClean="0">
                          <a:solidFill>
                            <a:schemeClr val="dk1"/>
                          </a:solidFill>
                          <a:effectLst/>
                          <a:latin typeface="+mn-lt"/>
                          <a:ea typeface="+mn-ea"/>
                          <a:cs typeface="+mn-cs"/>
                        </a:rPr>
                        <a:t>individuals</a:t>
                      </a:r>
                      <a:r>
                        <a:rPr lang="en-US" dirty="0" smtClean="0"/>
                        <a:t>’ identity possible triggers and high risk situations. </a:t>
                      </a:r>
                      <a:endParaRPr lang="en-US" dirty="0"/>
                    </a:p>
                  </a:txBody>
                  <a:tcPr/>
                </a:tc>
                <a:extLst>
                  <a:ext uri="{0D108BD9-81ED-4DB2-BD59-A6C34878D82A}">
                    <a16:rowId xmlns:a16="http://schemas.microsoft.com/office/drawing/2014/main" val="3006094391"/>
                  </a:ext>
                </a:extLst>
              </a:tr>
              <a:tr h="370840">
                <a:tc>
                  <a:txBody>
                    <a:bodyPr/>
                    <a:lstStyle/>
                    <a:p>
                      <a:r>
                        <a:rPr lang="en-US" dirty="0" smtClean="0"/>
                        <a:t>SOS Page</a:t>
                      </a:r>
                      <a:endParaRPr lang="en-US" dirty="0"/>
                    </a:p>
                  </a:txBody>
                  <a:tcPr/>
                </a:tc>
                <a:tc>
                  <a:txBody>
                    <a:bodyPr/>
                    <a:lstStyle/>
                    <a:p>
                      <a:r>
                        <a:rPr lang="en-US" dirty="0" smtClean="0"/>
                        <a:t>Crisis lines and problem gambling resources that </a:t>
                      </a:r>
                      <a:r>
                        <a:rPr lang="en-CA" sz="1800" kern="1200" dirty="0" smtClean="0">
                          <a:solidFill>
                            <a:schemeClr val="dk1"/>
                          </a:solidFill>
                          <a:effectLst/>
                          <a:latin typeface="+mn-lt"/>
                          <a:ea typeface="+mn-ea"/>
                          <a:cs typeface="+mn-cs"/>
                        </a:rPr>
                        <a:t>individuals</a:t>
                      </a:r>
                      <a:r>
                        <a:rPr lang="en-US" dirty="0" smtClean="0"/>
                        <a:t> can access at anytime if they are feeling distressed.</a:t>
                      </a:r>
                      <a:endParaRPr lang="en-US" dirty="0"/>
                    </a:p>
                  </a:txBody>
                  <a:tcPr/>
                </a:tc>
                <a:extLst>
                  <a:ext uri="{0D108BD9-81ED-4DB2-BD59-A6C34878D82A}">
                    <a16:rowId xmlns:a16="http://schemas.microsoft.com/office/drawing/2014/main" val="260327639"/>
                  </a:ext>
                </a:extLst>
              </a:tr>
            </a:tbl>
          </a:graphicData>
        </a:graphic>
      </p:graphicFrame>
    </p:spTree>
    <p:extLst>
      <p:ext uri="{BB962C8B-B14F-4D97-AF65-F5344CB8AC3E}">
        <p14:creationId xmlns:p14="http://schemas.microsoft.com/office/powerpoint/2010/main" val="2257315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54926" y="1436914"/>
            <a:ext cx="10422230" cy="4597116"/>
          </a:xfrm>
        </p:spPr>
        <p:txBody>
          <a:bodyPr>
            <a:normAutofit/>
          </a:bodyPr>
          <a:lstStyle/>
          <a:p>
            <a:pPr marL="228600" lvl="0" indent="-228600">
              <a:buClr>
                <a:schemeClr val="tx2"/>
              </a:buClr>
              <a:buFont typeface="Arial" panose="020B0604020202020204" pitchFamily="34" charset="0"/>
              <a:buChar char="•"/>
            </a:pPr>
            <a:r>
              <a:rPr lang="en-US" sz="2800" dirty="0">
                <a:solidFill>
                  <a:prstClr val="black"/>
                </a:solidFill>
                <a:latin typeface="Calibri" panose="020F0502020204030204"/>
                <a:ea typeface="+mn-ea"/>
                <a:cs typeface="+mn-cs"/>
              </a:rPr>
              <a:t>There is a lack of research examining self-management approaches tailored to specific groups (e.g., age, income, gender, ethnicity, geography)</a:t>
            </a:r>
          </a:p>
          <a:p>
            <a:pPr marL="228600" lvl="0" indent="-228600">
              <a:buClr>
                <a:schemeClr val="tx2"/>
              </a:buClr>
              <a:buFont typeface="Arial" panose="020B0604020202020204" pitchFamily="34" charset="0"/>
              <a:buChar char="•"/>
            </a:pPr>
            <a:r>
              <a:rPr lang="en-US" sz="2800" dirty="0">
                <a:solidFill>
                  <a:prstClr val="black"/>
                </a:solidFill>
                <a:latin typeface="Calibri" panose="020F0502020204030204"/>
                <a:ea typeface="+mn-ea"/>
                <a:cs typeface="+mn-cs"/>
              </a:rPr>
              <a:t>Further research is needed to understand what self-management approaches may be appropriate and effective for a variety of populations </a:t>
            </a:r>
            <a:endParaRPr lang="en-US" sz="2800" dirty="0" smtClean="0">
              <a:solidFill>
                <a:prstClr val="black"/>
              </a:solidFill>
              <a:latin typeface="Calibri" panose="020F0502020204030204"/>
              <a:ea typeface="+mn-ea"/>
              <a:cs typeface="+mn-cs"/>
            </a:endParaRPr>
          </a:p>
          <a:p>
            <a:pPr marL="228600" lvl="0" indent="-228600">
              <a:buClr>
                <a:schemeClr val="tx2"/>
              </a:buClr>
              <a:buFont typeface="Arial" panose="020B0604020202020204" pitchFamily="34" charset="0"/>
              <a:buChar char="•"/>
            </a:pPr>
            <a:r>
              <a:rPr lang="en-US" sz="2800" dirty="0" smtClean="0">
                <a:solidFill>
                  <a:prstClr val="black"/>
                </a:solidFill>
                <a:latin typeface="Calibri" panose="020F0502020204030204"/>
                <a:ea typeface="+mn-ea"/>
                <a:cs typeface="+mn-cs"/>
              </a:rPr>
              <a:t>App </a:t>
            </a:r>
            <a:r>
              <a:rPr lang="en-US" sz="2800" dirty="0">
                <a:solidFill>
                  <a:prstClr val="black"/>
                </a:solidFill>
                <a:latin typeface="Calibri" panose="020F0502020204030204"/>
                <a:ea typeface="+mn-ea"/>
                <a:cs typeface="+mn-cs"/>
              </a:rPr>
              <a:t>will generate knowledge on:</a:t>
            </a:r>
          </a:p>
          <a:p>
            <a:pPr marL="685800" lvl="1" indent="-228600">
              <a:buClr>
                <a:schemeClr val="tx2"/>
              </a:buClr>
              <a:buFont typeface="Arial" panose="020B0604020202020204" pitchFamily="34" charset="0"/>
              <a:buChar char="•"/>
            </a:pPr>
            <a:r>
              <a:rPr lang="en-US" sz="2400" dirty="0">
                <a:solidFill>
                  <a:prstClr val="black"/>
                </a:solidFill>
                <a:latin typeface="Calibri" panose="020F0502020204030204"/>
                <a:ea typeface="+mn-ea"/>
                <a:cs typeface="+mn-cs"/>
              </a:rPr>
              <a:t>The impact of the </a:t>
            </a:r>
            <a:r>
              <a:rPr lang="en-US" sz="2400" dirty="0" err="1">
                <a:solidFill>
                  <a:prstClr val="black"/>
                </a:solidFill>
                <a:latin typeface="Calibri" panose="020F0502020204030204"/>
                <a:ea typeface="+mn-ea"/>
                <a:cs typeface="+mn-cs"/>
              </a:rPr>
              <a:t>mHealth</a:t>
            </a:r>
            <a:r>
              <a:rPr lang="en-US" sz="2400" dirty="0">
                <a:solidFill>
                  <a:prstClr val="black"/>
                </a:solidFill>
                <a:latin typeface="Calibri" panose="020F0502020204030204"/>
                <a:ea typeface="+mn-ea"/>
                <a:cs typeface="+mn-cs"/>
              </a:rPr>
              <a:t> technology on the severity of gambling symptoms and other related outcomes</a:t>
            </a:r>
          </a:p>
          <a:p>
            <a:pPr marL="685800" lvl="1" indent="-228600">
              <a:buClr>
                <a:schemeClr val="tx2"/>
              </a:buClr>
              <a:buFont typeface="Arial" panose="020B0604020202020204" pitchFamily="34" charset="0"/>
              <a:buChar char="•"/>
            </a:pPr>
            <a:r>
              <a:rPr lang="en-US" sz="2400" dirty="0">
                <a:solidFill>
                  <a:prstClr val="black"/>
                </a:solidFill>
                <a:latin typeface="Calibri" panose="020F0502020204030204"/>
                <a:ea typeface="+mn-ea"/>
                <a:cs typeface="+mn-cs"/>
              </a:rPr>
              <a:t>The engagement and feasibility of using a mobile app in the gambling </a:t>
            </a:r>
            <a:r>
              <a:rPr lang="en-US" sz="2400" dirty="0" smtClean="0">
                <a:solidFill>
                  <a:prstClr val="black"/>
                </a:solidFill>
                <a:latin typeface="Calibri" panose="020F0502020204030204"/>
                <a:ea typeface="+mn-ea"/>
                <a:cs typeface="+mn-cs"/>
              </a:rPr>
              <a:t>domain</a:t>
            </a:r>
            <a:endParaRPr lang="en-US" sz="2400" dirty="0">
              <a:solidFill>
                <a:prstClr val="black"/>
              </a:solidFill>
              <a:latin typeface="Calibri" panose="020F0502020204030204"/>
              <a:ea typeface="+mn-ea"/>
              <a:cs typeface="+mn-cs"/>
            </a:endParaRPr>
          </a:p>
        </p:txBody>
      </p:sp>
      <p:sp>
        <p:nvSpPr>
          <p:cNvPr id="3" name="Slide Number Placeholder 2"/>
          <p:cNvSpPr>
            <a:spLocks noGrp="1"/>
          </p:cNvSpPr>
          <p:nvPr>
            <p:ph type="sldNum" sz="quarter" idx="12"/>
          </p:nvPr>
        </p:nvSpPr>
        <p:spPr/>
        <p:txBody>
          <a:bodyPr/>
          <a:lstStyle/>
          <a:p>
            <a:fld id="{1ECEE783-4751-3447-A075-565592F019DC}" type="slidenum">
              <a:rPr lang="en-US" smtClean="0"/>
              <a:pPr/>
              <a:t>36</a:t>
            </a:fld>
            <a:endParaRPr lang="en-US" dirty="0"/>
          </a:p>
        </p:txBody>
      </p:sp>
      <p:sp>
        <p:nvSpPr>
          <p:cNvPr id="4" name="Title 3"/>
          <p:cNvSpPr>
            <a:spLocks noGrp="1"/>
          </p:cNvSpPr>
          <p:nvPr>
            <p:ph type="title"/>
          </p:nvPr>
        </p:nvSpPr>
        <p:spPr/>
        <p:txBody>
          <a:bodyPr/>
          <a:lstStyle/>
          <a:p>
            <a:r>
              <a:rPr lang="en-US" sz="2800" b="1" dirty="0" err="1"/>
              <a:t>SPRinG</a:t>
            </a:r>
            <a:r>
              <a:rPr lang="en-US" sz="2800" b="1" dirty="0"/>
              <a:t> App Research</a:t>
            </a:r>
            <a:endParaRPr lang="en-US" dirty="0"/>
          </a:p>
        </p:txBody>
      </p:sp>
    </p:spTree>
    <p:extLst>
      <p:ext uri="{BB962C8B-B14F-4D97-AF65-F5344CB8AC3E}">
        <p14:creationId xmlns:p14="http://schemas.microsoft.com/office/powerpoint/2010/main" val="40193851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95959" y="3698422"/>
            <a:ext cx="9821770" cy="1469571"/>
          </a:xfrm>
        </p:spPr>
        <p:txBody>
          <a:bodyPr>
            <a:normAutofit/>
          </a:bodyPr>
          <a:lstStyle/>
          <a:p>
            <a:pPr marL="228600" lvl="0" indent="-228600">
              <a:buClr>
                <a:srgbClr val="6E288D"/>
              </a:buClr>
              <a:buFont typeface="Arial" panose="020B0604020202020204" pitchFamily="34" charset="0"/>
              <a:buChar char="•"/>
            </a:pPr>
            <a:r>
              <a:rPr lang="en-US" sz="2800" dirty="0" smtClean="0">
                <a:solidFill>
                  <a:prstClr val="black"/>
                </a:solidFill>
                <a:latin typeface="Calibri" panose="020F0502020204030204"/>
                <a:ea typeface="+mn-ea"/>
                <a:cs typeface="+mn-cs"/>
              </a:rPr>
              <a:t>Links to download </a:t>
            </a:r>
            <a:r>
              <a:rPr lang="en-US" sz="2800" dirty="0" err="1" smtClean="0">
                <a:solidFill>
                  <a:prstClr val="black"/>
                </a:solidFill>
                <a:latin typeface="Calibri" panose="020F0502020204030204"/>
                <a:ea typeface="+mn-ea"/>
                <a:cs typeface="+mn-cs"/>
              </a:rPr>
              <a:t>SPRinG</a:t>
            </a:r>
            <a:r>
              <a:rPr lang="en-US" sz="2800" dirty="0" smtClean="0">
                <a:solidFill>
                  <a:prstClr val="black"/>
                </a:solidFill>
                <a:latin typeface="Calibri" panose="020F0502020204030204"/>
                <a:ea typeface="+mn-ea"/>
                <a:cs typeface="+mn-cs"/>
              </a:rPr>
              <a:t> app will be posted on study website</a:t>
            </a:r>
          </a:p>
          <a:p>
            <a:pPr marL="585787" lvl="1" indent="-228600">
              <a:buClr>
                <a:srgbClr val="6E288D"/>
              </a:buClr>
              <a:buFont typeface="Arial" panose="020B0604020202020204" pitchFamily="34" charset="0"/>
              <a:buChar char="•"/>
            </a:pPr>
            <a:r>
              <a:rPr lang="en-US" sz="2600" dirty="0">
                <a:solidFill>
                  <a:prstClr val="black"/>
                </a:solidFill>
                <a:latin typeface="Calibri" panose="020F0502020204030204"/>
                <a:ea typeface="+mn-ea"/>
                <a:cs typeface="+mn-cs"/>
                <a:hlinkClick r:id="rId2"/>
              </a:rPr>
              <a:t>https://maphealth.ca/problem-gambling-complex</a:t>
            </a:r>
            <a:r>
              <a:rPr lang="en-US" sz="2600" dirty="0" smtClean="0">
                <a:solidFill>
                  <a:prstClr val="black"/>
                </a:solidFill>
                <a:latin typeface="Calibri" panose="020F0502020204030204"/>
                <a:ea typeface="+mn-ea"/>
                <a:cs typeface="+mn-cs"/>
                <a:hlinkClick r:id="rId2"/>
              </a:rPr>
              <a:t>/</a:t>
            </a:r>
            <a:endParaRPr lang="en-US" sz="2600" dirty="0" smtClean="0">
              <a:solidFill>
                <a:prstClr val="black"/>
              </a:solidFill>
              <a:latin typeface="Calibri" panose="020F0502020204030204"/>
              <a:ea typeface="+mn-ea"/>
              <a:cs typeface="+mn-cs"/>
            </a:endParaRPr>
          </a:p>
          <a:p>
            <a:pPr marL="228600" lvl="0" indent="-228600">
              <a:buClr>
                <a:srgbClr val="6E288D"/>
              </a:buClr>
              <a:buFont typeface="Arial" panose="020B0604020202020204" pitchFamily="34" charset="0"/>
              <a:buChar char="•"/>
            </a:pPr>
            <a:r>
              <a:rPr lang="en-US" sz="2800" dirty="0" err="1" smtClean="0">
                <a:solidFill>
                  <a:prstClr val="black"/>
                </a:solidFill>
                <a:latin typeface="Calibri" panose="020F0502020204030204"/>
                <a:ea typeface="+mn-ea"/>
                <a:cs typeface="+mn-cs"/>
              </a:rPr>
              <a:t>SPRinG</a:t>
            </a:r>
            <a:r>
              <a:rPr lang="en-US" sz="2800" dirty="0" smtClean="0">
                <a:solidFill>
                  <a:prstClr val="black"/>
                </a:solidFill>
                <a:latin typeface="Calibri" panose="020F0502020204030204"/>
                <a:ea typeface="+mn-ea"/>
                <a:cs typeface="+mn-cs"/>
              </a:rPr>
              <a:t> app will be available in Apple and Google App Stores </a:t>
            </a:r>
          </a:p>
        </p:txBody>
      </p:sp>
      <p:sp>
        <p:nvSpPr>
          <p:cNvPr id="3" name="Slide Number Placeholder 2"/>
          <p:cNvSpPr>
            <a:spLocks noGrp="1"/>
          </p:cNvSpPr>
          <p:nvPr>
            <p:ph type="sldNum" sz="quarter" idx="12"/>
          </p:nvPr>
        </p:nvSpPr>
        <p:spPr/>
        <p:txBody>
          <a:bodyPr/>
          <a:lstStyle/>
          <a:p>
            <a:fld id="{1ECEE783-4751-3447-A075-565592F019DC}" type="slidenum">
              <a:rPr lang="en-US" smtClean="0"/>
              <a:pPr/>
              <a:t>37</a:t>
            </a:fld>
            <a:endParaRPr lang="en-US" dirty="0"/>
          </a:p>
        </p:txBody>
      </p:sp>
      <p:sp>
        <p:nvSpPr>
          <p:cNvPr id="4" name="Title 3"/>
          <p:cNvSpPr>
            <a:spLocks noGrp="1"/>
          </p:cNvSpPr>
          <p:nvPr>
            <p:ph type="title"/>
          </p:nvPr>
        </p:nvSpPr>
        <p:spPr/>
        <p:txBody>
          <a:bodyPr/>
          <a:lstStyle/>
          <a:p>
            <a:r>
              <a:rPr lang="en-US" sz="2800" b="1" dirty="0" smtClean="0">
                <a:solidFill>
                  <a:srgbClr val="6E288D"/>
                </a:solidFill>
              </a:rPr>
              <a:t>Next Steps</a:t>
            </a:r>
            <a:endParaRPr lang="en-US" dirty="0"/>
          </a:p>
        </p:txBody>
      </p:sp>
      <p:graphicFrame>
        <p:nvGraphicFramePr>
          <p:cNvPr id="5" name="Diagram 4"/>
          <p:cNvGraphicFramePr/>
          <p:nvPr>
            <p:extLst>
              <p:ext uri="{D42A27DB-BD31-4B8C-83A1-F6EECF244321}">
                <p14:modId xmlns:p14="http://schemas.microsoft.com/office/powerpoint/2010/main" val="611898856"/>
              </p:ext>
            </p:extLst>
          </p:nvPr>
        </p:nvGraphicFramePr>
        <p:xfrm>
          <a:off x="457201" y="1404258"/>
          <a:ext cx="11284788" cy="2171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1298994" y="5437413"/>
            <a:ext cx="9739119" cy="646331"/>
          </a:xfrm>
          <a:prstGeom prst="rect">
            <a:avLst/>
          </a:prstGeom>
          <a:noFill/>
          <a:ln w="28575">
            <a:solidFill>
              <a:schemeClr val="accent1"/>
            </a:solidFill>
          </a:ln>
        </p:spPr>
        <p:txBody>
          <a:bodyPr wrap="square" rtlCol="0">
            <a:spAutoFit/>
          </a:bodyPr>
          <a:lstStyle/>
          <a:p>
            <a:pPr algn="ctr"/>
            <a:r>
              <a:rPr lang="en-US" sz="3600" b="1" dirty="0">
                <a:solidFill>
                  <a:prstClr val="black"/>
                </a:solidFill>
                <a:latin typeface="Calibri" panose="020F0502020204030204"/>
              </a:rPr>
              <a:t>Interested in becoming a partner</a:t>
            </a:r>
            <a:r>
              <a:rPr lang="en-US" sz="3600" b="1" dirty="0" smtClean="0">
                <a:solidFill>
                  <a:prstClr val="black"/>
                </a:solidFill>
                <a:latin typeface="Calibri" panose="020F0502020204030204"/>
              </a:rPr>
              <a:t>?</a:t>
            </a:r>
            <a:endParaRPr lang="en-US" sz="3600" b="1" dirty="0">
              <a:solidFill>
                <a:prstClr val="black"/>
              </a:solidFill>
              <a:latin typeface="Calibri" panose="020F0502020204030204"/>
            </a:endParaRPr>
          </a:p>
        </p:txBody>
      </p:sp>
    </p:spTree>
    <p:extLst>
      <p:ext uri="{BB962C8B-B14F-4D97-AF65-F5344CB8AC3E}">
        <p14:creationId xmlns:p14="http://schemas.microsoft.com/office/powerpoint/2010/main" val="34975185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ECEE783-4751-3447-A075-565592F019DC}" type="slidenum">
              <a:rPr lang="en-US" smtClean="0"/>
              <a:t>38</a:t>
            </a:fld>
            <a:endParaRPr lang="en-US"/>
          </a:p>
        </p:txBody>
      </p:sp>
      <p:sp>
        <p:nvSpPr>
          <p:cNvPr id="8" name="Content Placeholder 7"/>
          <p:cNvSpPr>
            <a:spLocks noGrp="1"/>
          </p:cNvSpPr>
          <p:nvPr>
            <p:ph sz="quarter" idx="13"/>
          </p:nvPr>
        </p:nvSpPr>
        <p:spPr>
          <a:xfrm>
            <a:off x="1528012" y="782053"/>
            <a:ext cx="2959768" cy="1636293"/>
          </a:xfrm>
        </p:spPr>
        <p:txBody>
          <a:bodyPr/>
          <a:lstStyle/>
          <a:p>
            <a:r>
              <a:rPr lang="en-US" sz="8000" dirty="0"/>
              <a:t>Q&amp;A</a:t>
            </a:r>
          </a:p>
        </p:txBody>
      </p:sp>
    </p:spTree>
    <p:extLst>
      <p:ext uri="{BB962C8B-B14F-4D97-AF65-F5344CB8AC3E}">
        <p14:creationId xmlns:p14="http://schemas.microsoft.com/office/powerpoint/2010/main" val="795028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7511" y="572804"/>
            <a:ext cx="9144000" cy="2215661"/>
          </a:xfrm>
        </p:spPr>
        <p:txBody>
          <a:bodyPr/>
          <a:lstStyle/>
          <a:p>
            <a:r>
              <a:rPr lang="en-US" dirty="0"/>
              <a:t>Gambling, Gaming, and Technology Use (GGTU)</a:t>
            </a:r>
          </a:p>
        </p:txBody>
      </p:sp>
      <p:sp>
        <p:nvSpPr>
          <p:cNvPr id="6" name="Rectangle 5"/>
          <p:cNvSpPr/>
          <p:nvPr/>
        </p:nvSpPr>
        <p:spPr>
          <a:xfrm>
            <a:off x="1245704" y="2843032"/>
            <a:ext cx="9793357" cy="2246769"/>
          </a:xfrm>
          <a:prstGeom prst="rect">
            <a:avLst/>
          </a:prstGeom>
        </p:spPr>
        <p:txBody>
          <a:bodyPr wrap="square">
            <a:spAutoFit/>
          </a:bodyPr>
          <a:lstStyle/>
          <a:p>
            <a:r>
              <a:rPr lang="en-US" sz="2000" b="1" dirty="0">
                <a:solidFill>
                  <a:schemeClr val="bg2"/>
                </a:solidFill>
                <a:latin typeface="Open Sans" panose="020B0606030504020204" pitchFamily="34" charset="0"/>
                <a:ea typeface="Open Sans" panose="020B0606030504020204" pitchFamily="34" charset="0"/>
                <a:cs typeface="Open Sans" panose="020B0606030504020204" pitchFamily="34" charset="0"/>
              </a:rPr>
              <a:t>Website</a:t>
            </a:r>
            <a:r>
              <a:rPr lang="en-US" sz="2000" dirty="0">
                <a:solidFill>
                  <a:schemeClr val="bg2"/>
                </a:solidFill>
                <a:latin typeface="Open Sans" panose="020B0606030504020204" pitchFamily="34" charset="0"/>
                <a:ea typeface="Open Sans" panose="020B0606030504020204" pitchFamily="34" charset="0"/>
                <a:cs typeface="Open Sans" panose="020B0606030504020204" pitchFamily="34" charset="0"/>
              </a:rPr>
              <a:t>: </a:t>
            </a:r>
            <a:r>
              <a:rPr lang="en-US" sz="2000" dirty="0">
                <a:solidFill>
                  <a:schemeClr val="bg2"/>
                </a:solidFill>
                <a:latin typeface="Open Sans" panose="020B0606030504020204" pitchFamily="34" charset="0"/>
                <a:ea typeface="Open Sans" panose="020B0606030504020204" pitchFamily="34" charset="0"/>
                <a:cs typeface="Open Sans" panose="020B0606030504020204" pitchFamily="34" charset="0"/>
                <a:hlinkClick r:id="rId3"/>
              </a:rPr>
              <a:t>https://</a:t>
            </a:r>
            <a:r>
              <a:rPr lang="en-US" sz="2000" dirty="0" smtClean="0">
                <a:solidFill>
                  <a:schemeClr val="bg2"/>
                </a:solidFill>
                <a:latin typeface="Open Sans" panose="020B0606030504020204" pitchFamily="34" charset="0"/>
                <a:ea typeface="Open Sans" panose="020B0606030504020204" pitchFamily="34" charset="0"/>
                <a:cs typeface="Open Sans" panose="020B0606030504020204" pitchFamily="34" charset="0"/>
                <a:hlinkClick r:id="rId3"/>
              </a:rPr>
              <a:t>kmb.camh.ca/ggtu</a:t>
            </a:r>
            <a:endParaRPr lang="en-US" sz="2000" dirty="0" smtClean="0">
              <a:solidFill>
                <a:schemeClr val="bg2"/>
              </a:solidFill>
              <a:latin typeface="Open Sans" panose="020B0606030504020204" pitchFamily="34" charset="0"/>
              <a:ea typeface="Open Sans" panose="020B0606030504020204" pitchFamily="34" charset="0"/>
              <a:cs typeface="Open Sans" panose="020B0606030504020204" pitchFamily="34" charset="0"/>
            </a:endParaRPr>
          </a:p>
          <a:p>
            <a:endParaRPr lang="en-US" sz="2000" dirty="0">
              <a:solidFill>
                <a:schemeClr val="bg2"/>
              </a:solidFill>
              <a:latin typeface="Open Sans" panose="020B0606030504020204" pitchFamily="34" charset="0"/>
              <a:ea typeface="Open Sans" panose="020B0606030504020204" pitchFamily="34" charset="0"/>
              <a:cs typeface="Open Sans" panose="020B0606030504020204" pitchFamily="34" charset="0"/>
            </a:endParaRPr>
          </a:p>
          <a:p>
            <a:r>
              <a:rPr lang="en-US" sz="2000" b="1" dirty="0">
                <a:solidFill>
                  <a:schemeClr val="bg2"/>
                </a:solidFill>
                <a:latin typeface="Open Sans" panose="020B0606030504020204" pitchFamily="34" charset="0"/>
                <a:ea typeface="Open Sans" panose="020B0606030504020204" pitchFamily="34" charset="0"/>
                <a:cs typeface="Open Sans" panose="020B0606030504020204" pitchFamily="34" charset="0"/>
              </a:rPr>
              <a:t>Subscribe to our Newsletter</a:t>
            </a:r>
            <a:r>
              <a:rPr lang="en-US" sz="2000" b="1" dirty="0" smtClean="0">
                <a:solidFill>
                  <a:schemeClr val="bg2"/>
                </a:solidFill>
                <a:latin typeface="Open Sans" panose="020B0606030504020204" pitchFamily="34" charset="0"/>
                <a:ea typeface="Open Sans" panose="020B0606030504020204" pitchFamily="34" charset="0"/>
                <a:cs typeface="Open Sans" panose="020B0606030504020204" pitchFamily="34" charset="0"/>
              </a:rPr>
              <a:t>! For more training check out our website</a:t>
            </a:r>
            <a:endParaRPr lang="en-US" sz="2000" b="1" dirty="0">
              <a:solidFill>
                <a:schemeClr val="bg2"/>
              </a:solidFill>
              <a:latin typeface="Open Sans" panose="020B0606030504020204" pitchFamily="34" charset="0"/>
              <a:ea typeface="Open Sans" panose="020B0606030504020204" pitchFamily="34" charset="0"/>
              <a:cs typeface="Open Sans" panose="020B0606030504020204" pitchFamily="34" charset="0"/>
            </a:endParaRPr>
          </a:p>
          <a:p>
            <a:r>
              <a:rPr lang="en-US" sz="2000" dirty="0">
                <a:solidFill>
                  <a:schemeClr val="bg2"/>
                </a:solidFill>
                <a:latin typeface="Open Sans" panose="020B0606030504020204" pitchFamily="34" charset="0"/>
                <a:ea typeface="Open Sans" panose="020B0606030504020204" pitchFamily="34" charset="0"/>
                <a:cs typeface="Open Sans" panose="020B0606030504020204" pitchFamily="34" charset="0"/>
                <a:hlinkClick r:id="rId4"/>
              </a:rPr>
              <a:t>https://</a:t>
            </a:r>
            <a:r>
              <a:rPr lang="en-US" sz="2000" dirty="0" smtClean="0">
                <a:solidFill>
                  <a:schemeClr val="bg2"/>
                </a:solidFill>
                <a:latin typeface="Open Sans" panose="020B0606030504020204" pitchFamily="34" charset="0"/>
                <a:ea typeface="Open Sans" panose="020B0606030504020204" pitchFamily="34" charset="0"/>
                <a:cs typeface="Open Sans" panose="020B0606030504020204" pitchFamily="34" charset="0"/>
                <a:hlinkClick r:id="rId4"/>
              </a:rPr>
              <a:t>kmb.camh.ca/ggtu/trainings</a:t>
            </a:r>
            <a:endParaRPr lang="en-US" sz="2000" dirty="0" smtClean="0">
              <a:solidFill>
                <a:schemeClr val="bg2"/>
              </a:solidFill>
              <a:latin typeface="Open Sans" panose="020B0606030504020204" pitchFamily="34" charset="0"/>
              <a:ea typeface="Open Sans" panose="020B0606030504020204" pitchFamily="34" charset="0"/>
              <a:cs typeface="Open Sans" panose="020B0606030504020204" pitchFamily="34" charset="0"/>
            </a:endParaRPr>
          </a:p>
          <a:p>
            <a:endParaRPr lang="en-US" sz="2000" dirty="0">
              <a:solidFill>
                <a:schemeClr val="bg2"/>
              </a:solidFill>
              <a:latin typeface="Open Sans" panose="020B0606030504020204" pitchFamily="34" charset="0"/>
              <a:ea typeface="Open Sans" panose="020B0606030504020204" pitchFamily="34" charset="0"/>
              <a:cs typeface="Open Sans" panose="020B0606030504020204" pitchFamily="34" charset="0"/>
            </a:endParaRPr>
          </a:p>
          <a:p>
            <a:r>
              <a:rPr lang="en-US" sz="2000" b="1" dirty="0">
                <a:solidFill>
                  <a:schemeClr val="bg2"/>
                </a:solidFill>
                <a:latin typeface="Open Sans" panose="020B0606030504020204" pitchFamily="34" charset="0"/>
                <a:ea typeface="Open Sans" panose="020B0606030504020204" pitchFamily="34" charset="0"/>
                <a:cs typeface="Open Sans" panose="020B0606030504020204" pitchFamily="34" charset="0"/>
              </a:rPr>
              <a:t>Join the GGTU Community of Interest!</a:t>
            </a:r>
          </a:p>
          <a:p>
            <a:r>
              <a:rPr lang="en-US" sz="2000" b="1" dirty="0">
                <a:solidFill>
                  <a:schemeClr val="bg2"/>
                </a:solidFill>
                <a:latin typeface="Open Sans" panose="020B0606030504020204" pitchFamily="34" charset="0"/>
                <a:ea typeface="Open Sans" panose="020B0606030504020204" pitchFamily="34" charset="0"/>
                <a:cs typeface="Open Sans" panose="020B0606030504020204" pitchFamily="34" charset="0"/>
              </a:rPr>
              <a:t> </a:t>
            </a:r>
            <a:r>
              <a:rPr lang="en-US" sz="2000" dirty="0">
                <a:solidFill>
                  <a:schemeClr val="bg2"/>
                </a:solidFill>
                <a:latin typeface="Open Sans" panose="020B0606030504020204" pitchFamily="34" charset="0"/>
                <a:ea typeface="Open Sans" panose="020B0606030504020204" pitchFamily="34" charset="0"/>
                <a:cs typeface="Open Sans" panose="020B0606030504020204" pitchFamily="34" charset="0"/>
                <a:hlinkClick r:id="rId5"/>
              </a:rPr>
              <a:t>https://www.eenetconnect.ca/g/gambling-gaming-technology-use</a:t>
            </a:r>
            <a:r>
              <a:rPr lang="en-US" sz="2000" dirty="0">
                <a:solidFill>
                  <a:schemeClr val="bg2"/>
                </a:solidFill>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16210933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07485225"/>
              </p:ext>
            </p:extLst>
          </p:nvPr>
        </p:nvGraphicFramePr>
        <p:xfrm>
          <a:off x="5784767" y="2392008"/>
          <a:ext cx="5146964" cy="2712720"/>
        </p:xfrm>
        <a:graphic>
          <a:graphicData uri="http://schemas.openxmlformats.org/drawingml/2006/table">
            <a:tbl>
              <a:tblPr firstRow="1" bandRow="1">
                <a:tableStyleId>{5C22544A-7EE6-4342-B048-85BDC9FD1C3A}</a:tableStyleId>
              </a:tblPr>
              <a:tblGrid>
                <a:gridCol w="5146964">
                  <a:extLst>
                    <a:ext uri="{9D8B030D-6E8A-4147-A177-3AD203B41FA5}">
                      <a16:colId xmlns:a16="http://schemas.microsoft.com/office/drawing/2014/main" val="2220226037"/>
                    </a:ext>
                  </a:extLst>
                </a:gridCol>
              </a:tblGrid>
              <a:tr h="370840">
                <a:tc>
                  <a:txBody>
                    <a:bodyPr/>
                    <a:lstStyle/>
                    <a:p>
                      <a:r>
                        <a:rPr lang="en-US" sz="2000" b="0" dirty="0" smtClean="0">
                          <a:solidFill>
                            <a:schemeClr val="bg2"/>
                          </a:solidFill>
                          <a:latin typeface="Calibri" panose="020F0502020204030204" pitchFamily="34" charset="0"/>
                          <a:cs typeface="Calibri" panose="020F0502020204030204" pitchFamily="34" charset="0"/>
                        </a:rPr>
                        <a:t>Flora Matheson</a:t>
                      </a:r>
                    </a:p>
                    <a:p>
                      <a:r>
                        <a:rPr lang="en-US" sz="2000" b="0" dirty="0" smtClean="0">
                          <a:solidFill>
                            <a:schemeClr val="bg2"/>
                          </a:solidFill>
                          <a:latin typeface="Calibri" panose="020F0502020204030204" pitchFamily="34" charset="0"/>
                          <a:cs typeface="Calibri" panose="020F0502020204030204" pitchFamily="34" charset="0"/>
                        </a:rPr>
                        <a:t>Flora.Matheson@unityhealth.to</a:t>
                      </a:r>
                    </a:p>
                    <a:p>
                      <a:endParaRPr lang="en-US" sz="2000" b="0" dirty="0">
                        <a:solidFill>
                          <a:schemeClr val="bg2"/>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558341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Calibri" panose="020F0502020204030204" pitchFamily="34" charset="0"/>
                        </a:rPr>
                        <a:t>Arthur McLuhan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Calibri" panose="020F0502020204030204" pitchFamily="34" charset="0"/>
                        </a:rPr>
                        <a:t>Arthur.McLuhan@unityhealth.to</a:t>
                      </a:r>
                    </a:p>
                    <a:p>
                      <a:endParaRPr lang="en-US" sz="2000" b="0" dirty="0">
                        <a:solidFill>
                          <a:schemeClr val="bg2"/>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646078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Calibri" panose="020F0502020204030204" pitchFamily="34" charset="0"/>
                        </a:rPr>
                        <a:t>Madison Ford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Calibri" panose="020F0502020204030204" pitchFamily="34" charset="0"/>
                        </a:rPr>
                        <a:t>Madison.Ford@unityhealth.to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13874113"/>
                  </a:ext>
                </a:extLst>
              </a:tr>
            </a:tbl>
          </a:graphicData>
        </a:graphic>
      </p:graphicFrame>
    </p:spTree>
    <p:extLst>
      <p:ext uri="{BB962C8B-B14F-4D97-AF65-F5344CB8AC3E}">
        <p14:creationId xmlns:p14="http://schemas.microsoft.com/office/powerpoint/2010/main" val="13705866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54926" y="1356121"/>
            <a:ext cx="10422230" cy="4351338"/>
          </a:xfrm>
        </p:spPr>
        <p:txBody>
          <a:bodyPr>
            <a:normAutofit/>
          </a:bodyPr>
          <a:lstStyle/>
          <a:p>
            <a:pPr marL="228600" lvl="0" indent="-228600">
              <a:buFont typeface="Arial" panose="020B0604020202020204" pitchFamily="34" charset="0"/>
              <a:buChar char="•"/>
            </a:pPr>
            <a:r>
              <a:rPr lang="en-US" sz="2000" dirty="0" err="1">
                <a:solidFill>
                  <a:prstClr val="black"/>
                </a:solidFill>
                <a:latin typeface="Calibri" panose="020F0502020204030204"/>
                <a:ea typeface="+mn-ea"/>
                <a:cs typeface="+mn-cs"/>
              </a:rPr>
              <a:t>Cowlishaw</a:t>
            </a:r>
            <a:r>
              <a:rPr lang="en-US" sz="2000" dirty="0">
                <a:solidFill>
                  <a:prstClr val="black"/>
                </a:solidFill>
                <a:latin typeface="Calibri" panose="020F0502020204030204"/>
                <a:ea typeface="+mn-ea"/>
                <a:cs typeface="+mn-cs"/>
              </a:rPr>
              <a:t> S, </a:t>
            </a:r>
            <a:r>
              <a:rPr lang="en-US" sz="2000" dirty="0" err="1">
                <a:solidFill>
                  <a:prstClr val="black"/>
                </a:solidFill>
                <a:latin typeface="Calibri" panose="020F0502020204030204"/>
                <a:ea typeface="+mn-ea"/>
                <a:cs typeface="+mn-cs"/>
              </a:rPr>
              <a:t>Merkouris</a:t>
            </a:r>
            <a:r>
              <a:rPr lang="en-US" sz="2000" dirty="0">
                <a:solidFill>
                  <a:prstClr val="black"/>
                </a:solidFill>
                <a:latin typeface="Calibri" panose="020F0502020204030204"/>
                <a:ea typeface="+mn-ea"/>
                <a:cs typeface="+mn-cs"/>
              </a:rPr>
              <a:t> S, Chapman A, </a:t>
            </a:r>
            <a:r>
              <a:rPr lang="en-US" sz="2000" dirty="0" err="1">
                <a:solidFill>
                  <a:prstClr val="black"/>
                </a:solidFill>
                <a:latin typeface="Calibri" panose="020F0502020204030204"/>
                <a:ea typeface="+mn-ea"/>
                <a:cs typeface="+mn-cs"/>
              </a:rPr>
              <a:t>Radermacher</a:t>
            </a:r>
            <a:r>
              <a:rPr lang="en-US" sz="2000" dirty="0">
                <a:solidFill>
                  <a:prstClr val="black"/>
                </a:solidFill>
                <a:latin typeface="Calibri" panose="020F0502020204030204"/>
                <a:ea typeface="+mn-ea"/>
                <a:cs typeface="+mn-cs"/>
              </a:rPr>
              <a:t> H. Pathological and problem gambling in substance use treatment: A systematic review and meta-analysis. </a:t>
            </a:r>
            <a:r>
              <a:rPr lang="en-US" sz="2000" i="1" dirty="0">
                <a:solidFill>
                  <a:prstClr val="black"/>
                </a:solidFill>
                <a:latin typeface="Calibri" panose="020F0502020204030204"/>
                <a:ea typeface="+mn-ea"/>
                <a:cs typeface="+mn-cs"/>
              </a:rPr>
              <a:t>Journal of Substance Abuse Treatment. </a:t>
            </a:r>
            <a:r>
              <a:rPr lang="en-US" sz="2000" dirty="0">
                <a:solidFill>
                  <a:prstClr val="black"/>
                </a:solidFill>
                <a:latin typeface="Calibri" panose="020F0502020204030204"/>
                <a:ea typeface="+mn-ea"/>
                <a:cs typeface="+mn-cs"/>
              </a:rPr>
              <a:t>2014;46(2):98-105.</a:t>
            </a:r>
          </a:p>
          <a:p>
            <a:pPr marL="228600" lvl="0" indent="-228600">
              <a:buFont typeface="Arial" panose="020B0604020202020204" pitchFamily="34" charset="0"/>
              <a:buChar char="•"/>
            </a:pPr>
            <a:r>
              <a:rPr lang="en-US" sz="2000" dirty="0" err="1">
                <a:solidFill>
                  <a:prstClr val="black"/>
                </a:solidFill>
                <a:latin typeface="Calibri" panose="020F0502020204030204"/>
                <a:ea typeface="+mn-ea"/>
                <a:cs typeface="+mn-cs"/>
              </a:rPr>
              <a:t>Ferentzy</a:t>
            </a:r>
            <a:r>
              <a:rPr lang="en-US" sz="2000" dirty="0">
                <a:solidFill>
                  <a:prstClr val="black"/>
                </a:solidFill>
                <a:latin typeface="Calibri" panose="020F0502020204030204"/>
                <a:ea typeface="+mn-ea"/>
                <a:cs typeface="+mn-cs"/>
              </a:rPr>
              <a:t> P, Skinner WW, Matheson FI. Illicit drug use and problem gambling. </a:t>
            </a:r>
            <a:r>
              <a:rPr lang="en-US" sz="2000" i="1" dirty="0">
                <a:solidFill>
                  <a:prstClr val="black"/>
                </a:solidFill>
                <a:latin typeface="Calibri" panose="020F0502020204030204"/>
                <a:ea typeface="+mn-ea"/>
                <a:cs typeface="+mn-cs"/>
              </a:rPr>
              <a:t>ISRN Addiction. </a:t>
            </a:r>
            <a:r>
              <a:rPr lang="en-US" sz="2000" dirty="0">
                <a:solidFill>
                  <a:prstClr val="black"/>
                </a:solidFill>
                <a:latin typeface="Calibri" panose="020F0502020204030204"/>
                <a:ea typeface="+mn-ea"/>
                <a:cs typeface="+mn-cs"/>
              </a:rPr>
              <a:t>2013;2013.</a:t>
            </a:r>
          </a:p>
          <a:p>
            <a:pPr marL="228600" lvl="0" indent="-228600">
              <a:buFont typeface="Arial" panose="020B0604020202020204" pitchFamily="34" charset="0"/>
              <a:buChar char="•"/>
            </a:pPr>
            <a:r>
              <a:rPr lang="en-US" sz="2000" dirty="0">
                <a:solidFill>
                  <a:prstClr val="black"/>
                </a:solidFill>
                <a:latin typeface="Calibri" panose="020F0502020204030204"/>
                <a:ea typeface="+mn-ea"/>
                <a:cs typeface="+mn-cs"/>
              </a:rPr>
              <a:t>Matheson FI, </a:t>
            </a:r>
            <a:r>
              <a:rPr lang="en-US" sz="2000" dirty="0" err="1">
                <a:solidFill>
                  <a:prstClr val="black"/>
                </a:solidFill>
                <a:latin typeface="Calibri" panose="020F0502020204030204"/>
                <a:ea typeface="+mn-ea"/>
                <a:cs typeface="+mn-cs"/>
              </a:rPr>
              <a:t>Devotta</a:t>
            </a:r>
            <a:r>
              <a:rPr lang="en-US" sz="2000" dirty="0">
                <a:solidFill>
                  <a:prstClr val="black"/>
                </a:solidFill>
                <a:latin typeface="Calibri" panose="020F0502020204030204"/>
                <a:ea typeface="+mn-ea"/>
                <a:cs typeface="+mn-cs"/>
              </a:rPr>
              <a:t> K, Wendaferew A, Pedersen C. Prevalence of gambling problems among the clients of a </a:t>
            </a:r>
            <a:r>
              <a:rPr lang="en-US" sz="2000" dirty="0" err="1">
                <a:solidFill>
                  <a:prstClr val="black"/>
                </a:solidFill>
                <a:latin typeface="Calibri" panose="020F0502020204030204"/>
                <a:ea typeface="+mn-ea"/>
                <a:cs typeface="+mn-cs"/>
              </a:rPr>
              <a:t>toronto</a:t>
            </a:r>
            <a:r>
              <a:rPr lang="en-US" sz="2000" dirty="0">
                <a:solidFill>
                  <a:prstClr val="black"/>
                </a:solidFill>
                <a:latin typeface="Calibri" panose="020F0502020204030204"/>
                <a:ea typeface="+mn-ea"/>
                <a:cs typeface="+mn-cs"/>
              </a:rPr>
              <a:t> homeless shelter. </a:t>
            </a:r>
            <a:r>
              <a:rPr lang="en-US" sz="2000" i="1" dirty="0">
                <a:solidFill>
                  <a:prstClr val="black"/>
                </a:solidFill>
                <a:latin typeface="Calibri" panose="020F0502020204030204"/>
                <a:ea typeface="+mn-ea"/>
                <a:cs typeface="+mn-cs"/>
              </a:rPr>
              <a:t>J </a:t>
            </a:r>
            <a:r>
              <a:rPr lang="en-US" sz="2000" i="1" dirty="0" err="1">
                <a:solidFill>
                  <a:prstClr val="black"/>
                </a:solidFill>
                <a:latin typeface="Calibri" panose="020F0502020204030204"/>
                <a:ea typeface="+mn-ea"/>
                <a:cs typeface="+mn-cs"/>
              </a:rPr>
              <a:t>Gambl</a:t>
            </a:r>
            <a:r>
              <a:rPr lang="en-US" sz="2000" i="1" dirty="0">
                <a:solidFill>
                  <a:prstClr val="black"/>
                </a:solidFill>
                <a:latin typeface="Calibri" panose="020F0502020204030204"/>
                <a:ea typeface="+mn-ea"/>
                <a:cs typeface="+mn-cs"/>
              </a:rPr>
              <a:t> Stud. </a:t>
            </a:r>
            <a:r>
              <a:rPr lang="en-US" sz="2000" dirty="0">
                <a:solidFill>
                  <a:prstClr val="black"/>
                </a:solidFill>
                <a:latin typeface="Calibri" panose="020F0502020204030204"/>
                <a:ea typeface="+mn-ea"/>
                <a:cs typeface="+mn-cs"/>
              </a:rPr>
              <a:t>2014;30(2):537-546.</a:t>
            </a:r>
          </a:p>
          <a:p>
            <a:pPr marL="228600" lvl="0" indent="-228600">
              <a:buFont typeface="Arial" panose="020B0604020202020204" pitchFamily="34" charset="0"/>
              <a:buChar char="•"/>
            </a:pPr>
            <a:r>
              <a:rPr lang="en-US" sz="2000" dirty="0">
                <a:solidFill>
                  <a:prstClr val="black"/>
                </a:solidFill>
                <a:latin typeface="Calibri" panose="020F0502020204030204"/>
                <a:ea typeface="+mn-ea"/>
                <a:cs typeface="+mn-cs"/>
              </a:rPr>
              <a:t>Roberts A, Sharman S, </a:t>
            </a:r>
            <a:r>
              <a:rPr lang="en-US" sz="2000" dirty="0" err="1">
                <a:solidFill>
                  <a:prstClr val="black"/>
                </a:solidFill>
                <a:latin typeface="Calibri" panose="020F0502020204030204"/>
                <a:ea typeface="+mn-ea"/>
                <a:cs typeface="+mn-cs"/>
              </a:rPr>
              <a:t>Coid</a:t>
            </a:r>
            <a:r>
              <a:rPr lang="en-US" sz="2000" dirty="0">
                <a:solidFill>
                  <a:prstClr val="black"/>
                </a:solidFill>
                <a:latin typeface="Calibri" panose="020F0502020204030204"/>
                <a:ea typeface="+mn-ea"/>
                <a:cs typeface="+mn-cs"/>
              </a:rPr>
              <a:t> J, et al. Gambling and negative life events in a nationally representative sample of UK men. </a:t>
            </a:r>
            <a:r>
              <a:rPr lang="en-US" sz="2000" i="1" dirty="0">
                <a:solidFill>
                  <a:prstClr val="black"/>
                </a:solidFill>
                <a:latin typeface="Calibri" panose="020F0502020204030204"/>
                <a:ea typeface="+mn-ea"/>
                <a:cs typeface="+mn-cs"/>
              </a:rPr>
              <a:t>Addictive behaviors. </a:t>
            </a:r>
            <a:r>
              <a:rPr lang="en-US" sz="2000" dirty="0">
                <a:solidFill>
                  <a:prstClr val="black"/>
                </a:solidFill>
                <a:latin typeface="Calibri" panose="020F0502020204030204"/>
                <a:ea typeface="+mn-ea"/>
                <a:cs typeface="+mn-cs"/>
              </a:rPr>
              <a:t>2017;75:95-102.</a:t>
            </a:r>
          </a:p>
          <a:p>
            <a:pPr marL="228600" lvl="0" indent="-228600">
              <a:buFont typeface="Arial" panose="020B0604020202020204" pitchFamily="34" charset="0"/>
              <a:buChar char="•"/>
            </a:pPr>
            <a:r>
              <a:rPr lang="en-US" sz="2000" dirty="0">
                <a:solidFill>
                  <a:prstClr val="black"/>
                </a:solidFill>
                <a:latin typeface="Calibri" panose="020F0502020204030204"/>
                <a:ea typeface="+mn-ea"/>
                <a:cs typeface="+mn-cs"/>
              </a:rPr>
              <a:t>Matheson, F. I., et al. (2021). "Prevalence of Problem Gambling Among Women Using Shelter and Drop-in Services." </a:t>
            </a:r>
            <a:r>
              <a:rPr lang="en-US" sz="2000" i="1" dirty="0">
                <a:solidFill>
                  <a:prstClr val="black"/>
                </a:solidFill>
                <a:latin typeface="Calibri" panose="020F0502020204030204"/>
                <a:ea typeface="+mn-ea"/>
                <a:cs typeface="+mn-cs"/>
              </a:rPr>
              <a:t>International Journal of Mental Health</a:t>
            </a:r>
            <a:r>
              <a:rPr lang="en-US" sz="2000" dirty="0">
                <a:solidFill>
                  <a:prstClr val="black"/>
                </a:solidFill>
                <a:latin typeface="Calibri" panose="020F0502020204030204"/>
                <a:ea typeface="+mn-ea"/>
                <a:cs typeface="+mn-cs"/>
              </a:rPr>
              <a:t> and Addiction: 1-12</a:t>
            </a:r>
            <a:r>
              <a:rPr lang="en-US" sz="2000" dirty="0" smtClean="0">
                <a:solidFill>
                  <a:prstClr val="black"/>
                </a:solidFill>
                <a:latin typeface="Calibri" panose="020F0502020204030204"/>
                <a:ea typeface="+mn-ea"/>
                <a:cs typeface="+mn-cs"/>
              </a:rPr>
              <a:t>.</a:t>
            </a:r>
          </a:p>
          <a:p>
            <a:pPr marL="228600" lvl="0" indent="-228600">
              <a:buFont typeface="Arial" panose="020B0604020202020204" pitchFamily="34" charset="0"/>
              <a:buChar char="•"/>
            </a:pPr>
            <a:r>
              <a:rPr lang="en-US" sz="2000" dirty="0">
                <a:solidFill>
                  <a:prstClr val="black"/>
                </a:solidFill>
                <a:latin typeface="Calibri" panose="020F0502020204030204"/>
                <a:ea typeface="+mn-ea"/>
                <a:cs typeface="+mn-cs"/>
              </a:rPr>
              <a:t>Barlow, J., Wright, C., </a:t>
            </a:r>
            <a:r>
              <a:rPr lang="en-US" sz="2000" dirty="0" err="1">
                <a:solidFill>
                  <a:prstClr val="black"/>
                </a:solidFill>
                <a:latin typeface="Calibri" panose="020F0502020204030204"/>
                <a:ea typeface="+mn-ea"/>
                <a:cs typeface="+mn-cs"/>
              </a:rPr>
              <a:t>Sheasby</a:t>
            </a:r>
            <a:r>
              <a:rPr lang="en-US" sz="2000" dirty="0">
                <a:solidFill>
                  <a:prstClr val="black"/>
                </a:solidFill>
                <a:latin typeface="Calibri" panose="020F0502020204030204"/>
                <a:ea typeface="+mn-ea"/>
                <a:cs typeface="+mn-cs"/>
              </a:rPr>
              <a:t>, J., Turner, A., &amp; </a:t>
            </a:r>
            <a:r>
              <a:rPr lang="en-US" sz="2000" dirty="0" err="1">
                <a:solidFill>
                  <a:prstClr val="black"/>
                </a:solidFill>
                <a:latin typeface="Calibri" panose="020F0502020204030204"/>
                <a:ea typeface="+mn-ea"/>
                <a:cs typeface="+mn-cs"/>
              </a:rPr>
              <a:t>Hainsworth</a:t>
            </a:r>
            <a:r>
              <a:rPr lang="en-US" sz="2000" dirty="0">
                <a:solidFill>
                  <a:prstClr val="black"/>
                </a:solidFill>
                <a:latin typeface="Calibri" panose="020F0502020204030204"/>
                <a:ea typeface="+mn-ea"/>
                <a:cs typeface="+mn-cs"/>
              </a:rPr>
              <a:t>, J. (2002). </a:t>
            </a:r>
            <a:r>
              <a:rPr lang="en-US" sz="2000" dirty="0" smtClean="0">
                <a:solidFill>
                  <a:prstClr val="black"/>
                </a:solidFill>
                <a:latin typeface="Calibri" panose="020F0502020204030204"/>
                <a:ea typeface="+mn-ea"/>
                <a:cs typeface="+mn-cs"/>
              </a:rPr>
              <a:t>Self management approaches </a:t>
            </a:r>
            <a:r>
              <a:rPr lang="en-US" sz="2000" dirty="0">
                <a:solidFill>
                  <a:prstClr val="black"/>
                </a:solidFill>
                <a:latin typeface="Calibri" panose="020F0502020204030204"/>
                <a:ea typeface="+mn-ea"/>
                <a:cs typeface="+mn-cs"/>
              </a:rPr>
              <a:t>for people with chronic conditions. </a:t>
            </a:r>
            <a:r>
              <a:rPr lang="en-US" sz="2000" i="1" dirty="0">
                <a:solidFill>
                  <a:prstClr val="black"/>
                </a:solidFill>
                <a:latin typeface="Calibri" panose="020F0502020204030204"/>
                <a:ea typeface="+mn-ea"/>
                <a:cs typeface="+mn-cs"/>
              </a:rPr>
              <a:t>Patient Education </a:t>
            </a:r>
            <a:r>
              <a:rPr lang="en-US" sz="2000" i="1" dirty="0" smtClean="0">
                <a:solidFill>
                  <a:prstClr val="black"/>
                </a:solidFill>
                <a:latin typeface="Calibri" panose="020F0502020204030204"/>
                <a:ea typeface="+mn-ea"/>
                <a:cs typeface="+mn-cs"/>
              </a:rPr>
              <a:t>and Counseling</a:t>
            </a:r>
            <a:r>
              <a:rPr lang="en-US" sz="2000" dirty="0">
                <a:solidFill>
                  <a:prstClr val="black"/>
                </a:solidFill>
                <a:latin typeface="Calibri" panose="020F0502020204030204"/>
                <a:ea typeface="+mn-ea"/>
                <a:cs typeface="+mn-cs"/>
              </a:rPr>
              <a:t>, 48, 177–187.</a:t>
            </a:r>
            <a:endParaRPr lang="en-US" sz="2000" dirty="0">
              <a:solidFill>
                <a:prstClr val="black"/>
              </a:solidFill>
              <a:latin typeface="Calibri" panose="020F0502020204030204"/>
              <a:ea typeface="+mn-ea"/>
              <a:cs typeface="+mn-cs"/>
            </a:endParaRPr>
          </a:p>
        </p:txBody>
      </p:sp>
      <p:sp>
        <p:nvSpPr>
          <p:cNvPr id="3" name="Slide Number Placeholder 2"/>
          <p:cNvSpPr>
            <a:spLocks noGrp="1"/>
          </p:cNvSpPr>
          <p:nvPr>
            <p:ph type="sldNum" sz="quarter" idx="12"/>
          </p:nvPr>
        </p:nvSpPr>
        <p:spPr/>
        <p:txBody>
          <a:bodyPr/>
          <a:lstStyle/>
          <a:p>
            <a:fld id="{1ECEE783-4751-3447-A075-565592F019DC}" type="slidenum">
              <a:rPr lang="en-US" smtClean="0"/>
              <a:pPr/>
              <a:t>41</a:t>
            </a:fld>
            <a:endParaRPr lang="en-US" dirty="0"/>
          </a:p>
        </p:txBody>
      </p:sp>
      <p:sp>
        <p:nvSpPr>
          <p:cNvPr id="4" name="Title 3"/>
          <p:cNvSpPr>
            <a:spLocks noGrp="1"/>
          </p:cNvSpPr>
          <p:nvPr>
            <p:ph type="title"/>
          </p:nvPr>
        </p:nvSpPr>
        <p:spPr/>
        <p:txBody>
          <a:bodyPr/>
          <a:lstStyle/>
          <a:p>
            <a:r>
              <a:rPr lang="en-US" sz="2800" b="1" dirty="0"/>
              <a:t>References</a:t>
            </a:r>
            <a:endParaRPr lang="en-US" dirty="0"/>
          </a:p>
        </p:txBody>
      </p:sp>
    </p:spTree>
    <p:extLst>
      <p:ext uri="{BB962C8B-B14F-4D97-AF65-F5344CB8AC3E}">
        <p14:creationId xmlns:p14="http://schemas.microsoft.com/office/powerpoint/2010/main" val="158068546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228600" lvl="0" indent="-228600">
              <a:buFont typeface="Arial" panose="020B0604020202020204" pitchFamily="34" charset="0"/>
              <a:buChar char="•"/>
            </a:pPr>
            <a:r>
              <a:rPr lang="en-US" sz="2000" dirty="0">
                <a:solidFill>
                  <a:prstClr val="black"/>
                </a:solidFill>
                <a:latin typeface="Calibri" panose="020F0502020204030204"/>
                <a:ea typeface="+mn-ea"/>
                <a:cs typeface="+mn-cs"/>
              </a:rPr>
              <a:t>Sanchez S, </a:t>
            </a:r>
            <a:r>
              <a:rPr lang="en-US" sz="2000" dirty="0" err="1">
                <a:solidFill>
                  <a:prstClr val="black"/>
                </a:solidFill>
                <a:latin typeface="Calibri" panose="020F0502020204030204"/>
                <a:ea typeface="+mn-ea"/>
                <a:cs typeface="+mn-cs"/>
              </a:rPr>
              <a:t>Jindani</a:t>
            </a:r>
            <a:r>
              <a:rPr lang="en-US" sz="2000" dirty="0">
                <a:solidFill>
                  <a:prstClr val="black"/>
                </a:solidFill>
                <a:latin typeface="Calibri" panose="020F0502020204030204"/>
                <a:ea typeface="+mn-ea"/>
                <a:cs typeface="+mn-cs"/>
              </a:rPr>
              <a:t> F, Shi J, et al. Acceptability of Internet-based interventions for problem gambling: a qualitative study of focus groups with clients and clinicians. </a:t>
            </a:r>
            <a:r>
              <a:rPr lang="en-US" sz="2000" i="1" dirty="0">
                <a:solidFill>
                  <a:prstClr val="black"/>
                </a:solidFill>
                <a:latin typeface="Calibri" panose="020F0502020204030204"/>
                <a:ea typeface="+mn-ea"/>
                <a:cs typeface="+mn-cs"/>
              </a:rPr>
              <a:t>BMC Med Inform </a:t>
            </a:r>
            <a:r>
              <a:rPr lang="en-US" sz="2000" i="1" dirty="0" err="1">
                <a:solidFill>
                  <a:prstClr val="black"/>
                </a:solidFill>
                <a:latin typeface="Calibri" panose="020F0502020204030204"/>
                <a:ea typeface="+mn-ea"/>
                <a:cs typeface="+mn-cs"/>
              </a:rPr>
              <a:t>Decis</a:t>
            </a:r>
            <a:r>
              <a:rPr lang="en-US" sz="2000" i="1" dirty="0">
                <a:solidFill>
                  <a:prstClr val="black"/>
                </a:solidFill>
                <a:latin typeface="Calibri" panose="020F0502020204030204"/>
                <a:ea typeface="+mn-ea"/>
                <a:cs typeface="+mn-cs"/>
              </a:rPr>
              <a:t> </a:t>
            </a:r>
            <a:r>
              <a:rPr lang="en-US" sz="2000" i="1" dirty="0" err="1">
                <a:solidFill>
                  <a:prstClr val="black"/>
                </a:solidFill>
                <a:latin typeface="Calibri" panose="020F0502020204030204"/>
                <a:ea typeface="+mn-ea"/>
                <a:cs typeface="+mn-cs"/>
              </a:rPr>
              <a:t>Mak</a:t>
            </a:r>
            <a:r>
              <a:rPr lang="en-US" sz="2000" i="1" dirty="0">
                <a:solidFill>
                  <a:prstClr val="black"/>
                </a:solidFill>
                <a:latin typeface="Calibri" panose="020F0502020204030204"/>
                <a:ea typeface="+mn-ea"/>
                <a:cs typeface="+mn-cs"/>
              </a:rPr>
              <a:t>. </a:t>
            </a:r>
            <a:r>
              <a:rPr lang="en-US" sz="2000" dirty="0">
                <a:solidFill>
                  <a:prstClr val="black"/>
                </a:solidFill>
                <a:latin typeface="Calibri" panose="020F0502020204030204"/>
                <a:ea typeface="+mn-ea"/>
                <a:cs typeface="+mn-cs"/>
              </a:rPr>
              <a:t>2019;19(1):290.</a:t>
            </a:r>
          </a:p>
          <a:p>
            <a:pPr marL="228600" lvl="0" indent="-228600">
              <a:buFont typeface="Arial" panose="020B0604020202020204" pitchFamily="34" charset="0"/>
              <a:buChar char="•"/>
            </a:pPr>
            <a:r>
              <a:rPr lang="en-US" sz="2000" dirty="0">
                <a:solidFill>
                  <a:prstClr val="black"/>
                </a:solidFill>
                <a:latin typeface="Calibri" panose="020F0502020204030204"/>
                <a:ea typeface="+mn-ea"/>
                <a:cs typeface="+mn-cs"/>
              </a:rPr>
              <a:t>van der Maas M, Shi J, Elton-Marshall T, et al. Internet-Based Interventions for Problem Gambling: Scoping Review. </a:t>
            </a:r>
            <a:r>
              <a:rPr lang="en-US" sz="2000" i="1" dirty="0">
                <a:solidFill>
                  <a:prstClr val="black"/>
                </a:solidFill>
                <a:latin typeface="Calibri" panose="020F0502020204030204"/>
                <a:ea typeface="+mn-ea"/>
                <a:cs typeface="+mn-cs"/>
              </a:rPr>
              <a:t>JMIR </a:t>
            </a:r>
            <a:r>
              <a:rPr lang="en-US" sz="2000" i="1" dirty="0" err="1">
                <a:solidFill>
                  <a:prstClr val="black"/>
                </a:solidFill>
                <a:latin typeface="Calibri" panose="020F0502020204030204"/>
                <a:ea typeface="+mn-ea"/>
                <a:cs typeface="+mn-cs"/>
              </a:rPr>
              <a:t>Ment</a:t>
            </a:r>
            <a:r>
              <a:rPr lang="en-US" sz="2000" i="1" dirty="0">
                <a:solidFill>
                  <a:prstClr val="black"/>
                </a:solidFill>
                <a:latin typeface="Calibri" panose="020F0502020204030204"/>
                <a:ea typeface="+mn-ea"/>
                <a:cs typeface="+mn-cs"/>
              </a:rPr>
              <a:t> Health. </a:t>
            </a:r>
            <a:r>
              <a:rPr lang="en-US" sz="2000" dirty="0">
                <a:solidFill>
                  <a:prstClr val="black"/>
                </a:solidFill>
                <a:latin typeface="Calibri" panose="020F0502020204030204"/>
                <a:ea typeface="+mn-ea"/>
                <a:cs typeface="+mn-cs"/>
              </a:rPr>
              <a:t>2019;6(1):e65-e65.</a:t>
            </a:r>
          </a:p>
          <a:p>
            <a:pPr marL="228600" lvl="0" indent="-228600">
              <a:buFont typeface="Arial" panose="020B0604020202020204" pitchFamily="34" charset="0"/>
              <a:buChar char="•"/>
            </a:pPr>
            <a:r>
              <a:rPr lang="en-US" sz="2000" dirty="0">
                <a:solidFill>
                  <a:prstClr val="black"/>
                </a:solidFill>
                <a:latin typeface="Calibri" panose="020F0502020204030204"/>
                <a:ea typeface="+mn-ea"/>
                <a:cs typeface="+mn-cs"/>
              </a:rPr>
              <a:t>Guilcher SJ, Hamilton-Wright S, Skinner W, et al. “Talk with me”: perspectives on services for men with problem gambling and housing instability. </a:t>
            </a:r>
            <a:r>
              <a:rPr lang="en-US" sz="2000" i="1" dirty="0">
                <a:solidFill>
                  <a:prstClr val="black"/>
                </a:solidFill>
                <a:latin typeface="Calibri" panose="020F0502020204030204"/>
                <a:ea typeface="+mn-ea"/>
                <a:cs typeface="+mn-cs"/>
              </a:rPr>
              <a:t>BMC health services research. </a:t>
            </a:r>
            <a:r>
              <a:rPr lang="en-US" sz="2000" dirty="0">
                <a:solidFill>
                  <a:prstClr val="black"/>
                </a:solidFill>
                <a:latin typeface="Calibri" panose="020F0502020204030204"/>
                <a:ea typeface="+mn-ea"/>
                <a:cs typeface="+mn-cs"/>
              </a:rPr>
              <a:t>2016;16(1):340.</a:t>
            </a:r>
          </a:p>
          <a:p>
            <a:pPr marL="228600" lvl="0" indent="-228600">
              <a:buFont typeface="Arial" panose="020B0604020202020204" pitchFamily="34" charset="0"/>
              <a:buChar char="•"/>
            </a:pPr>
            <a:r>
              <a:rPr lang="en-US" sz="2000" dirty="0">
                <a:solidFill>
                  <a:prstClr val="black"/>
                </a:solidFill>
                <a:latin typeface="Calibri" panose="020F0502020204030204"/>
                <a:ea typeface="+mn-ea"/>
                <a:cs typeface="+mn-cs"/>
              </a:rPr>
              <a:t>Hawker CO, </a:t>
            </a:r>
            <a:r>
              <a:rPr lang="en-US" sz="2000" dirty="0" err="1">
                <a:solidFill>
                  <a:prstClr val="black"/>
                </a:solidFill>
                <a:latin typeface="Calibri" panose="020F0502020204030204"/>
                <a:ea typeface="+mn-ea"/>
                <a:cs typeface="+mn-cs"/>
              </a:rPr>
              <a:t>Merkouris</a:t>
            </a:r>
            <a:r>
              <a:rPr lang="en-US" sz="2000" dirty="0">
                <a:solidFill>
                  <a:prstClr val="black"/>
                </a:solidFill>
                <a:latin typeface="Calibri" panose="020F0502020204030204"/>
                <a:ea typeface="+mn-ea"/>
                <a:cs typeface="+mn-cs"/>
              </a:rPr>
              <a:t> SS, Youssef GJ, Dowling NA. A Smartphone-Delivered Ecological Momentary Intervention for Problem Gambling (</a:t>
            </a:r>
            <a:r>
              <a:rPr lang="en-US" sz="2000" dirty="0" err="1">
                <a:solidFill>
                  <a:prstClr val="black"/>
                </a:solidFill>
                <a:latin typeface="Calibri" panose="020F0502020204030204"/>
                <a:ea typeface="+mn-ea"/>
                <a:cs typeface="+mn-cs"/>
              </a:rPr>
              <a:t>GamblingLess</a:t>
            </a:r>
            <a:r>
              <a:rPr lang="en-US" sz="2000" dirty="0">
                <a:solidFill>
                  <a:prstClr val="black"/>
                </a:solidFill>
                <a:latin typeface="Calibri" panose="020F0502020204030204"/>
                <a:ea typeface="+mn-ea"/>
                <a:cs typeface="+mn-cs"/>
              </a:rPr>
              <a:t>: Curb Your Urge): Single-Arm Acceptability and Feasibility Trial. J Med Internet Res. 2021;23(3):e25786.</a:t>
            </a:r>
          </a:p>
          <a:p>
            <a:pPr marL="228600" lvl="0" indent="-228600">
              <a:buFont typeface="Arial" panose="020B0604020202020204" pitchFamily="34" charset="0"/>
              <a:buChar char="•"/>
            </a:pPr>
            <a:r>
              <a:rPr lang="en-US" sz="2000" dirty="0">
                <a:solidFill>
                  <a:prstClr val="black"/>
                </a:solidFill>
                <a:latin typeface="Calibri" panose="020F0502020204030204"/>
                <a:ea typeface="+mn-ea"/>
                <a:cs typeface="+mn-cs"/>
              </a:rPr>
              <a:t>Matheson FI, Hamilton-Wright S, McLuhan A, et al. Self-Management Strategies for Problem Gambling in the Context of Poverty and Homelessness. </a:t>
            </a:r>
            <a:r>
              <a:rPr lang="en-US" sz="2000" i="1" dirty="0">
                <a:solidFill>
                  <a:prstClr val="black"/>
                </a:solidFill>
                <a:latin typeface="Calibri" panose="020F0502020204030204"/>
                <a:ea typeface="+mn-ea"/>
                <a:cs typeface="+mn-cs"/>
              </a:rPr>
              <a:t>Journal of Gambling Issues</a:t>
            </a:r>
            <a:r>
              <a:rPr lang="en-US" sz="2000" dirty="0">
                <a:solidFill>
                  <a:prstClr val="black"/>
                </a:solidFill>
                <a:latin typeface="Calibri" panose="020F0502020204030204"/>
                <a:ea typeface="+mn-ea"/>
                <a:cs typeface="+mn-cs"/>
              </a:rPr>
              <a:t>. 2021;48:81-109. </a:t>
            </a:r>
          </a:p>
        </p:txBody>
      </p:sp>
      <p:sp>
        <p:nvSpPr>
          <p:cNvPr id="3" name="Slide Number Placeholder 2"/>
          <p:cNvSpPr>
            <a:spLocks noGrp="1"/>
          </p:cNvSpPr>
          <p:nvPr>
            <p:ph type="sldNum" sz="quarter" idx="12"/>
          </p:nvPr>
        </p:nvSpPr>
        <p:spPr/>
        <p:txBody>
          <a:bodyPr/>
          <a:lstStyle/>
          <a:p>
            <a:fld id="{1ECEE783-4751-3447-A075-565592F019DC}" type="slidenum">
              <a:rPr lang="en-US" smtClean="0"/>
              <a:pPr/>
              <a:t>42</a:t>
            </a:fld>
            <a:endParaRPr lang="en-US" dirty="0"/>
          </a:p>
        </p:txBody>
      </p:sp>
      <p:sp>
        <p:nvSpPr>
          <p:cNvPr id="4" name="Title 3"/>
          <p:cNvSpPr>
            <a:spLocks noGrp="1"/>
          </p:cNvSpPr>
          <p:nvPr>
            <p:ph type="title"/>
          </p:nvPr>
        </p:nvSpPr>
        <p:spPr/>
        <p:txBody>
          <a:bodyPr/>
          <a:lstStyle/>
          <a:p>
            <a:r>
              <a:rPr lang="en-US" sz="2800" b="1" dirty="0"/>
              <a:t>References</a:t>
            </a:r>
            <a:endParaRPr lang="en-US" dirty="0"/>
          </a:p>
        </p:txBody>
      </p:sp>
    </p:spTree>
    <p:extLst>
      <p:ext uri="{BB962C8B-B14F-4D97-AF65-F5344CB8AC3E}">
        <p14:creationId xmlns:p14="http://schemas.microsoft.com/office/powerpoint/2010/main" val="26733908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228600" lvl="0" indent="-228600">
              <a:buFont typeface="Arial" panose="020B0604020202020204" pitchFamily="34" charset="0"/>
              <a:buChar char="•"/>
            </a:pPr>
            <a:r>
              <a:rPr lang="en-US" sz="2000" dirty="0">
                <a:solidFill>
                  <a:prstClr val="black"/>
                </a:solidFill>
                <a:latin typeface="Calibri" panose="020F0502020204030204"/>
                <a:ea typeface="+mn-ea"/>
                <a:cs typeface="+mn-cs"/>
              </a:rPr>
              <a:t>Tara Hahmann, Sarah Hamilton-Wright, Carolyn Ziegler &amp; Flora I. Matheson (2021) Problem gambling within the context of poverty: a scoping review, </a:t>
            </a:r>
            <a:r>
              <a:rPr lang="en-US" sz="2000" i="1" dirty="0">
                <a:solidFill>
                  <a:prstClr val="black"/>
                </a:solidFill>
                <a:latin typeface="Calibri" panose="020F0502020204030204"/>
                <a:ea typeface="+mn-ea"/>
                <a:cs typeface="+mn-cs"/>
              </a:rPr>
              <a:t>International Gambling Studies</a:t>
            </a:r>
            <a:r>
              <a:rPr lang="en-US" sz="2000" dirty="0">
                <a:solidFill>
                  <a:prstClr val="black"/>
                </a:solidFill>
                <a:latin typeface="Calibri" panose="020F0502020204030204"/>
                <a:ea typeface="+mn-ea"/>
                <a:cs typeface="+mn-cs"/>
              </a:rPr>
              <a:t>, 21:2, 183-219.</a:t>
            </a:r>
          </a:p>
          <a:p>
            <a:pPr marL="228600" lvl="0" indent="-228600">
              <a:buFont typeface="Arial" panose="020B0604020202020204" pitchFamily="34" charset="0"/>
              <a:buChar char="•"/>
            </a:pPr>
            <a:r>
              <a:rPr lang="en-US" sz="2000" dirty="0">
                <a:solidFill>
                  <a:prstClr val="black"/>
                </a:solidFill>
                <a:latin typeface="Calibri" panose="020F0502020204030204"/>
                <a:ea typeface="+mn-ea"/>
                <a:cs typeface="+mn-cs"/>
              </a:rPr>
              <a:t>Guilcher SJ, Hamilton-Wright S, Skinner W, et al. "Talk with me": perspectives on services for men with problem gambling and housing instability. </a:t>
            </a:r>
            <a:r>
              <a:rPr lang="en-US" sz="2000" i="1" dirty="0">
                <a:solidFill>
                  <a:prstClr val="black"/>
                </a:solidFill>
                <a:latin typeface="Calibri" panose="020F0502020204030204"/>
                <a:ea typeface="+mn-ea"/>
                <a:cs typeface="+mn-cs"/>
              </a:rPr>
              <a:t>BMC Health </a:t>
            </a:r>
            <a:r>
              <a:rPr lang="en-US" sz="2000" i="1" dirty="0" err="1">
                <a:solidFill>
                  <a:prstClr val="black"/>
                </a:solidFill>
                <a:latin typeface="Calibri" panose="020F0502020204030204"/>
                <a:ea typeface="+mn-ea"/>
                <a:cs typeface="+mn-cs"/>
              </a:rPr>
              <a:t>Serv</a:t>
            </a:r>
            <a:r>
              <a:rPr lang="en-US" sz="2000" i="1" dirty="0">
                <a:solidFill>
                  <a:prstClr val="black"/>
                </a:solidFill>
                <a:latin typeface="Calibri" panose="020F0502020204030204"/>
                <a:ea typeface="+mn-ea"/>
                <a:cs typeface="+mn-cs"/>
              </a:rPr>
              <a:t> Res </a:t>
            </a:r>
            <a:r>
              <a:rPr lang="en-US" sz="2000" dirty="0">
                <a:solidFill>
                  <a:prstClr val="black"/>
                </a:solidFill>
                <a:latin typeface="Calibri" panose="020F0502020204030204"/>
                <a:ea typeface="+mn-ea"/>
                <a:cs typeface="+mn-cs"/>
              </a:rPr>
              <a:t>2016; 16(a): 340.</a:t>
            </a:r>
          </a:p>
          <a:p>
            <a:pPr marL="228600" lvl="0" indent="-228600">
              <a:buFont typeface="Arial" panose="020B0604020202020204" pitchFamily="34" charset="0"/>
              <a:buChar char="•"/>
            </a:pPr>
            <a:r>
              <a:rPr lang="en-US" sz="2000" dirty="0">
                <a:solidFill>
                  <a:prstClr val="black"/>
                </a:solidFill>
                <a:latin typeface="Calibri" panose="020F0502020204030204"/>
                <a:ea typeface="+mn-ea"/>
                <a:cs typeface="+mn-cs"/>
              </a:rPr>
              <a:t>Guilcher SJT, Cadel L, </a:t>
            </a:r>
            <a:r>
              <a:rPr lang="en-US" sz="2000" dirty="0" err="1">
                <a:solidFill>
                  <a:prstClr val="black"/>
                </a:solidFill>
                <a:latin typeface="Calibri" panose="020F0502020204030204"/>
                <a:ea typeface="+mn-ea"/>
                <a:cs typeface="+mn-cs"/>
              </a:rPr>
              <a:t>Everall</a:t>
            </a:r>
            <a:r>
              <a:rPr lang="en-US" sz="2000" dirty="0">
                <a:solidFill>
                  <a:prstClr val="black"/>
                </a:solidFill>
                <a:latin typeface="Calibri" panose="020F0502020204030204"/>
                <a:ea typeface="+mn-ea"/>
                <a:cs typeface="+mn-cs"/>
              </a:rPr>
              <a:t> AC, et al. Factors related to screening for problem gambling among healthcare and social service providers in Ontario, Canada: A concept mapping study. </a:t>
            </a:r>
            <a:r>
              <a:rPr lang="en-US" sz="2000" i="1" dirty="0">
                <a:solidFill>
                  <a:prstClr val="black"/>
                </a:solidFill>
                <a:latin typeface="Calibri" panose="020F0502020204030204"/>
                <a:ea typeface="+mn-ea"/>
                <a:cs typeface="+mn-cs"/>
              </a:rPr>
              <a:t>Health </a:t>
            </a:r>
            <a:r>
              <a:rPr lang="en-US" sz="2000" i="1" dirty="0" err="1">
                <a:solidFill>
                  <a:prstClr val="black"/>
                </a:solidFill>
                <a:latin typeface="Calibri" panose="020F0502020204030204"/>
                <a:ea typeface="+mn-ea"/>
                <a:cs typeface="+mn-cs"/>
              </a:rPr>
              <a:t>Soc</a:t>
            </a:r>
            <a:r>
              <a:rPr lang="en-US" sz="2000" i="1" dirty="0">
                <a:solidFill>
                  <a:prstClr val="black"/>
                </a:solidFill>
                <a:latin typeface="Calibri" panose="020F0502020204030204"/>
                <a:ea typeface="+mn-ea"/>
                <a:cs typeface="+mn-cs"/>
              </a:rPr>
              <a:t> Care Community</a:t>
            </a:r>
            <a:r>
              <a:rPr lang="en-US" sz="2000" dirty="0">
                <a:solidFill>
                  <a:prstClr val="black"/>
                </a:solidFill>
                <a:latin typeface="Calibri" panose="020F0502020204030204"/>
                <a:ea typeface="+mn-ea"/>
                <a:cs typeface="+mn-cs"/>
              </a:rPr>
              <a:t> 2020; 28(3): 791-802.</a:t>
            </a:r>
          </a:p>
          <a:p>
            <a:pPr marL="228600" lvl="0" indent="-228600">
              <a:buFont typeface="Arial" panose="020B0604020202020204" pitchFamily="34" charset="0"/>
              <a:buChar char="•"/>
            </a:pPr>
            <a:r>
              <a:rPr lang="en-US" sz="2000" dirty="0">
                <a:solidFill>
                  <a:prstClr val="black"/>
                </a:solidFill>
                <a:latin typeface="Calibri" panose="020F0502020204030204"/>
                <a:ea typeface="+mn-ea"/>
                <a:cs typeface="+mn-cs"/>
              </a:rPr>
              <a:t>Woodhall-Melnik J, Hamilton-Wright S, Guilcher SJ, Wendaferew A, Schuler A, Matheson FI. Reflections on poverty, Homelessness and problem gambling: Discoveries from a world cafe. </a:t>
            </a:r>
            <a:r>
              <a:rPr lang="en-US" sz="2000" i="1" dirty="0">
                <a:solidFill>
                  <a:prstClr val="black"/>
                </a:solidFill>
                <a:latin typeface="Calibri" panose="020F0502020204030204"/>
                <a:ea typeface="+mn-ea"/>
                <a:cs typeface="+mn-cs"/>
              </a:rPr>
              <a:t>Journal of Gambling Issues</a:t>
            </a:r>
            <a:r>
              <a:rPr lang="en-US" sz="2000" dirty="0">
                <a:solidFill>
                  <a:prstClr val="black"/>
                </a:solidFill>
                <a:latin typeface="Calibri" panose="020F0502020204030204"/>
                <a:ea typeface="+mn-ea"/>
                <a:cs typeface="+mn-cs"/>
              </a:rPr>
              <a:t> 2019; 42.</a:t>
            </a:r>
          </a:p>
          <a:p>
            <a:pPr marL="228600" lvl="0" indent="-228600">
              <a:buFont typeface="Arial" panose="020B0604020202020204" pitchFamily="34" charset="0"/>
              <a:buChar char="•"/>
            </a:pPr>
            <a:endParaRPr lang="en-US" sz="2000" dirty="0">
              <a:solidFill>
                <a:prstClr val="black"/>
              </a:solidFill>
              <a:latin typeface="Calibri" panose="020F0502020204030204"/>
              <a:ea typeface="+mn-ea"/>
              <a:cs typeface="+mn-cs"/>
            </a:endParaRPr>
          </a:p>
        </p:txBody>
      </p:sp>
      <p:sp>
        <p:nvSpPr>
          <p:cNvPr id="3" name="Slide Number Placeholder 2"/>
          <p:cNvSpPr>
            <a:spLocks noGrp="1"/>
          </p:cNvSpPr>
          <p:nvPr>
            <p:ph type="sldNum" sz="quarter" idx="12"/>
          </p:nvPr>
        </p:nvSpPr>
        <p:spPr/>
        <p:txBody>
          <a:bodyPr/>
          <a:lstStyle/>
          <a:p>
            <a:fld id="{1ECEE783-4751-3447-A075-565592F019DC}" type="slidenum">
              <a:rPr lang="en-US" smtClean="0"/>
              <a:pPr/>
              <a:t>43</a:t>
            </a:fld>
            <a:endParaRPr lang="en-US" dirty="0"/>
          </a:p>
        </p:txBody>
      </p:sp>
      <p:sp>
        <p:nvSpPr>
          <p:cNvPr id="4" name="Title 3"/>
          <p:cNvSpPr>
            <a:spLocks noGrp="1"/>
          </p:cNvSpPr>
          <p:nvPr>
            <p:ph type="title"/>
          </p:nvPr>
        </p:nvSpPr>
        <p:spPr/>
        <p:txBody>
          <a:bodyPr/>
          <a:lstStyle/>
          <a:p>
            <a:r>
              <a:rPr lang="en-US" sz="2800" b="1" dirty="0"/>
              <a:t>References</a:t>
            </a:r>
            <a:endParaRPr lang="en-US" dirty="0"/>
          </a:p>
        </p:txBody>
      </p:sp>
    </p:spTree>
    <p:extLst>
      <p:ext uri="{BB962C8B-B14F-4D97-AF65-F5344CB8AC3E}">
        <p14:creationId xmlns:p14="http://schemas.microsoft.com/office/powerpoint/2010/main" val="797104408"/>
      </p:ext>
    </p:extLst>
  </p:cSld>
  <p:clrMapOvr>
    <a:masterClrMapping/>
  </p:clrMapOvr>
  <p:timing>
    <p:tnLst>
      <p:par>
        <p:cTn id="1" dur="indefinite" restart="never" nodeType="tmRoot"/>
      </p:par>
    </p:tnLst>
  </p:timing>
</p:sld>
</file>

<file path=ppt/theme/theme1.xml><?xml version="1.0" encoding="utf-8"?>
<a:theme xmlns:a="http://schemas.openxmlformats.org/drawingml/2006/main" name="CAMH_Intro">
  <a:themeElements>
    <a:clrScheme name="CAMH-v1">
      <a:dk1>
        <a:srgbClr val="1E1E1E"/>
      </a:dk1>
      <a:lt1>
        <a:srgbClr val="787878"/>
      </a:lt1>
      <a:dk2>
        <a:srgbClr val="6E288D"/>
      </a:dk2>
      <a:lt2>
        <a:srgbClr val="FFFFFF"/>
      </a:lt2>
      <a:accent1>
        <a:srgbClr val="6E288D"/>
      </a:accent1>
      <a:accent2>
        <a:srgbClr val="63B1E5"/>
      </a:accent2>
      <a:accent3>
        <a:srgbClr val="00A39B"/>
      </a:accent3>
      <a:accent4>
        <a:srgbClr val="AB8876"/>
      </a:accent4>
      <a:accent5>
        <a:srgbClr val="FFB651"/>
      </a:accent5>
      <a:accent6>
        <a:srgbClr val="1E1E1E"/>
      </a:accent6>
      <a:hlink>
        <a:srgbClr val="787878"/>
      </a:hlink>
      <a:folHlink>
        <a:srgbClr val="1E1E1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MH-Golden_Yellow">
  <a:themeElements>
    <a:clrScheme name="CAMH-v1">
      <a:dk1>
        <a:srgbClr val="1E1E1E"/>
      </a:dk1>
      <a:lt1>
        <a:srgbClr val="787878"/>
      </a:lt1>
      <a:dk2>
        <a:srgbClr val="6E288D"/>
      </a:dk2>
      <a:lt2>
        <a:srgbClr val="FFFFFF"/>
      </a:lt2>
      <a:accent1>
        <a:srgbClr val="6E288D"/>
      </a:accent1>
      <a:accent2>
        <a:srgbClr val="63B1E5"/>
      </a:accent2>
      <a:accent3>
        <a:srgbClr val="00A39B"/>
      </a:accent3>
      <a:accent4>
        <a:srgbClr val="AB8876"/>
      </a:accent4>
      <a:accent5>
        <a:srgbClr val="FFB651"/>
      </a:accent5>
      <a:accent6>
        <a:srgbClr val="1E1E1E"/>
      </a:accent6>
      <a:hlink>
        <a:srgbClr val="787878"/>
      </a:hlink>
      <a:folHlink>
        <a:srgbClr val="1E1E1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AMH-Purple">
  <a:themeElements>
    <a:clrScheme name="CAMH-v1">
      <a:dk1>
        <a:srgbClr val="1E1E1E"/>
      </a:dk1>
      <a:lt1>
        <a:srgbClr val="787878"/>
      </a:lt1>
      <a:dk2>
        <a:srgbClr val="6E288D"/>
      </a:dk2>
      <a:lt2>
        <a:srgbClr val="FFFFFF"/>
      </a:lt2>
      <a:accent1>
        <a:srgbClr val="6E288D"/>
      </a:accent1>
      <a:accent2>
        <a:srgbClr val="63B1E5"/>
      </a:accent2>
      <a:accent3>
        <a:srgbClr val="00A39B"/>
      </a:accent3>
      <a:accent4>
        <a:srgbClr val="AB8876"/>
      </a:accent4>
      <a:accent5>
        <a:srgbClr val="FFB651"/>
      </a:accent5>
      <a:accent6>
        <a:srgbClr val="1E1E1E"/>
      </a:accent6>
      <a:hlink>
        <a:srgbClr val="787878"/>
      </a:hlink>
      <a:folHlink>
        <a:srgbClr val="1E1E1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AMH-Teal">
  <a:themeElements>
    <a:clrScheme name="CAMH-v1">
      <a:dk1>
        <a:srgbClr val="1E1E1E"/>
      </a:dk1>
      <a:lt1>
        <a:srgbClr val="787878"/>
      </a:lt1>
      <a:dk2>
        <a:srgbClr val="6E288D"/>
      </a:dk2>
      <a:lt2>
        <a:srgbClr val="FFFFFF"/>
      </a:lt2>
      <a:accent1>
        <a:srgbClr val="6E288D"/>
      </a:accent1>
      <a:accent2>
        <a:srgbClr val="63B1E5"/>
      </a:accent2>
      <a:accent3>
        <a:srgbClr val="00A39B"/>
      </a:accent3>
      <a:accent4>
        <a:srgbClr val="AB8876"/>
      </a:accent4>
      <a:accent5>
        <a:srgbClr val="FFB651"/>
      </a:accent5>
      <a:accent6>
        <a:srgbClr val="1E1E1E"/>
      </a:accent6>
      <a:hlink>
        <a:srgbClr val="787878"/>
      </a:hlink>
      <a:folHlink>
        <a:srgbClr val="1E1E1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AMH-Sky_Blue">
  <a:themeElements>
    <a:clrScheme name="CAMH-v1">
      <a:dk1>
        <a:srgbClr val="1E1E1E"/>
      </a:dk1>
      <a:lt1>
        <a:srgbClr val="787878"/>
      </a:lt1>
      <a:dk2>
        <a:srgbClr val="6E288D"/>
      </a:dk2>
      <a:lt2>
        <a:srgbClr val="FFFFFF"/>
      </a:lt2>
      <a:accent1>
        <a:srgbClr val="6E288D"/>
      </a:accent1>
      <a:accent2>
        <a:srgbClr val="63B1E5"/>
      </a:accent2>
      <a:accent3>
        <a:srgbClr val="00A39B"/>
      </a:accent3>
      <a:accent4>
        <a:srgbClr val="AB8876"/>
      </a:accent4>
      <a:accent5>
        <a:srgbClr val="FFB651"/>
      </a:accent5>
      <a:accent6>
        <a:srgbClr val="1E1E1E"/>
      </a:accent6>
      <a:hlink>
        <a:srgbClr val="787878"/>
      </a:hlink>
      <a:folHlink>
        <a:srgbClr val="1E1E1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AMH-Sand_Brown">
  <a:themeElements>
    <a:clrScheme name="CAMH-v1">
      <a:dk1>
        <a:srgbClr val="1E1E1E"/>
      </a:dk1>
      <a:lt1>
        <a:srgbClr val="787878"/>
      </a:lt1>
      <a:dk2>
        <a:srgbClr val="6E288D"/>
      </a:dk2>
      <a:lt2>
        <a:srgbClr val="FFFFFF"/>
      </a:lt2>
      <a:accent1>
        <a:srgbClr val="6E288D"/>
      </a:accent1>
      <a:accent2>
        <a:srgbClr val="63B1E5"/>
      </a:accent2>
      <a:accent3>
        <a:srgbClr val="00A39B"/>
      </a:accent3>
      <a:accent4>
        <a:srgbClr val="AB8876"/>
      </a:accent4>
      <a:accent5>
        <a:srgbClr val="FFB651"/>
      </a:accent5>
      <a:accent6>
        <a:srgbClr val="1E1E1E"/>
      </a:accent6>
      <a:hlink>
        <a:srgbClr val="787878"/>
      </a:hlink>
      <a:folHlink>
        <a:srgbClr val="1E1E1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CAMH_Ending">
  <a:themeElements>
    <a:clrScheme name="CAMH-v1">
      <a:dk1>
        <a:srgbClr val="1E1E1E"/>
      </a:dk1>
      <a:lt1>
        <a:srgbClr val="787878"/>
      </a:lt1>
      <a:dk2>
        <a:srgbClr val="6E288D"/>
      </a:dk2>
      <a:lt2>
        <a:srgbClr val="FFFFFF"/>
      </a:lt2>
      <a:accent1>
        <a:srgbClr val="6E288D"/>
      </a:accent1>
      <a:accent2>
        <a:srgbClr val="63B1E5"/>
      </a:accent2>
      <a:accent3>
        <a:srgbClr val="00A39B"/>
      </a:accent3>
      <a:accent4>
        <a:srgbClr val="AB8876"/>
      </a:accent4>
      <a:accent5>
        <a:srgbClr val="FFB651"/>
      </a:accent5>
      <a:accent6>
        <a:srgbClr val="1E1E1E"/>
      </a:accent6>
      <a:hlink>
        <a:srgbClr val="787878"/>
      </a:hlink>
      <a:folHlink>
        <a:srgbClr val="1E1E1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A0842F7DCE9C444A29B83ED0AB3401F" ma:contentTypeVersion="0" ma:contentTypeDescription="Create a new document." ma:contentTypeScope="" ma:versionID="c57ba5c5c8fd08275aa65fd441976ca4">
  <xsd:schema xmlns:xsd="http://www.w3.org/2001/XMLSchema" xmlns:xs="http://www.w3.org/2001/XMLSchema" xmlns:p="http://schemas.microsoft.com/office/2006/metadata/properties" targetNamespace="http://schemas.microsoft.com/office/2006/metadata/properties" ma:root="true" ma:fieldsID="52f5fcd5ba40015dfb894c6a0e6c89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14B2E10-F853-4C68-A149-61FACE4175FD}">
  <ds:schemaRefs>
    <ds:schemaRef ds:uri="http://schemas.microsoft.com/sharepoint/v3/contenttype/forms"/>
  </ds:schemaRefs>
</ds:datastoreItem>
</file>

<file path=customXml/itemProps2.xml><?xml version="1.0" encoding="utf-8"?>
<ds:datastoreItem xmlns:ds="http://schemas.openxmlformats.org/officeDocument/2006/customXml" ds:itemID="{E54B0CBF-1083-4E11-9810-549A29AF2D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4DFB2C24-9A87-4397-8318-3E6A6FC60891}">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2956</TotalTime>
  <Words>4211</Words>
  <Application>Microsoft Office PowerPoint</Application>
  <PresentationFormat>Widescreen</PresentationFormat>
  <Paragraphs>303</Paragraphs>
  <Slides>43</Slides>
  <Notes>20</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43</vt:i4>
      </vt:variant>
    </vt:vector>
  </HeadingPairs>
  <TitlesOfParts>
    <vt:vector size="58" baseType="lpstr">
      <vt:lpstr>.AppleSystemUIFont</vt:lpstr>
      <vt:lpstr>Arial</vt:lpstr>
      <vt:lpstr>Calibri</vt:lpstr>
      <vt:lpstr>Manuale</vt:lpstr>
      <vt:lpstr>Open Sans</vt:lpstr>
      <vt:lpstr>Open Sans Light</vt:lpstr>
      <vt:lpstr>Times New Roman</vt:lpstr>
      <vt:lpstr>Wingdings</vt:lpstr>
      <vt:lpstr>CAMH_Intro</vt:lpstr>
      <vt:lpstr>CAMH-Golden_Yellow</vt:lpstr>
      <vt:lpstr>CAMH-Purple</vt:lpstr>
      <vt:lpstr>CAMH-Teal</vt:lpstr>
      <vt:lpstr>CAMH-Sky_Blue</vt:lpstr>
      <vt:lpstr>CAMH-Sand_Brown</vt:lpstr>
      <vt:lpstr>CAMH_Ending</vt:lpstr>
      <vt:lpstr>Launch of the SPRinG App - A digital health solution to support self-management of problem gambling</vt:lpstr>
      <vt:lpstr>CAMH Land Acknowledgement</vt:lpstr>
      <vt:lpstr>Language</vt:lpstr>
      <vt:lpstr>About GGTU</vt:lpstr>
      <vt:lpstr>PowerPoint Presentation</vt:lpstr>
      <vt:lpstr>PowerPoint Presentation</vt:lpstr>
      <vt:lpstr>Flora Matheson</vt:lpstr>
      <vt:lpstr>Arthur McLuhan</vt:lpstr>
      <vt:lpstr>Madison Ford </vt:lpstr>
      <vt:lpstr>Learning Objectives </vt:lpstr>
      <vt:lpstr>To understand the challenges of problem gambling recovery, including barriers to care, service access, and support for problem gambling, in the context of poverty and homelessness.</vt:lpstr>
      <vt:lpstr>Background </vt:lpstr>
      <vt:lpstr>Problem Gambling, Poverty and Homelessness </vt:lpstr>
      <vt:lpstr>Problem Gambling, Poverty and Homelessness </vt:lpstr>
      <vt:lpstr>Service Landscape </vt:lpstr>
      <vt:lpstr>To review our approach to self-management and digital health solutions to address current problem gambling needs, such as services gaps in Ontario/Canada.</vt:lpstr>
      <vt:lpstr>Self-Management and Problem Gambling </vt:lpstr>
      <vt:lpstr>Self-Management and Problem Gambling </vt:lpstr>
      <vt:lpstr>Self-Management and Problem Gambling </vt:lpstr>
      <vt:lpstr>Self-Management and Problem Gambling </vt:lpstr>
      <vt:lpstr>Self-Management and Problem Gambling </vt:lpstr>
      <vt:lpstr>Self-Management and Problem Gambling </vt:lpstr>
      <vt:lpstr>Self-Management and Problem Gambling </vt:lpstr>
      <vt:lpstr>Mobile Health Apps for Self-Management</vt:lpstr>
      <vt:lpstr>SPRinG App Foundational Elements </vt:lpstr>
      <vt:lpstr>Mobile Health Apps for Self-Management</vt:lpstr>
      <vt:lpstr>To learn about our digital health self-management solution for problem gambling support and recovery—the Spring App. </vt:lpstr>
      <vt:lpstr>The Solution: SPRinG</vt:lpstr>
      <vt:lpstr>SPRinG App Community Partners</vt:lpstr>
      <vt:lpstr>SPRinG:  App Tour</vt:lpstr>
      <vt:lpstr>SPRinG: Urge Troubleshooting</vt:lpstr>
      <vt:lpstr>SPRinG: Journaling </vt:lpstr>
      <vt:lpstr>SPRinG: Insights</vt:lpstr>
      <vt:lpstr>SPRinG: Insights</vt:lpstr>
      <vt:lpstr>Summary of SPRinG Features </vt:lpstr>
      <vt:lpstr>SPRinG App Research</vt:lpstr>
      <vt:lpstr>Next Steps</vt:lpstr>
      <vt:lpstr>PowerPoint Presentation</vt:lpstr>
      <vt:lpstr>Gambling, Gaming, and Technology Use (GGTU)</vt:lpstr>
      <vt:lpstr>PowerPoint Presentation</vt:lpstr>
      <vt:lpstr>References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Martin</dc:creator>
  <cp:lastModifiedBy>Madison Ford</cp:lastModifiedBy>
  <cp:revision>200</cp:revision>
  <dcterms:created xsi:type="dcterms:W3CDTF">2018-04-25T13:40:53Z</dcterms:created>
  <dcterms:modified xsi:type="dcterms:W3CDTF">2022-06-23T15:30:41Z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0x010100FA0842F7DCE9C444A29B83ED0AB3401F</vt:lpwstr>
  </property>
</Properties>
</file>